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63" r:id="rId2"/>
    <p:sldId id="369" r:id="rId3"/>
    <p:sldId id="368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033"/>
    <a:srgbClr val="F1DCC5"/>
    <a:srgbClr val="DAEFBB"/>
    <a:srgbClr val="BFEAED"/>
    <a:srgbClr val="C4E2F0"/>
    <a:srgbClr val="F1C9C5"/>
    <a:srgbClr val="A1EAED"/>
    <a:srgbClr val="8CCECF"/>
    <a:srgbClr val="CCCFF1"/>
    <a:srgbClr val="C8F2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5" autoAdjust="0"/>
    <p:restoredTop sz="86447"/>
  </p:normalViewPr>
  <p:slideViewPr>
    <p:cSldViewPr snapToGrid="0" snapToObjects="1">
      <p:cViewPr varScale="1">
        <p:scale>
          <a:sx n="252" d="100"/>
          <a:sy n="252" d="100"/>
        </p:scale>
        <p:origin x="1272" y="21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C576E443-D856-40B7-87DE-DD82EACE0ABD}"/>
    <pc:docChg chg="modSld sldOrd">
      <pc:chgData name="Bess Dunlevy" userId="dd4b9a8537dbe9d0" providerId="LiveId" clId="{C576E443-D856-40B7-87DE-DD82EACE0ABD}" dt="2024-09-08T14:25:49.414" v="4"/>
      <pc:docMkLst>
        <pc:docMk/>
      </pc:docMkLst>
      <pc:sldChg chg="modSp mod">
        <pc:chgData name="Bess Dunlevy" userId="dd4b9a8537dbe9d0" providerId="LiveId" clId="{C576E443-D856-40B7-87DE-DD82EACE0ABD}" dt="2024-09-08T14:25:47.826" v="2" actId="1076"/>
        <pc:sldMkLst>
          <pc:docMk/>
          <pc:sldMk cId="2010791182" sldId="363"/>
        </pc:sldMkLst>
        <pc:spChg chg="mod">
          <ac:chgData name="Bess Dunlevy" userId="dd4b9a8537dbe9d0" providerId="LiveId" clId="{C576E443-D856-40B7-87DE-DD82EACE0ABD}" dt="2024-09-08T14:25:47.826" v="2" actId="1076"/>
          <ac:spMkLst>
            <pc:docMk/>
            <pc:sldMk cId="2010791182" sldId="363"/>
            <ac:spMk id="8" creationId="{2809F379-14D2-6F53-AF8E-9D24FAE0AED5}"/>
          </ac:spMkLst>
        </pc:spChg>
      </pc:sldChg>
      <pc:sldChg chg="ord">
        <pc:chgData name="Bess Dunlevy" userId="dd4b9a8537dbe9d0" providerId="LiveId" clId="{C576E443-D856-40B7-87DE-DD82EACE0ABD}" dt="2024-09-08T14:25:49.414" v="4"/>
        <pc:sldMkLst>
          <pc:docMk/>
          <pc:sldMk cId="1032561390" sldId="3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4000">
              <a:schemeClr val="accent3">
                <a:lumMod val="20000"/>
                <a:lumOff val="80000"/>
              </a:schemeClr>
            </a:gs>
            <a:gs pos="68000">
              <a:schemeClr val="accent3">
                <a:lumMod val="40000"/>
                <a:lumOff val="60000"/>
              </a:schemeClr>
            </a:gs>
            <a:gs pos="98000">
              <a:schemeClr val="accent3">
                <a:lumMod val="60000"/>
                <a:lumOff val="4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7386856-139F-9A77-EB96-941DAFAF982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1DC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Google Shape;90;p1">
            <a:extLst>
              <a:ext uri="{FF2B5EF4-FFF2-40B4-BE49-F238E27FC236}">
                <a16:creationId xmlns:a16="http://schemas.microsoft.com/office/drawing/2014/main" id="{2809F379-14D2-6F53-AF8E-9D24FAE0AED5}"/>
              </a:ext>
            </a:extLst>
          </p:cNvPr>
          <p:cNvSpPr txBox="1"/>
          <p:nvPr/>
        </p:nvSpPr>
        <p:spPr>
          <a:xfrm>
            <a:off x="95854" y="286129"/>
            <a:ext cx="9485468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Modello di matrice RACI PDCA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5FF10A-3B81-4A30-14B7-1D099241B4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78005" y="1386977"/>
            <a:ext cx="8697824" cy="489252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079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BE2CC1-03AB-E67A-F7BC-8D672F55C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917432"/>
              </p:ext>
            </p:extLst>
          </p:nvPr>
        </p:nvGraphicFramePr>
        <p:xfrm>
          <a:off x="310552" y="421266"/>
          <a:ext cx="11628406" cy="5586998"/>
        </p:xfrm>
        <a:graphic>
          <a:graphicData uri="http://schemas.openxmlformats.org/drawingml/2006/table">
            <a:tbl>
              <a:tblPr/>
              <a:tblGrid>
                <a:gridCol w="2786331">
                  <a:extLst>
                    <a:ext uri="{9D8B030D-6E8A-4147-A177-3AD203B41FA5}">
                      <a16:colId xmlns:a16="http://schemas.microsoft.com/office/drawing/2014/main" val="3965731155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5178087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207672632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4281320811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32612092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3244518522"/>
                    </a:ext>
                  </a:extLst>
                </a:gridCol>
              </a:tblGrid>
              <a:tr h="45272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Attività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Product Manager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Stakeholder 2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Stakeholder 3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Stakeholder 4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Stakeholder 5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760357"/>
                  </a:ext>
                </a:extLst>
              </a:tr>
              <a:tr h="434001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Pianifica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97614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9415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6856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5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3536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91606"/>
                  </a:ext>
                </a:extLst>
              </a:tr>
              <a:tr h="433796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Fai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198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77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15677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3223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3217"/>
                  </a:ext>
                </a:extLst>
              </a:tr>
              <a:tr h="312820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Verifica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056585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3470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95626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638866"/>
                  </a:ext>
                </a:extLst>
              </a:tr>
              <a:tr h="428143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Agisci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519203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401851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5879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7460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500D345-A034-D35A-BBB2-91CBCEF1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083" y="383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B28EB7-93E3-5A52-B9B8-9EB039B95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221454"/>
              </p:ext>
            </p:extLst>
          </p:nvPr>
        </p:nvGraphicFramePr>
        <p:xfrm>
          <a:off x="310552" y="6364339"/>
          <a:ext cx="11628408" cy="244925"/>
        </p:xfrm>
        <a:graphic>
          <a:graphicData uri="http://schemas.openxmlformats.org/drawingml/2006/table">
            <a:tbl>
              <a:tblPr/>
              <a:tblGrid>
                <a:gridCol w="2907102">
                  <a:extLst>
                    <a:ext uri="{9D8B030D-6E8A-4147-A177-3AD203B41FA5}">
                      <a16:colId xmlns:a16="http://schemas.microsoft.com/office/drawing/2014/main" val="1597829097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32667865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56629851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034274644"/>
                    </a:ext>
                  </a:extLst>
                </a:gridCol>
              </a:tblGrid>
              <a:tr h="24492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9438"/>
                  </a:ext>
                </a:extLst>
              </a:tr>
            </a:tbl>
          </a:graphicData>
        </a:graphic>
      </p:graphicFrame>
      <p:sp>
        <p:nvSpPr>
          <p:cNvPr id="10" name="Google Shape;90;p1">
            <a:extLst>
              <a:ext uri="{FF2B5EF4-FFF2-40B4-BE49-F238E27FC236}">
                <a16:creationId xmlns:a16="http://schemas.microsoft.com/office/drawing/2014/main" id="{F30AFFCE-6DE2-C905-F373-E9CD174E5789}"/>
              </a:ext>
            </a:extLst>
          </p:cNvPr>
          <p:cNvSpPr txBox="1"/>
          <p:nvPr/>
        </p:nvSpPr>
        <p:spPr>
          <a:xfrm>
            <a:off x="310553" y="637847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5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Incaricato</a:t>
            </a:r>
          </a:p>
        </p:txBody>
      </p:sp>
      <p:sp>
        <p:nvSpPr>
          <p:cNvPr id="11" name="Google Shape;90;p1">
            <a:extLst>
              <a:ext uri="{FF2B5EF4-FFF2-40B4-BE49-F238E27FC236}">
                <a16:creationId xmlns:a16="http://schemas.microsoft.com/office/drawing/2014/main" id="{A9325D91-17BF-3422-4208-487A4341E8C3}"/>
              </a:ext>
            </a:extLst>
          </p:cNvPr>
          <p:cNvSpPr txBox="1"/>
          <p:nvPr/>
        </p:nvSpPr>
        <p:spPr>
          <a:xfrm>
            <a:off x="3200401" y="637847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5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Responsabile</a:t>
            </a: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9A80EA50-8DB0-6A37-4F7F-EA349602E44B}"/>
              </a:ext>
            </a:extLst>
          </p:cNvPr>
          <p:cNvSpPr txBox="1"/>
          <p:nvPr/>
        </p:nvSpPr>
        <p:spPr>
          <a:xfrm>
            <a:off x="6124756" y="637847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5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Consulente</a:t>
            </a:r>
          </a:p>
        </p:txBody>
      </p:sp>
      <p:sp>
        <p:nvSpPr>
          <p:cNvPr id="13" name="Google Shape;90;p1">
            <a:extLst>
              <a:ext uri="{FF2B5EF4-FFF2-40B4-BE49-F238E27FC236}">
                <a16:creationId xmlns:a16="http://schemas.microsoft.com/office/drawing/2014/main" id="{9B25FA9B-E1CE-FB1D-4DA4-B4161C5ADD04}"/>
              </a:ext>
            </a:extLst>
          </p:cNvPr>
          <p:cNvSpPr txBox="1"/>
          <p:nvPr/>
        </p:nvSpPr>
        <p:spPr>
          <a:xfrm>
            <a:off x="9014604" y="637847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5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Informato</a:t>
            </a:r>
          </a:p>
        </p:txBody>
      </p:sp>
      <p:sp>
        <p:nvSpPr>
          <p:cNvPr id="17" name="Google Shape;90;p1">
            <a:extLst>
              <a:ext uri="{FF2B5EF4-FFF2-40B4-BE49-F238E27FC236}">
                <a16:creationId xmlns:a16="http://schemas.microsoft.com/office/drawing/2014/main" id="{1AE4F216-3C91-10C6-EDFC-56F7C7A2E033}"/>
              </a:ext>
            </a:extLst>
          </p:cNvPr>
          <p:cNvSpPr txBox="1"/>
          <p:nvPr/>
        </p:nvSpPr>
        <p:spPr>
          <a:xfrm>
            <a:off x="253040" y="6012991"/>
            <a:ext cx="470139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Legenda RACI</a:t>
            </a:r>
          </a:p>
        </p:txBody>
      </p:sp>
    </p:spTree>
    <p:extLst>
      <p:ext uri="{BB962C8B-B14F-4D97-AF65-F5344CB8AC3E}">
        <p14:creationId xmlns:p14="http://schemas.microsoft.com/office/powerpoint/2010/main" val="1465005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BE2CC1-03AB-E67A-F7BC-8D672F55C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930731"/>
              </p:ext>
            </p:extLst>
          </p:nvPr>
        </p:nvGraphicFramePr>
        <p:xfrm>
          <a:off x="310552" y="421266"/>
          <a:ext cx="11628406" cy="5629918"/>
        </p:xfrm>
        <a:graphic>
          <a:graphicData uri="http://schemas.openxmlformats.org/drawingml/2006/table">
            <a:tbl>
              <a:tblPr/>
              <a:tblGrid>
                <a:gridCol w="2786331">
                  <a:extLst>
                    <a:ext uri="{9D8B030D-6E8A-4147-A177-3AD203B41FA5}">
                      <a16:colId xmlns:a16="http://schemas.microsoft.com/office/drawing/2014/main" val="3965731155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5178087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207672632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4281320811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32612092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3244518522"/>
                    </a:ext>
                  </a:extLst>
                </a:gridCol>
              </a:tblGrid>
              <a:tr h="45272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Attività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Product Manager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Customer Success Manager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UX Designer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Team marketing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Data Analyst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760357"/>
                  </a:ext>
                </a:extLst>
              </a:tr>
              <a:tr h="434001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Pianifica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97614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Analizzare le fasi di onboarding esistenti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9415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Condurre un brainstorming sui miglioramenti per l'onboarding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6856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Selezionare le modifiche più efficaci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5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3536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Sviluppare una timeline del progetto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91606"/>
                  </a:ext>
                </a:extLst>
              </a:tr>
              <a:tr h="433796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Fai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198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Progettare un nuovo flusso di onboarding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77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Implementare le modifiche all’onboarding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15677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Comunicare gli aggiornamenti ai clienti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3223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Raccogliere feedback dai nuovi utenti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3217"/>
                  </a:ext>
                </a:extLst>
              </a:tr>
              <a:tr h="312820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Verifica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056585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Analizzare il feedback dei clienti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3470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Valutare l’impatto sui parametri di onboarding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95626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Identificare le vittorie rapide per il miglioramento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638866"/>
                  </a:ext>
                </a:extLst>
              </a:tr>
              <a:tr h="428143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Agisci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519203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Regolare il flusso di onboarding in base ai dati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401851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Aggiornare la documentazione di onboarding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5879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Lanciare un sondaggio sull’onboarding dei clienti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7460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500D345-A034-D35A-BBB2-91CBCEF1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083" y="383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B28EB7-93E3-5A52-B9B8-9EB039B95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101309"/>
              </p:ext>
            </p:extLst>
          </p:nvPr>
        </p:nvGraphicFramePr>
        <p:xfrm>
          <a:off x="310552" y="6364339"/>
          <a:ext cx="11628408" cy="244925"/>
        </p:xfrm>
        <a:graphic>
          <a:graphicData uri="http://schemas.openxmlformats.org/drawingml/2006/table">
            <a:tbl>
              <a:tblPr/>
              <a:tblGrid>
                <a:gridCol w="2907102">
                  <a:extLst>
                    <a:ext uri="{9D8B030D-6E8A-4147-A177-3AD203B41FA5}">
                      <a16:colId xmlns:a16="http://schemas.microsoft.com/office/drawing/2014/main" val="1597829097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32667865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56629851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034274644"/>
                    </a:ext>
                  </a:extLst>
                </a:gridCol>
              </a:tblGrid>
              <a:tr h="24492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9438"/>
                  </a:ext>
                </a:extLst>
              </a:tr>
            </a:tbl>
          </a:graphicData>
        </a:graphic>
      </p:graphicFrame>
      <p:sp>
        <p:nvSpPr>
          <p:cNvPr id="10" name="Google Shape;90;p1">
            <a:extLst>
              <a:ext uri="{FF2B5EF4-FFF2-40B4-BE49-F238E27FC236}">
                <a16:creationId xmlns:a16="http://schemas.microsoft.com/office/drawing/2014/main" id="{F30AFFCE-6DE2-C905-F373-E9CD174E5789}"/>
              </a:ext>
            </a:extLst>
          </p:cNvPr>
          <p:cNvSpPr txBox="1"/>
          <p:nvPr/>
        </p:nvSpPr>
        <p:spPr>
          <a:xfrm>
            <a:off x="310553" y="637847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5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Incaricato</a:t>
            </a:r>
          </a:p>
        </p:txBody>
      </p:sp>
      <p:sp>
        <p:nvSpPr>
          <p:cNvPr id="11" name="Google Shape;90;p1">
            <a:extLst>
              <a:ext uri="{FF2B5EF4-FFF2-40B4-BE49-F238E27FC236}">
                <a16:creationId xmlns:a16="http://schemas.microsoft.com/office/drawing/2014/main" id="{A9325D91-17BF-3422-4208-487A4341E8C3}"/>
              </a:ext>
            </a:extLst>
          </p:cNvPr>
          <p:cNvSpPr txBox="1"/>
          <p:nvPr/>
        </p:nvSpPr>
        <p:spPr>
          <a:xfrm>
            <a:off x="3200401" y="637847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5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Responsabile</a:t>
            </a: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9A80EA50-8DB0-6A37-4F7F-EA349602E44B}"/>
              </a:ext>
            </a:extLst>
          </p:cNvPr>
          <p:cNvSpPr txBox="1"/>
          <p:nvPr/>
        </p:nvSpPr>
        <p:spPr>
          <a:xfrm>
            <a:off x="6124756" y="637847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5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Consulente</a:t>
            </a:r>
          </a:p>
        </p:txBody>
      </p:sp>
      <p:sp>
        <p:nvSpPr>
          <p:cNvPr id="13" name="Google Shape;90;p1">
            <a:extLst>
              <a:ext uri="{FF2B5EF4-FFF2-40B4-BE49-F238E27FC236}">
                <a16:creationId xmlns:a16="http://schemas.microsoft.com/office/drawing/2014/main" id="{9B25FA9B-E1CE-FB1D-4DA4-B4161C5ADD04}"/>
              </a:ext>
            </a:extLst>
          </p:cNvPr>
          <p:cNvSpPr txBox="1"/>
          <p:nvPr/>
        </p:nvSpPr>
        <p:spPr>
          <a:xfrm>
            <a:off x="9014604" y="637847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5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Informato</a:t>
            </a:r>
          </a:p>
        </p:txBody>
      </p:sp>
      <p:sp>
        <p:nvSpPr>
          <p:cNvPr id="16" name="Google Shape;90;p1">
            <a:extLst>
              <a:ext uri="{FF2B5EF4-FFF2-40B4-BE49-F238E27FC236}">
                <a16:creationId xmlns:a16="http://schemas.microsoft.com/office/drawing/2014/main" id="{EFA6790B-8B3A-9414-F189-5E84ACBAF58B}"/>
              </a:ext>
            </a:extLst>
          </p:cNvPr>
          <p:cNvSpPr txBox="1"/>
          <p:nvPr/>
        </p:nvSpPr>
        <p:spPr>
          <a:xfrm>
            <a:off x="310551" y="12126"/>
            <a:ext cx="4701397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Modello di esempio</a:t>
            </a:r>
          </a:p>
        </p:txBody>
      </p:sp>
      <p:sp>
        <p:nvSpPr>
          <p:cNvPr id="17" name="Google Shape;90;p1">
            <a:extLst>
              <a:ext uri="{FF2B5EF4-FFF2-40B4-BE49-F238E27FC236}">
                <a16:creationId xmlns:a16="http://schemas.microsoft.com/office/drawing/2014/main" id="{1AE4F216-3C91-10C6-EDFC-56F7C7A2E033}"/>
              </a:ext>
            </a:extLst>
          </p:cNvPr>
          <p:cNvSpPr txBox="1"/>
          <p:nvPr/>
        </p:nvSpPr>
        <p:spPr>
          <a:xfrm>
            <a:off x="253040" y="6017132"/>
            <a:ext cx="470139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Legenda RACI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49798AD9-E01A-29AC-D80D-8BE2288B0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6591824"/>
            <a:ext cx="12192001" cy="353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/>
            <a:r>
              <a:rPr lang="it-IT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Fornito da Smartsheet, Inc.</a:t>
            </a:r>
            <a:endParaRPr lang="en-US" sz="1100" dirty="0">
              <a:solidFill>
                <a:srgbClr val="001033"/>
              </a:solidFill>
              <a:effectLst/>
              <a:latin typeface="Century Gothic" panose="020B0502020202020204" pitchFamily="34" charset="0"/>
              <a:ea typeface="DengXian" panose="02010600030101010101" pitchFamily="2" charset="-122"/>
              <a:cs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561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90342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la relativa grafica contenuti nel sito. Qualsiasi affidamento si faccia su tali informazioni è pertanto strettamente a proprio rischio.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3169</TotalTime>
  <Words>314</Words>
  <Application>Microsoft Office PowerPoint</Application>
  <PresentationFormat>Widescreen</PresentationFormat>
  <Paragraphs>133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Mira Li</cp:lastModifiedBy>
  <cp:revision>100</cp:revision>
  <dcterms:created xsi:type="dcterms:W3CDTF">2022-05-22T18:55:25Z</dcterms:created>
  <dcterms:modified xsi:type="dcterms:W3CDTF">2025-04-19T14:15:04Z</dcterms:modified>
</cp:coreProperties>
</file>