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62" r:id="rId3"/>
    <p:sldId id="267" r:id="rId4"/>
  </p:sldIdLst>
  <p:sldSz cx="12192000" cy="6858000"/>
  <p:notesSz cx="6858000" cy="9144000"/>
  <p:embeddedFontLst>
    <p:embeddedFont>
      <p:font typeface="Century Gothic" panose="020B0502020202020204" pitchFamily="34" charset="0"/>
      <p:regular r:id="rId6"/>
      <p:bold r:id="rId7"/>
      <p:italic r:id="rId8"/>
      <p:boldItalic r:id="rId9"/>
    </p:embeddedFont>
    <p:embeddedFont>
      <p:font typeface="Play" panose="020B0604020202020204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NkLUFK12YSZ3OrmVE9k6VVKck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8BEAB2-BD21-4F9D-A5C4-23FAC02F6808}">
  <a:tblStyle styleId="{9F8BEAB2-BD21-4F9D-A5C4-23FAC02F68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40A2053-CA6B-45B9-BB66-AA2DCEEF7E4C}" styleName="Table_1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tcBdr/>
        <a:fill>
          <a:solidFill>
            <a:srgbClr val="CAD1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1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14" autoAdjust="0"/>
    <p:restoredTop sz="94684"/>
  </p:normalViewPr>
  <p:slideViewPr>
    <p:cSldViewPr snapToGrid="0">
      <p:cViewPr varScale="1">
        <p:scale>
          <a:sx n="106" d="100"/>
          <a:sy n="106" d="100"/>
        </p:scale>
        <p:origin x="14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customschemas.google.com/relationships/presentationmetadata" Target="metadata"/><Relationship Id="rId5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0"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io e orologio su un tavolo">
            <a:extLst>
              <a:ext uri="{FF2B5EF4-FFF2-40B4-BE49-F238E27FC236}">
                <a16:creationId xmlns:a16="http://schemas.microsoft.com/office/drawing/2014/main" id="{08E1445D-DBCB-929E-9840-A1FF8FAE61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15955"/>
          <a:stretch/>
        </p:blipFill>
        <p:spPr>
          <a:xfrm>
            <a:off x="-17636" y="0"/>
            <a:ext cx="12227272" cy="6858000"/>
          </a:xfrm>
          <a:prstGeom prst="rect">
            <a:avLst/>
          </a:prstGeom>
        </p:spPr>
      </p:pic>
      <p:sp>
        <p:nvSpPr>
          <p:cNvPr id="90" name="Google Shape;90;p1"/>
          <p:cNvSpPr txBox="1"/>
          <p:nvPr/>
        </p:nvSpPr>
        <p:spPr>
          <a:xfrm>
            <a:off x="249647" y="254470"/>
            <a:ext cx="648613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Modello di roadmap semplice per PowerPoint</a:t>
            </a:r>
          </a:p>
        </p:txBody>
      </p:sp>
      <p:sp>
        <p:nvSpPr>
          <p:cNvPr id="91" name="Google Shape;91;p1"/>
          <p:cNvSpPr txBox="1"/>
          <p:nvPr/>
        </p:nvSpPr>
        <p:spPr>
          <a:xfrm>
            <a:off x="302001" y="1532147"/>
            <a:ext cx="6243654" cy="408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Quando utilizzare questo modello: </a:t>
            </a:r>
            <a:r>
              <a:rPr lang="it-IT" sz="12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questo modello di roadmap di prodotto è ideale per i team che devono organizzare e comunicare i loro piani di progetto </a:t>
            </a:r>
            <a:br>
              <a:rPr lang="it-IT" sz="12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12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breve, medio e lungo termine. I product manager, i team di sviluppo e i coach Agile possono utilizzarlo per presentare lo stato e le priorità imminenti dei loro progetti oppure nelle sessioni di pianificazione degli sprint, nelle riunioni di definizione delle roadmap e nelle revisioni strategiche, per garantire che tutti siano allineati sulle attività immediate, sui passaggi successivi e sugli obiettivi futuri.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i="0" u="none" strike="noStrik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Caratteristiche importanti del modello: </a:t>
            </a:r>
            <a:r>
              <a:rPr lang="it-IT" sz="12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modello presenta tre sezioni distinte denominate </a:t>
            </a:r>
            <a:r>
              <a:rPr lang="it-IT" sz="1200" i="1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Now, Next</a:t>
            </a:r>
            <a:r>
              <a:rPr lang="it-IT" sz="12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</a:t>
            </a:r>
            <a:r>
              <a:rPr lang="it-IT" sz="1200" i="1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Later</a:t>
            </a:r>
            <a:r>
              <a:rPr lang="it-IT" sz="12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che forniscono un framework semplice per organizzare le attività e le iniziative in base alle tempistiche. Ogni sezione contiene dei placeholder personalizzabili per indicare attività, obiettivi o milestone specifici, in modo che i team possano visualizzare chiaramente e stabilire le priorità del proprio lavoro. Le caselle codificate a colori aiutano a distinguere le attività, così è facile monitorare i progressi e adattare i piani secondo le necessità. Nel complesso, il design semplice e intuitivo di questo modello lo rende uno strumento efficace per la gestione e la pianificazione strategica dei progetti Agile.</a:t>
            </a:r>
          </a:p>
        </p:txBody>
      </p:sp>
      <p:pic>
        <p:nvPicPr>
          <p:cNvPr id="2" name="Google Shape;92;p1">
            <a:extLst>
              <a:ext uri="{FF2B5EF4-FFF2-40B4-BE49-F238E27FC236}">
                <a16:creationId xmlns:a16="http://schemas.microsoft.com/office/drawing/2014/main" id="{76E60707-DE2E-C957-271E-D7B028AB7931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6786703" y="1658106"/>
            <a:ext cx="5044686" cy="2837635"/>
          </a:xfrm>
          <a:prstGeom prst="rect">
            <a:avLst/>
          </a:prstGeom>
          <a:noFill/>
          <a:ln>
            <a:noFill/>
          </a:ln>
          <a:effectLst>
            <a:outerShdw blurRad="152400" dist="38100" dir="2700000" sx="101000" sy="101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alendario e orologio su un tavolo">
            <a:extLst>
              <a:ext uri="{FF2B5EF4-FFF2-40B4-BE49-F238E27FC236}">
                <a16:creationId xmlns:a16="http://schemas.microsoft.com/office/drawing/2014/main" id="{52E31A40-6D76-C026-0C64-03FFF7DB93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5955"/>
          <a:stretch/>
        </p:blipFill>
        <p:spPr>
          <a:xfrm>
            <a:off x="-17636" y="0"/>
            <a:ext cx="12227272" cy="6858000"/>
          </a:xfrm>
          <a:prstGeom prst="rect">
            <a:avLst/>
          </a:prstGeom>
        </p:spPr>
      </p:pic>
      <p:cxnSp>
        <p:nvCxnSpPr>
          <p:cNvPr id="178" name="Google Shape;178;p7"/>
          <p:cNvCxnSpPr>
            <a:cxnSpLocks/>
          </p:cNvCxnSpPr>
          <p:nvPr/>
        </p:nvCxnSpPr>
        <p:spPr>
          <a:xfrm>
            <a:off x="461274" y="4549867"/>
            <a:ext cx="11269453" cy="0"/>
          </a:xfrm>
          <a:prstGeom prst="straightConnector1">
            <a:avLst/>
          </a:prstGeom>
          <a:noFill/>
          <a:ln w="28575" cap="flat" cmpd="sng">
            <a:solidFill>
              <a:srgbClr val="7F7F7F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79" name="Google Shape;179;p7"/>
          <p:cNvSpPr>
            <a:spLocks noChangeAspect="1"/>
          </p:cNvSpPr>
          <p:nvPr/>
        </p:nvSpPr>
        <p:spPr>
          <a:xfrm>
            <a:off x="2096251" y="4184107"/>
            <a:ext cx="731520" cy="73152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" name="Google Shape;182;p7"/>
          <p:cNvGrpSpPr/>
          <p:nvPr/>
        </p:nvGrpSpPr>
        <p:grpSpPr>
          <a:xfrm>
            <a:off x="1074646" y="1069110"/>
            <a:ext cx="2774731" cy="2991589"/>
            <a:chOff x="1074646" y="1526479"/>
            <a:chExt cx="2774731" cy="2991589"/>
          </a:xfrm>
        </p:grpSpPr>
        <p:sp>
          <p:nvSpPr>
            <p:cNvPr id="183" name="Google Shape;183;p7"/>
            <p:cNvSpPr/>
            <p:nvPr/>
          </p:nvSpPr>
          <p:spPr>
            <a:xfrm>
              <a:off x="1074646" y="1526479"/>
              <a:ext cx="2774731" cy="2778666"/>
            </a:xfrm>
            <a:prstGeom prst="roundRect">
              <a:avLst>
                <a:gd name="adj" fmla="val 7576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274300" tIns="548625" rIns="274300" bIns="182875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 rot="10800000">
              <a:off x="2261984" y="4173193"/>
              <a:ext cx="400055" cy="344875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" name="Google Shape;185;p7"/>
          <p:cNvGrpSpPr/>
          <p:nvPr/>
        </p:nvGrpSpPr>
        <p:grpSpPr>
          <a:xfrm>
            <a:off x="4708634" y="1069110"/>
            <a:ext cx="2774731" cy="2991589"/>
            <a:chOff x="4708634" y="1526479"/>
            <a:chExt cx="2774731" cy="2991589"/>
          </a:xfrm>
        </p:grpSpPr>
        <p:sp>
          <p:nvSpPr>
            <p:cNvPr id="186" name="Google Shape;186;p7"/>
            <p:cNvSpPr/>
            <p:nvPr/>
          </p:nvSpPr>
          <p:spPr>
            <a:xfrm>
              <a:off x="4708634" y="1526479"/>
              <a:ext cx="2774731" cy="2778666"/>
            </a:xfrm>
            <a:prstGeom prst="roundRect">
              <a:avLst>
                <a:gd name="adj" fmla="val 833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274300" tIns="548625" rIns="274300" bIns="182875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 rot="10800000">
              <a:off x="5895972" y="4173193"/>
              <a:ext cx="400055" cy="344875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7"/>
          <p:cNvGrpSpPr/>
          <p:nvPr/>
        </p:nvGrpSpPr>
        <p:grpSpPr>
          <a:xfrm>
            <a:off x="8342623" y="1069110"/>
            <a:ext cx="2774731" cy="2991589"/>
            <a:chOff x="8342623" y="1526479"/>
            <a:chExt cx="2774731" cy="2991589"/>
          </a:xfrm>
        </p:grpSpPr>
        <p:sp>
          <p:nvSpPr>
            <p:cNvPr id="189" name="Google Shape;189;p7"/>
            <p:cNvSpPr/>
            <p:nvPr/>
          </p:nvSpPr>
          <p:spPr>
            <a:xfrm>
              <a:off x="8342623" y="1526479"/>
              <a:ext cx="2774731" cy="2778666"/>
            </a:xfrm>
            <a:prstGeom prst="roundRect">
              <a:avLst>
                <a:gd name="adj" fmla="val 7576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74300" tIns="548625" rIns="274300" bIns="182875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 rot="10800000">
              <a:off x="9529961" y="4173193"/>
              <a:ext cx="400055" cy="344875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7"/>
          <p:cNvSpPr/>
          <p:nvPr/>
        </p:nvSpPr>
        <p:spPr>
          <a:xfrm>
            <a:off x="1538375" y="764309"/>
            <a:ext cx="1847273" cy="609600"/>
          </a:xfrm>
          <a:prstGeom prst="flowChartTerminator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NOW</a:t>
            </a:r>
          </a:p>
        </p:txBody>
      </p:sp>
      <p:sp>
        <p:nvSpPr>
          <p:cNvPr id="196" name="Google Shape;196;p7"/>
          <p:cNvSpPr/>
          <p:nvPr/>
        </p:nvSpPr>
        <p:spPr>
          <a:xfrm>
            <a:off x="5172363" y="764309"/>
            <a:ext cx="1847273" cy="609600"/>
          </a:xfrm>
          <a:prstGeom prst="flowChartTerminator">
            <a:avLst/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</a:t>
            </a:r>
          </a:p>
        </p:txBody>
      </p:sp>
      <p:sp>
        <p:nvSpPr>
          <p:cNvPr id="197" name="Google Shape;197;p7"/>
          <p:cNvSpPr/>
          <p:nvPr/>
        </p:nvSpPr>
        <p:spPr>
          <a:xfrm>
            <a:off x="8806352" y="764309"/>
            <a:ext cx="1847273" cy="609600"/>
          </a:xfrm>
          <a:prstGeom prst="flowChartTerminator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LATER</a:t>
            </a:r>
          </a:p>
        </p:txBody>
      </p:sp>
      <p:sp>
        <p:nvSpPr>
          <p:cNvPr id="2" name="Google Shape;179;p7">
            <a:extLst>
              <a:ext uri="{FF2B5EF4-FFF2-40B4-BE49-F238E27FC236}">
                <a16:creationId xmlns:a16="http://schemas.microsoft.com/office/drawing/2014/main" id="{2E395F4E-5F26-51FE-639A-0948862DCCF9}"/>
              </a:ext>
            </a:extLst>
          </p:cNvPr>
          <p:cNvSpPr>
            <a:spLocks noChangeAspect="1"/>
          </p:cNvSpPr>
          <p:nvPr/>
        </p:nvSpPr>
        <p:spPr>
          <a:xfrm>
            <a:off x="5732831" y="4184107"/>
            <a:ext cx="731520" cy="73152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79;p7">
            <a:extLst>
              <a:ext uri="{FF2B5EF4-FFF2-40B4-BE49-F238E27FC236}">
                <a16:creationId xmlns:a16="http://schemas.microsoft.com/office/drawing/2014/main" id="{2D0231D1-9DA2-CB60-3DC9-ED7197E733EA}"/>
              </a:ext>
            </a:extLst>
          </p:cNvPr>
          <p:cNvSpPr>
            <a:spLocks noChangeAspect="1"/>
          </p:cNvSpPr>
          <p:nvPr/>
        </p:nvSpPr>
        <p:spPr>
          <a:xfrm>
            <a:off x="9369411" y="4184107"/>
            <a:ext cx="731520" cy="73152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E79636-02C2-41E2-DCE9-403F1E2B2266}"/>
              </a:ext>
            </a:extLst>
          </p:cNvPr>
          <p:cNvSpPr txBox="1"/>
          <p:nvPr/>
        </p:nvSpPr>
        <p:spPr>
          <a:xfrm>
            <a:off x="5760720" y="60276"/>
            <a:ext cx="6372665" cy="363176"/>
          </a:xfrm>
          <a:prstGeom prst="rect">
            <a:avLst/>
          </a:prstGeom>
          <a:noFill/>
          <a:effectLst/>
        </p:spPr>
        <p:txBody>
          <a:bodyPr wrap="square" lIns="91440" tIns="73152" rIns="182880" bIns="73152" rtlCol="0" anchor="t" anchorCtr="0">
            <a:spAutoFit/>
          </a:bodyPr>
          <a:lstStyle/>
          <a:p>
            <a:pPr algn="r" rtl="0"/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roadmap semplice per PowerPoint</a:t>
            </a:r>
          </a:p>
        </p:txBody>
      </p:sp>
      <p:pic>
        <p:nvPicPr>
          <p:cNvPr id="6" name="Graphic 5" descr="Cronometro con riempimento a tinta unita">
            <a:extLst>
              <a:ext uri="{FF2B5EF4-FFF2-40B4-BE49-F238E27FC236}">
                <a16:creationId xmlns:a16="http://schemas.microsoft.com/office/drawing/2014/main" id="{F9C1AD8F-531C-338E-2E2B-2F1D849BB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87691" y="4275547"/>
            <a:ext cx="548640" cy="548640"/>
          </a:xfrm>
          <a:prstGeom prst="rect">
            <a:avLst/>
          </a:prstGeom>
        </p:spPr>
      </p:pic>
      <p:pic>
        <p:nvPicPr>
          <p:cNvPr id="8" name="Graphic 7" descr="Cronometro con riempimento a tinta unita a metà">
            <a:extLst>
              <a:ext uri="{FF2B5EF4-FFF2-40B4-BE49-F238E27FC236}">
                <a16:creationId xmlns:a16="http://schemas.microsoft.com/office/drawing/2014/main" id="{615B728A-96D3-DEB3-3E67-C16859528D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21679" y="4275547"/>
            <a:ext cx="548640" cy="548640"/>
          </a:xfrm>
          <a:prstGeom prst="rect">
            <a:avLst/>
          </a:prstGeom>
        </p:spPr>
      </p:pic>
      <p:pic>
        <p:nvPicPr>
          <p:cNvPr id="10" name="Graphic 9" descr="Cronometro con riempimento a tinta unita per i tre quarti">
            <a:extLst>
              <a:ext uri="{FF2B5EF4-FFF2-40B4-BE49-F238E27FC236}">
                <a16:creationId xmlns:a16="http://schemas.microsoft.com/office/drawing/2014/main" id="{CF42C32D-582A-E267-0F3A-640593AC21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63513" y="4275547"/>
            <a:ext cx="548640" cy="548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7DE448-FB1B-6C87-A375-D9FC2C680D34}"/>
              </a:ext>
            </a:extLst>
          </p:cNvPr>
          <p:cNvSpPr txBox="1"/>
          <p:nvPr/>
        </p:nvSpPr>
        <p:spPr>
          <a:xfrm>
            <a:off x="0" y="6574128"/>
            <a:ext cx="1219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 i="1" dirty="0">
                <a:solidFill>
                  <a:srgbClr val="001033"/>
                </a:solidFill>
                <a:latin typeface="Century Gothic" panose="020B0502020202020204" pitchFamily="34" charset="0"/>
              </a:rPr>
              <a:t>Fornito da Smartsheet, Inc.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Google Shape;253;p12"/>
          <p:cNvGraphicFramePr/>
          <p:nvPr>
            <p:extLst>
              <p:ext uri="{D42A27DB-BD31-4B8C-83A1-F6EECF244321}">
                <p14:modId xmlns:p14="http://schemas.microsoft.com/office/powerpoint/2010/main" val="1596402958"/>
              </p:ext>
            </p:extLst>
          </p:nvPr>
        </p:nvGraphicFramePr>
        <p:xfrm>
          <a:off x="787788" y="1050352"/>
          <a:ext cx="10827807" cy="2468350"/>
        </p:xfrm>
        <a:graphic>
          <a:graphicData uri="http://schemas.openxmlformats.org/drawingml/2006/table">
            <a:tbl>
              <a:tblPr firstRow="1" firstCol="1" bandRow="1">
                <a:noFill/>
                <a:tableStyleId>{D40A2053-CA6B-45B9-BB66-AA2DCEEF7E4C}</a:tableStyleId>
              </a:tblPr>
              <a:tblGrid>
                <a:gridCol w="10827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8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DICHIARAZIONE DI NON RESPONSABILITÀ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367</Words>
  <Application>Microsoft Office PowerPoint</Application>
  <PresentationFormat>Widescreen</PresentationFormat>
  <Paragraphs>35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Century Gothic</vt:lpstr>
      <vt:lpstr>Arial</vt:lpstr>
      <vt:lpstr>Play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Sun Ye</cp:lastModifiedBy>
  <cp:revision>16</cp:revision>
  <dcterms:created xsi:type="dcterms:W3CDTF">2021-07-07T23:54:57Z</dcterms:created>
  <dcterms:modified xsi:type="dcterms:W3CDTF">2025-03-28T01:59:04Z</dcterms:modified>
</cp:coreProperties>
</file>