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43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CBF7"/>
    <a:srgbClr val="5CDEAE"/>
    <a:srgbClr val="99D5F7"/>
    <a:srgbClr val="AA99F9"/>
    <a:srgbClr val="C0C4F7"/>
    <a:srgbClr val="7054A0"/>
    <a:srgbClr val="EDEDFF"/>
    <a:srgbClr val="E5EFFF"/>
    <a:srgbClr val="E3E1FF"/>
    <a:srgbClr val="E1FC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86447"/>
  </p:normalViewPr>
  <p:slideViewPr>
    <p:cSldViewPr snapToGrid="0" snapToObjects="1">
      <p:cViewPr varScale="1">
        <p:scale>
          <a:sx n="112" d="100"/>
          <a:sy n="112" d="100"/>
        </p:scale>
        <p:origin x="1194" y="9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094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/>
          </a:fgClr>
          <a:bgClr>
            <a:srgbClr val="EDED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61008" y="353237"/>
            <a:ext cx="74938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3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Modello di roadmap dei prodotti con milestone trimestrali per PowerPoint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50FBD-DAC7-D341-47A4-2D3C898C78B0}"/>
              </a:ext>
            </a:extLst>
          </p:cNvPr>
          <p:cNvSpPr txBox="1"/>
          <p:nvPr/>
        </p:nvSpPr>
        <p:spPr>
          <a:xfrm>
            <a:off x="375153" y="1532147"/>
            <a:ext cx="5101308" cy="2415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Quando utilizzare questo modello: </a:t>
            </a:r>
            <a:r>
              <a:rPr lang="it-IT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d</a:t>
            </a:r>
            <a:r>
              <a:rPr lang="it-IT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elinea le milestone e le timeline chiave per più prodotti nell'arco di più trimestri.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Caratteristiche importanti del modello: </a:t>
            </a:r>
            <a:r>
              <a:rPr lang="it-IT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gli utenti possono monitorare i progressi e garantire l'allineamento tra più prodotti e team.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C5B9B1-F534-605E-1171-1AA7CFA75A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525287" y="1699139"/>
            <a:ext cx="6361847" cy="3578538"/>
          </a:xfrm>
          <a:prstGeom prst="rect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  <a:effectLst>
            <a:outerShdw blurRad="63500" dist="25400" dir="5400000" algn="ctr" rotWithShape="0">
              <a:srgbClr val="000000">
                <a:alpha val="43137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F6A6D-7596-340E-2748-FBA46515864B}"/>
              </a:ext>
            </a:extLst>
          </p:cNvPr>
          <p:cNvSpPr txBox="1"/>
          <p:nvPr/>
        </p:nvSpPr>
        <p:spPr>
          <a:xfrm>
            <a:off x="6146073" y="6222057"/>
            <a:ext cx="5752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Roadmap dei prodotti con milestone trimestrali</a:t>
            </a:r>
          </a:p>
        </p:txBody>
      </p:sp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0F9FCB69-7104-6C93-4E70-78923C808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478854"/>
              </p:ext>
            </p:extLst>
          </p:nvPr>
        </p:nvGraphicFramePr>
        <p:xfrm>
          <a:off x="327120" y="307818"/>
          <a:ext cx="11571672" cy="588881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516140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1817390762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1546263835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187052363"/>
                    </a:ext>
                  </a:extLst>
                </a:gridCol>
                <a:gridCol w="2513883">
                  <a:extLst>
                    <a:ext uri="{9D8B030D-6E8A-4147-A177-3AD203B41FA5}">
                      <a16:colId xmlns:a16="http://schemas.microsoft.com/office/drawing/2014/main" val="745651107"/>
                    </a:ext>
                  </a:extLst>
                </a:gridCol>
              </a:tblGrid>
              <a:tr h="735166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PRODOTTO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 1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 2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 3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TRIMESTRE 4</a:t>
                      </a: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13129"/>
                  </a:ext>
                </a:extLst>
              </a:tr>
              <a:tr h="1717883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Prodotto 1</a:t>
                      </a:r>
                    </a:p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100" b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Testo della descrizione qui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A99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858687"/>
                  </a:ext>
                </a:extLst>
              </a:tr>
              <a:tr h="1717883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Prodotto 2</a:t>
                      </a:r>
                    </a:p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100" b="0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Testo della descrizione qui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8CB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  <a:tr h="1717883"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Prodotto 3</a:t>
                      </a:r>
                    </a:p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100" b="0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Testo della descrizione qui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DE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51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0201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1872241-8ABC-2675-C21F-E0FB4F7AD3E2}"/>
              </a:ext>
            </a:extLst>
          </p:cNvPr>
          <p:cNvSpPr/>
          <p:nvPr/>
        </p:nvSpPr>
        <p:spPr>
          <a:xfrm>
            <a:off x="2498858" y="1183871"/>
            <a:ext cx="4921850" cy="316684"/>
          </a:xfrm>
          <a:prstGeom prst="rect">
            <a:avLst/>
          </a:prstGeom>
          <a:solidFill>
            <a:srgbClr val="AA99F9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6" name="5-Point Star 5">
            <a:extLst>
              <a:ext uri="{FF2B5EF4-FFF2-40B4-BE49-F238E27FC236}">
                <a16:creationId xmlns:a16="http://schemas.microsoft.com/office/drawing/2014/main" id="{05BBB17F-1C1B-F0AB-1FEE-DDA82BB61BD0}"/>
              </a:ext>
            </a:extLst>
          </p:cNvPr>
          <p:cNvSpPr/>
          <p:nvPr/>
        </p:nvSpPr>
        <p:spPr>
          <a:xfrm>
            <a:off x="2498858" y="1623081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187751-8DC0-BEE1-59A4-816B5CC91CF4}"/>
              </a:ext>
            </a:extLst>
          </p:cNvPr>
          <p:cNvSpPr txBox="1"/>
          <p:nvPr/>
        </p:nvSpPr>
        <p:spPr>
          <a:xfrm>
            <a:off x="2716141" y="1623081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438E290-8C5E-35D6-BCF4-EA6B223D454F}"/>
              </a:ext>
            </a:extLst>
          </p:cNvPr>
          <p:cNvSpPr/>
          <p:nvPr/>
        </p:nvSpPr>
        <p:spPr>
          <a:xfrm>
            <a:off x="4851250" y="2010964"/>
            <a:ext cx="5858999" cy="316684"/>
          </a:xfrm>
          <a:prstGeom prst="rect">
            <a:avLst/>
          </a:prstGeom>
          <a:solidFill>
            <a:srgbClr val="AA99F9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22" name="5-Point Star 21">
            <a:extLst>
              <a:ext uri="{FF2B5EF4-FFF2-40B4-BE49-F238E27FC236}">
                <a16:creationId xmlns:a16="http://schemas.microsoft.com/office/drawing/2014/main" id="{3FBE3E42-D5ED-EC7F-8B8A-52290716228E}"/>
              </a:ext>
            </a:extLst>
          </p:cNvPr>
          <p:cNvSpPr/>
          <p:nvPr/>
        </p:nvSpPr>
        <p:spPr>
          <a:xfrm>
            <a:off x="4851250" y="2438532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9844F1-F5EB-7932-055C-EC98CF322061}"/>
              </a:ext>
            </a:extLst>
          </p:cNvPr>
          <p:cNvSpPr txBox="1"/>
          <p:nvPr/>
        </p:nvSpPr>
        <p:spPr>
          <a:xfrm>
            <a:off x="5068533" y="243853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6BAC03-1701-BF97-9B3F-5A12048131E3}"/>
              </a:ext>
            </a:extLst>
          </p:cNvPr>
          <p:cNvSpPr/>
          <p:nvPr/>
        </p:nvSpPr>
        <p:spPr>
          <a:xfrm>
            <a:off x="9415604" y="1187529"/>
            <a:ext cx="2202508" cy="316684"/>
          </a:xfrm>
          <a:prstGeom prst="rect">
            <a:avLst/>
          </a:prstGeom>
          <a:solidFill>
            <a:srgbClr val="AA99F9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25" name="5-Point Star 24">
            <a:extLst>
              <a:ext uri="{FF2B5EF4-FFF2-40B4-BE49-F238E27FC236}">
                <a16:creationId xmlns:a16="http://schemas.microsoft.com/office/drawing/2014/main" id="{CD521074-71EC-B4AB-AB13-25516837E4CF}"/>
              </a:ext>
            </a:extLst>
          </p:cNvPr>
          <p:cNvSpPr/>
          <p:nvPr/>
        </p:nvSpPr>
        <p:spPr>
          <a:xfrm>
            <a:off x="9967865" y="1617260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DDD461-8528-6187-F10F-1182EB098404}"/>
              </a:ext>
            </a:extLst>
          </p:cNvPr>
          <p:cNvSpPr txBox="1"/>
          <p:nvPr/>
        </p:nvSpPr>
        <p:spPr>
          <a:xfrm>
            <a:off x="10185148" y="1617260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27" name="5-Point Star 26">
            <a:extLst>
              <a:ext uri="{FF2B5EF4-FFF2-40B4-BE49-F238E27FC236}">
                <a16:creationId xmlns:a16="http://schemas.microsoft.com/office/drawing/2014/main" id="{65C35907-C57B-3A7E-4F26-FD2520D56A54}"/>
              </a:ext>
            </a:extLst>
          </p:cNvPr>
          <p:cNvSpPr/>
          <p:nvPr/>
        </p:nvSpPr>
        <p:spPr>
          <a:xfrm>
            <a:off x="8277987" y="2438532"/>
            <a:ext cx="217283" cy="214772"/>
          </a:xfrm>
          <a:prstGeom prst="star5">
            <a:avLst/>
          </a:prstGeom>
          <a:solidFill>
            <a:srgbClr val="AA99F9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F77CA1-AE4A-10D3-64AC-5CD8E463CAC1}"/>
              </a:ext>
            </a:extLst>
          </p:cNvPr>
          <p:cNvSpPr txBox="1"/>
          <p:nvPr/>
        </p:nvSpPr>
        <p:spPr>
          <a:xfrm>
            <a:off x="8495270" y="243853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BD9F79-5063-0818-B39C-A0E393607EB6}"/>
              </a:ext>
            </a:extLst>
          </p:cNvPr>
          <p:cNvSpPr/>
          <p:nvPr/>
        </p:nvSpPr>
        <p:spPr>
          <a:xfrm>
            <a:off x="2498858" y="2904579"/>
            <a:ext cx="3087130" cy="316684"/>
          </a:xfrm>
          <a:prstGeom prst="rect">
            <a:avLst/>
          </a:prstGeom>
          <a:solidFill>
            <a:srgbClr val="68CBF7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30" name="5-Point Star 29">
            <a:extLst>
              <a:ext uri="{FF2B5EF4-FFF2-40B4-BE49-F238E27FC236}">
                <a16:creationId xmlns:a16="http://schemas.microsoft.com/office/drawing/2014/main" id="{3FC21140-5BD1-4201-E9C5-229D3214D1E3}"/>
              </a:ext>
            </a:extLst>
          </p:cNvPr>
          <p:cNvSpPr/>
          <p:nvPr/>
        </p:nvSpPr>
        <p:spPr>
          <a:xfrm>
            <a:off x="2498858" y="3343789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53FE988-6F12-07D0-AEC2-24FDB39158AE}"/>
              </a:ext>
            </a:extLst>
          </p:cNvPr>
          <p:cNvSpPr txBox="1"/>
          <p:nvPr/>
        </p:nvSpPr>
        <p:spPr>
          <a:xfrm>
            <a:off x="2716141" y="3343789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DB940BB-2780-1C73-BD27-7ED6E934BBEF}"/>
              </a:ext>
            </a:extLst>
          </p:cNvPr>
          <p:cNvSpPr/>
          <p:nvPr/>
        </p:nvSpPr>
        <p:spPr>
          <a:xfrm>
            <a:off x="6409852" y="3731672"/>
            <a:ext cx="5455027" cy="316684"/>
          </a:xfrm>
          <a:prstGeom prst="rect">
            <a:avLst/>
          </a:prstGeom>
          <a:solidFill>
            <a:srgbClr val="68CBF7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33" name="5-Point Star 32">
            <a:extLst>
              <a:ext uri="{FF2B5EF4-FFF2-40B4-BE49-F238E27FC236}">
                <a16:creationId xmlns:a16="http://schemas.microsoft.com/office/drawing/2014/main" id="{466EB6A6-B00C-BA09-A51B-050A03D5872E}"/>
              </a:ext>
            </a:extLst>
          </p:cNvPr>
          <p:cNvSpPr/>
          <p:nvPr/>
        </p:nvSpPr>
        <p:spPr>
          <a:xfrm>
            <a:off x="4851250" y="4159240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8A5DF9-962B-0409-C1E3-72517C584167}"/>
              </a:ext>
            </a:extLst>
          </p:cNvPr>
          <p:cNvSpPr txBox="1"/>
          <p:nvPr/>
        </p:nvSpPr>
        <p:spPr>
          <a:xfrm>
            <a:off x="5068533" y="4159240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890EB0-7A60-2F0B-79F6-AF30245F6047}"/>
              </a:ext>
            </a:extLst>
          </p:cNvPr>
          <p:cNvSpPr/>
          <p:nvPr/>
        </p:nvSpPr>
        <p:spPr>
          <a:xfrm>
            <a:off x="6929021" y="2912739"/>
            <a:ext cx="2866829" cy="316684"/>
          </a:xfrm>
          <a:prstGeom prst="rect">
            <a:avLst/>
          </a:prstGeom>
          <a:solidFill>
            <a:srgbClr val="68CBF7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36" name="5-Point Star 35">
            <a:extLst>
              <a:ext uri="{FF2B5EF4-FFF2-40B4-BE49-F238E27FC236}">
                <a16:creationId xmlns:a16="http://schemas.microsoft.com/office/drawing/2014/main" id="{F9FB2767-0B1D-6732-F781-74BB1FC8CF45}"/>
              </a:ext>
            </a:extLst>
          </p:cNvPr>
          <p:cNvSpPr/>
          <p:nvPr/>
        </p:nvSpPr>
        <p:spPr>
          <a:xfrm>
            <a:off x="5451608" y="3343789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35FBCFF-C1BE-B860-6ABC-523147D1E69E}"/>
              </a:ext>
            </a:extLst>
          </p:cNvPr>
          <p:cNvSpPr txBox="1"/>
          <p:nvPr/>
        </p:nvSpPr>
        <p:spPr>
          <a:xfrm>
            <a:off x="5668891" y="3343789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38" name="5-Point Star 37">
            <a:extLst>
              <a:ext uri="{FF2B5EF4-FFF2-40B4-BE49-F238E27FC236}">
                <a16:creationId xmlns:a16="http://schemas.microsoft.com/office/drawing/2014/main" id="{407CB85B-6451-FBE5-28F2-418AE9B5F4CF}"/>
              </a:ext>
            </a:extLst>
          </p:cNvPr>
          <p:cNvSpPr/>
          <p:nvPr/>
        </p:nvSpPr>
        <p:spPr>
          <a:xfrm>
            <a:off x="9124433" y="3343789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CE864D0-ADB4-6C42-8062-BC8997B58594}"/>
              </a:ext>
            </a:extLst>
          </p:cNvPr>
          <p:cNvSpPr txBox="1"/>
          <p:nvPr/>
        </p:nvSpPr>
        <p:spPr>
          <a:xfrm>
            <a:off x="9341716" y="3343789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40" name="5-Point Star 39">
            <a:extLst>
              <a:ext uri="{FF2B5EF4-FFF2-40B4-BE49-F238E27FC236}">
                <a16:creationId xmlns:a16="http://schemas.microsoft.com/office/drawing/2014/main" id="{0B961EE2-8DD3-BD2D-165E-911157303E6D}"/>
              </a:ext>
            </a:extLst>
          </p:cNvPr>
          <p:cNvSpPr/>
          <p:nvPr/>
        </p:nvSpPr>
        <p:spPr>
          <a:xfrm>
            <a:off x="6981542" y="4165061"/>
            <a:ext cx="217283" cy="214772"/>
          </a:xfrm>
          <a:prstGeom prst="star5">
            <a:avLst/>
          </a:prstGeom>
          <a:solidFill>
            <a:srgbClr val="68CBF7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B86EBF-9B10-F029-742E-7F755626701D}"/>
              </a:ext>
            </a:extLst>
          </p:cNvPr>
          <p:cNvSpPr txBox="1"/>
          <p:nvPr/>
        </p:nvSpPr>
        <p:spPr>
          <a:xfrm>
            <a:off x="7198825" y="4165061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C6BFBA5-6F2F-EEAD-43AB-5982B1D27DF9}"/>
              </a:ext>
            </a:extLst>
          </p:cNvPr>
          <p:cNvSpPr/>
          <p:nvPr/>
        </p:nvSpPr>
        <p:spPr>
          <a:xfrm>
            <a:off x="2498858" y="4615812"/>
            <a:ext cx="3087130" cy="316684"/>
          </a:xfrm>
          <a:prstGeom prst="rect">
            <a:avLst/>
          </a:prstGeom>
          <a:solidFill>
            <a:srgbClr val="5CDEAE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43" name="5-Point Star 42">
            <a:extLst>
              <a:ext uri="{FF2B5EF4-FFF2-40B4-BE49-F238E27FC236}">
                <a16:creationId xmlns:a16="http://schemas.microsoft.com/office/drawing/2014/main" id="{321980BC-8A23-8F1F-9B5F-79C229A9678D}"/>
              </a:ext>
            </a:extLst>
          </p:cNvPr>
          <p:cNvSpPr/>
          <p:nvPr/>
        </p:nvSpPr>
        <p:spPr>
          <a:xfrm>
            <a:off x="2498858" y="5055022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347DEF0-540F-7E7E-B608-4A3E08B3F925}"/>
              </a:ext>
            </a:extLst>
          </p:cNvPr>
          <p:cNvSpPr txBox="1"/>
          <p:nvPr/>
        </p:nvSpPr>
        <p:spPr>
          <a:xfrm>
            <a:off x="2716141" y="505502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68AF546-5240-EB46-FD8E-5FD540AF7B9D}"/>
              </a:ext>
            </a:extLst>
          </p:cNvPr>
          <p:cNvSpPr/>
          <p:nvPr/>
        </p:nvSpPr>
        <p:spPr>
          <a:xfrm>
            <a:off x="4553893" y="5442905"/>
            <a:ext cx="6902379" cy="316684"/>
          </a:xfrm>
          <a:prstGeom prst="rect">
            <a:avLst/>
          </a:prstGeom>
          <a:solidFill>
            <a:srgbClr val="5CDEAE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987DD75-CFF0-42C4-965A-EF32B6A4C9D5}"/>
              </a:ext>
            </a:extLst>
          </p:cNvPr>
          <p:cNvSpPr/>
          <p:nvPr/>
        </p:nvSpPr>
        <p:spPr>
          <a:xfrm>
            <a:off x="8646059" y="4623972"/>
            <a:ext cx="2208589" cy="316684"/>
          </a:xfrm>
          <a:prstGeom prst="rect">
            <a:avLst/>
          </a:prstGeom>
          <a:solidFill>
            <a:srgbClr val="5CDEAE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latin typeface="Century Gothic" panose="020B0502020202020204" pitchFamily="34" charset="0"/>
              </a:rPr>
              <a:t>Testo di esempio</a:t>
            </a:r>
          </a:p>
        </p:txBody>
      </p:sp>
      <p:sp>
        <p:nvSpPr>
          <p:cNvPr id="47" name="5-Point Star 46">
            <a:extLst>
              <a:ext uri="{FF2B5EF4-FFF2-40B4-BE49-F238E27FC236}">
                <a16:creationId xmlns:a16="http://schemas.microsoft.com/office/drawing/2014/main" id="{0C9399B8-EE92-FE48-D65B-ACFE344F953B}"/>
              </a:ext>
            </a:extLst>
          </p:cNvPr>
          <p:cNvSpPr/>
          <p:nvPr/>
        </p:nvSpPr>
        <p:spPr>
          <a:xfrm>
            <a:off x="9460871" y="5055022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1700BFB-D873-4EC2-84F7-16D0765F0EF1}"/>
              </a:ext>
            </a:extLst>
          </p:cNvPr>
          <p:cNvSpPr txBox="1"/>
          <p:nvPr/>
        </p:nvSpPr>
        <p:spPr>
          <a:xfrm>
            <a:off x="9678154" y="5055022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49" name="5-Point Star 48">
            <a:extLst>
              <a:ext uri="{FF2B5EF4-FFF2-40B4-BE49-F238E27FC236}">
                <a16:creationId xmlns:a16="http://schemas.microsoft.com/office/drawing/2014/main" id="{CC859613-05AE-F7AD-CC3C-116EEB6B9DA3}"/>
              </a:ext>
            </a:extLst>
          </p:cNvPr>
          <p:cNvSpPr/>
          <p:nvPr/>
        </p:nvSpPr>
        <p:spPr>
          <a:xfrm>
            <a:off x="6981542" y="5876294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3FC8D3E-5FAA-9498-E569-2D2454169505}"/>
              </a:ext>
            </a:extLst>
          </p:cNvPr>
          <p:cNvSpPr txBox="1"/>
          <p:nvPr/>
        </p:nvSpPr>
        <p:spPr>
          <a:xfrm>
            <a:off x="7198825" y="5876294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51" name="5-Point Star 50">
            <a:extLst>
              <a:ext uri="{FF2B5EF4-FFF2-40B4-BE49-F238E27FC236}">
                <a16:creationId xmlns:a16="http://schemas.microsoft.com/office/drawing/2014/main" id="{66B31F12-DA22-1F5A-296C-6D2184101251}"/>
              </a:ext>
            </a:extLst>
          </p:cNvPr>
          <p:cNvSpPr/>
          <p:nvPr/>
        </p:nvSpPr>
        <p:spPr>
          <a:xfrm>
            <a:off x="4553893" y="5868710"/>
            <a:ext cx="217283" cy="214772"/>
          </a:xfrm>
          <a:prstGeom prst="star5">
            <a:avLst/>
          </a:prstGeom>
          <a:solidFill>
            <a:srgbClr val="5CDEAE"/>
          </a:solidFill>
          <a:ln>
            <a:noFill/>
          </a:ln>
          <a:effectLst>
            <a:outerShdw blurRad="12700" dir="5400000" algn="ctr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D3B6B89-2820-B293-BAB5-68CB3117AC76}"/>
              </a:ext>
            </a:extLst>
          </p:cNvPr>
          <p:cNvSpPr txBox="1"/>
          <p:nvPr/>
        </p:nvSpPr>
        <p:spPr>
          <a:xfrm>
            <a:off x="4771176" y="5868710"/>
            <a:ext cx="1529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200"/>
              <a:t>Milestone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CD02F8-2136-A77C-487E-2F320E704190}"/>
              </a:ext>
            </a:extLst>
          </p:cNvPr>
          <p:cNvSpPr txBox="1"/>
          <p:nvPr/>
        </p:nvSpPr>
        <p:spPr>
          <a:xfrm>
            <a:off x="0" y="6574128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it-IT" sz="1200" i="1" dirty="0">
                <a:solidFill>
                  <a:srgbClr val="001033"/>
                </a:solidFill>
                <a:latin typeface="Century Gothic" panose="020B0502020202020204" pitchFamily="34" charset="0"/>
              </a:rPr>
              <a:t>Fornito da Smartsheet, Inc.</a:t>
            </a:r>
          </a:p>
        </p:txBody>
      </p:sp>
    </p:spTree>
    <p:extLst>
      <p:ext uri="{BB962C8B-B14F-4D97-AF65-F5344CB8AC3E}">
        <p14:creationId xmlns:p14="http://schemas.microsoft.com/office/powerpoint/2010/main" val="29190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585042"/>
              </p:ext>
            </p:extLst>
          </p:nvPr>
        </p:nvGraphicFramePr>
        <p:xfrm>
          <a:off x="787790" y="1050352"/>
          <a:ext cx="10637937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37937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Gantt-Chart-with-Dependencies_PowerPoint" id="{66D5AC15-DC8F-1B4B-919D-6A46CB5EAC23}" vid="{6D174A49-E34E-2C40-9083-D339CF5F8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4941</TotalTime>
  <Words>224</Words>
  <Application>Microsoft Office PowerPoint</Application>
  <PresentationFormat>Widescreen</PresentationFormat>
  <Paragraphs>43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Sun Ye</cp:lastModifiedBy>
  <cp:revision>24</cp:revision>
  <cp:lastPrinted>2020-08-31T22:23:58Z</cp:lastPrinted>
  <dcterms:created xsi:type="dcterms:W3CDTF">2020-09-16T17:09:31Z</dcterms:created>
  <dcterms:modified xsi:type="dcterms:W3CDTF">2025-03-27T09:37:14Z</dcterms:modified>
</cp:coreProperties>
</file>