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5"/>
  </p:notesMasterIdLst>
  <p:sldIdLst>
    <p:sldId id="342" r:id="rId2"/>
    <p:sldId id="343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54A0"/>
    <a:srgbClr val="68CADC"/>
    <a:srgbClr val="00E7F2"/>
    <a:srgbClr val="00BD32"/>
    <a:srgbClr val="F0A622"/>
    <a:srgbClr val="5B7191"/>
    <a:srgbClr val="EAEEF3"/>
    <a:srgbClr val="CE1D02"/>
    <a:srgbClr val="E3EAF6"/>
    <a:srgbClr val="CDD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4" autoAdjust="0"/>
    <p:restoredTop sz="86447"/>
  </p:normalViewPr>
  <p:slideViewPr>
    <p:cSldViewPr snapToGrid="0" snapToObjects="1">
      <p:cViewPr varScale="1">
        <p:scale>
          <a:sx n="112" d="100"/>
          <a:sy n="112" d="100"/>
        </p:scale>
        <p:origin x="1194" y="9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37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0942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F1C8C-AB6E-113F-4557-0FB3E9BFD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AFA195-E633-D377-20E0-6C87BD086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63423-32A7-C8F2-CF26-7DCDEE906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BC2D3-41E2-A130-24E1-865E2A2E5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8975F-E437-C84E-5230-9F07BD7B6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779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C3AC5-1DE1-9911-C8BE-0D8588FBA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4B7FCB-C741-D087-062D-7931BB1E6C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C3896-54D3-3AAE-A435-45E67729A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DCC0F-47D3-A444-26AD-E63D346C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698FC-49CF-4665-E3D9-3FC09BA6F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67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6A5042-A85C-E277-1B7B-54AD62FFB2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1C32A-DA45-D93F-4134-CB90D9299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33BD0-D7DA-607A-590A-C057E0872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6569D-AC4D-5231-B6F6-601621E64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6A2D5-B7AF-74CD-3285-5936DD5FB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359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51629-C65E-BFBE-21F6-8088A6098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92BAF-A5D1-8E20-150F-01BA40E50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2B83-096B-C4DF-0B3D-C14392413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77AFC-CBD0-FE6B-D981-A9BD3808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CD0B9-61AD-1094-8956-F1ED741C1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455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ADABE-9EC6-BFB2-231C-3B48CE574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D9DF9-542D-1FE8-18DE-B260DCA4F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E6B2D-8CCC-04F3-0435-19826DA33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055B7-30E9-C838-7EB8-98E835662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CC97A-08F6-BC0D-BFC3-95C1EBA83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51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2D8FE-52EC-4602-5EAC-1D0C98771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40A70-5143-7DEA-36C1-0AC48462CF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68364-0C9C-0FEB-3DA7-C3584E276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78291-1F7B-9BB7-1A52-E1F7F8F99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EB3B1E-513D-81A9-8AEC-16C2F1CED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D8C86C-F0D3-7F6F-B393-B6E864DCD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52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97FDA-05DB-3E18-3230-5800824C5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FDFE6-CB46-145F-F0BD-AE42B6934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F18237-A45F-6C4E-0445-55417A4B7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9768FF-4A47-155F-118A-B259F16B4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861CE5-9087-94BF-0B52-D665A5B731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142DB2-C1E9-837D-DBDA-5FBE5BEBC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1E127A-DD93-6AD7-087C-AA76A78CD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85FB8B-7706-E365-CEA0-1210BD3EB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808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A91EF-E402-23C9-A2A3-315DE6CDA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836D1-3C6B-6AE3-7D58-D4825A9F9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078DBD-0928-4710-99C5-8C2D16797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BA2946-5F56-6C83-6A5D-7CCA7B4B6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2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973DD3-08AF-98E5-66F3-10F672E7F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56048A-A158-7381-A895-06E873449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38058-219F-74CD-7587-145F0B58D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12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3A4F2-BCE9-0AD2-0A0D-A2BD49FAE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0D2B2-7125-64FC-84D4-680DDAC85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FE48A5-559C-B83C-991A-871A20527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88551-58B1-0A7E-212B-EED329AF8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7EB2D-72D9-1D91-4AA8-BC3B3F51B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497550-1375-482B-7650-AF25E9EDB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619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010D2-BE8E-79FB-33E3-B6003DC1F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077FF2-FAB1-EC7D-7784-31136BEBE7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67BC3-0F92-0980-C710-D1DA9F5E0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3C7C25-8B80-AA4D-C698-054711B25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83CB26-C14E-F8A0-D08E-08534FDEC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F1717-D291-7431-D16E-4BFF4B3C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73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E17AE-4E3A-E39B-EF19-99705267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A9A02-AA90-FFED-F91F-196EA100F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621A8-B39F-3312-D4CB-AE96A8B6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6BF2D-5018-10E0-4C63-3898C8A284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138D9-B4EA-F588-2924-D6B22F8135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74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Onde bianche astratte">
            <a:extLst>
              <a:ext uri="{FF2B5EF4-FFF2-40B4-BE49-F238E27FC236}">
                <a16:creationId xmlns:a16="http://schemas.microsoft.com/office/drawing/2014/main" id="{856BD858-B858-BB8E-68A2-16D85D582E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933" b="14777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61007" y="353237"/>
            <a:ext cx="7133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roadmap delle versioni del prodotto per PowerPoint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50FBD-DAC7-D341-47A4-2D3C898C78B0}"/>
              </a:ext>
            </a:extLst>
          </p:cNvPr>
          <p:cNvSpPr txBox="1"/>
          <p:nvPr/>
        </p:nvSpPr>
        <p:spPr>
          <a:xfrm>
            <a:off x="375153" y="1532147"/>
            <a:ext cx="5794000" cy="492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it-IT" sz="12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Quando utilizzare questo modello: </a:t>
            </a:r>
            <a:r>
              <a:rPr lang="it-IT" sz="1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questo modello di roadmap delle versioni del prodotto per PowerPoint è ideale per pianificare e comunicare i dettagli sulle prossime versioni di un prodotto. È perfetto per i product manager, i team di sviluppo e i professionisti del marketing che hanno bisogno di coordinare e monitorare l'avanzamento di nuove funzionalità, correzioni di bug e attività di marketing. Utilizza questo modello nelle riunioni di pianificazione delle versioni, nelle revisioni degli sprint e nelle presentazioni per fornire una panoramica chiara e strutturata della programmazione delle versioni del tuo prodotto. </a:t>
            </a:r>
          </a:p>
          <a:p>
            <a:pPr algn="l" rt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it-IT" sz="12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Caratteristiche importanti del modello: </a:t>
            </a:r>
            <a:r>
              <a:rPr lang="it-IT" sz="1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il modello presenta un layout a griglia con colonne per ogni versione e righe che categorizzano nuove funzionalità, correzioni e attività di marketing. Ogni cella è personalizzabile, in modo che i team possano specificare i dettagli di ciò che è incluso in ogni versione. Le sezioni codificate a colori aiutano a differenziare i tipi di attività, semplificando la visualizzazione dell'ambito e della timeline di ogni release. Le icone che accompagnano nuove funzionalità, correzioni e marketing aggiungono un elemento visivo che migliora la comprensione e il coinvolgimento. Questo modello è stato progettato per facilitare la pianificazione agile delle release fornendo un framework completo e adattabile per la gestione di molteplici aspetti dello sviluppo e del lancio del prodotto.</a:t>
            </a:r>
          </a:p>
        </p:txBody>
      </p:sp>
      <p:pic>
        <p:nvPicPr>
          <p:cNvPr id="17" name="Google Shape;92;p1">
            <a:extLst>
              <a:ext uri="{FF2B5EF4-FFF2-40B4-BE49-F238E27FC236}">
                <a16:creationId xmlns:a16="http://schemas.microsoft.com/office/drawing/2014/main" id="{BE4345A0-D2FD-E53E-2701-C7D3AF1E8D62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6483237" y="1657380"/>
            <a:ext cx="5349616" cy="3009158"/>
          </a:xfrm>
          <a:prstGeom prst="rect">
            <a:avLst/>
          </a:prstGeom>
          <a:noFill/>
          <a:ln>
            <a:noFill/>
          </a:ln>
          <a:effectLst>
            <a:outerShdw blurRad="152400" dist="38100" dir="2700000" sx="101000" sy="101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5317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nde bianche astratte">
            <a:extLst>
              <a:ext uri="{FF2B5EF4-FFF2-40B4-BE49-F238E27FC236}">
                <a16:creationId xmlns:a16="http://schemas.microsoft.com/office/drawing/2014/main" id="{CD037160-DBEA-85F3-1F91-DCF530B999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933" b="14777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0F9FCB69-7104-6C93-4E70-78923C8083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978772"/>
              </p:ext>
            </p:extLst>
          </p:nvPr>
        </p:nvGraphicFramePr>
        <p:xfrm>
          <a:off x="152400" y="517877"/>
          <a:ext cx="11887200" cy="60350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602210714"/>
                    </a:ext>
                  </a:extLst>
                </a:gridCol>
                <a:gridCol w="2834640">
                  <a:extLst>
                    <a:ext uri="{9D8B030D-6E8A-4147-A177-3AD203B41FA5}">
                      <a16:colId xmlns:a16="http://schemas.microsoft.com/office/drawing/2014/main" val="1817390762"/>
                    </a:ext>
                  </a:extLst>
                </a:gridCol>
                <a:gridCol w="2834640">
                  <a:extLst>
                    <a:ext uri="{9D8B030D-6E8A-4147-A177-3AD203B41FA5}">
                      <a16:colId xmlns:a16="http://schemas.microsoft.com/office/drawing/2014/main" val="1546263835"/>
                    </a:ext>
                  </a:extLst>
                </a:gridCol>
                <a:gridCol w="2834640">
                  <a:extLst>
                    <a:ext uri="{9D8B030D-6E8A-4147-A177-3AD203B41FA5}">
                      <a16:colId xmlns:a16="http://schemas.microsoft.com/office/drawing/2014/main" val="187052363"/>
                    </a:ext>
                  </a:extLst>
                </a:gridCol>
                <a:gridCol w="2834640">
                  <a:extLst>
                    <a:ext uri="{9D8B030D-6E8A-4147-A177-3AD203B41FA5}">
                      <a16:colId xmlns:a16="http://schemas.microsoft.com/office/drawing/2014/main" val="389310600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Versione 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Versione 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Versione 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Versione 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613129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Funzionalità</a:t>
                      </a:r>
                    </a:p>
                  </a:txBody>
                  <a:tcPr marT="502920" vert="vert2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58687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Correzione dei bug</a:t>
                      </a:r>
                    </a:p>
                  </a:txBody>
                  <a:tcPr marT="502920" vert="vert2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16345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Promozione</a:t>
                      </a:r>
                    </a:p>
                  </a:txBody>
                  <a:tcPr marT="182880" vert="vert2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50201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C1872241-8ABC-2675-C21F-E0FB4F7AD3E2}"/>
              </a:ext>
            </a:extLst>
          </p:cNvPr>
          <p:cNvSpPr/>
          <p:nvPr/>
        </p:nvSpPr>
        <p:spPr>
          <a:xfrm>
            <a:off x="861392" y="1209156"/>
            <a:ext cx="2514599" cy="443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Testo di esempio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76ECBF4-D586-1595-8C22-A26847655B59}"/>
              </a:ext>
            </a:extLst>
          </p:cNvPr>
          <p:cNvSpPr/>
          <p:nvPr/>
        </p:nvSpPr>
        <p:spPr>
          <a:xfrm>
            <a:off x="861392" y="1755808"/>
            <a:ext cx="2514599" cy="443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Testo di esempio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017956-9363-41E6-F538-2633611E974D}"/>
              </a:ext>
            </a:extLst>
          </p:cNvPr>
          <p:cNvSpPr/>
          <p:nvPr/>
        </p:nvSpPr>
        <p:spPr>
          <a:xfrm>
            <a:off x="861392" y="2302461"/>
            <a:ext cx="2514599" cy="443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Testo di esempio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C07989-431A-42FE-197F-79E553F19163}"/>
              </a:ext>
            </a:extLst>
          </p:cNvPr>
          <p:cNvSpPr/>
          <p:nvPr/>
        </p:nvSpPr>
        <p:spPr>
          <a:xfrm>
            <a:off x="3697357" y="1209156"/>
            <a:ext cx="2514599" cy="443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Testo di esempio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43694C3-7EE3-8A85-9BAE-89A247FC2AF1}"/>
              </a:ext>
            </a:extLst>
          </p:cNvPr>
          <p:cNvSpPr/>
          <p:nvPr/>
        </p:nvSpPr>
        <p:spPr>
          <a:xfrm>
            <a:off x="3727174" y="1755808"/>
            <a:ext cx="2514599" cy="443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Testo di esempio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A82AE33-6460-D735-7462-9E394CEF62B9}"/>
              </a:ext>
            </a:extLst>
          </p:cNvPr>
          <p:cNvSpPr/>
          <p:nvPr/>
        </p:nvSpPr>
        <p:spPr>
          <a:xfrm>
            <a:off x="6530008" y="1209156"/>
            <a:ext cx="2514599" cy="443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Testo di esempio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61029AB-44C1-3998-37AF-E661E54535F7}"/>
              </a:ext>
            </a:extLst>
          </p:cNvPr>
          <p:cNvSpPr/>
          <p:nvPr/>
        </p:nvSpPr>
        <p:spPr>
          <a:xfrm>
            <a:off x="9362659" y="1209156"/>
            <a:ext cx="2514599" cy="443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Testo di esempio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9C2A5F7-476D-8F07-C3D3-942AF6DC516B}"/>
              </a:ext>
            </a:extLst>
          </p:cNvPr>
          <p:cNvSpPr/>
          <p:nvPr/>
        </p:nvSpPr>
        <p:spPr>
          <a:xfrm>
            <a:off x="9362659" y="1755808"/>
            <a:ext cx="2514599" cy="443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Testo di esempio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0F4473-C6C6-C303-B05C-D8CE20364C06}"/>
              </a:ext>
            </a:extLst>
          </p:cNvPr>
          <p:cNvSpPr/>
          <p:nvPr/>
        </p:nvSpPr>
        <p:spPr>
          <a:xfrm>
            <a:off x="861392" y="3018077"/>
            <a:ext cx="2514599" cy="443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Testo di esempio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0468469-2ACD-9EE7-5090-5318054234C9}"/>
              </a:ext>
            </a:extLst>
          </p:cNvPr>
          <p:cNvSpPr/>
          <p:nvPr/>
        </p:nvSpPr>
        <p:spPr>
          <a:xfrm>
            <a:off x="861392" y="3564729"/>
            <a:ext cx="2514599" cy="443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Testo di esempio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08B655-6649-3B58-9912-377D1EDA0C3A}"/>
              </a:ext>
            </a:extLst>
          </p:cNvPr>
          <p:cNvSpPr/>
          <p:nvPr/>
        </p:nvSpPr>
        <p:spPr>
          <a:xfrm>
            <a:off x="3697357" y="3018077"/>
            <a:ext cx="2514599" cy="443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Testo di esempio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A77EB8F-85FF-A649-DDFF-ED717751AECF}"/>
              </a:ext>
            </a:extLst>
          </p:cNvPr>
          <p:cNvSpPr/>
          <p:nvPr/>
        </p:nvSpPr>
        <p:spPr>
          <a:xfrm>
            <a:off x="3697357" y="3564729"/>
            <a:ext cx="2514599" cy="443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Testo di esempio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2166F44-7A17-2615-07BD-45D1485C695F}"/>
              </a:ext>
            </a:extLst>
          </p:cNvPr>
          <p:cNvSpPr/>
          <p:nvPr/>
        </p:nvSpPr>
        <p:spPr>
          <a:xfrm>
            <a:off x="6530008" y="3018077"/>
            <a:ext cx="2514599" cy="443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Testo di esempio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4E37281-2C9B-8919-4804-922BC8D2223A}"/>
              </a:ext>
            </a:extLst>
          </p:cNvPr>
          <p:cNvSpPr/>
          <p:nvPr/>
        </p:nvSpPr>
        <p:spPr>
          <a:xfrm>
            <a:off x="9362659" y="3018077"/>
            <a:ext cx="2514599" cy="443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Testo di esempio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EB62996-F945-B286-C9DA-C32E913E7277}"/>
              </a:ext>
            </a:extLst>
          </p:cNvPr>
          <p:cNvSpPr/>
          <p:nvPr/>
        </p:nvSpPr>
        <p:spPr>
          <a:xfrm>
            <a:off x="861392" y="4866756"/>
            <a:ext cx="2514599" cy="443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Testo di esempio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BD0903B-45AC-4D7D-9438-5B4CC715982A}"/>
              </a:ext>
            </a:extLst>
          </p:cNvPr>
          <p:cNvSpPr/>
          <p:nvPr/>
        </p:nvSpPr>
        <p:spPr>
          <a:xfrm>
            <a:off x="861392" y="5413408"/>
            <a:ext cx="2514599" cy="443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Testo di esempio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73311F0-922F-6B22-1D0A-1DC9F654FE99}"/>
              </a:ext>
            </a:extLst>
          </p:cNvPr>
          <p:cNvSpPr/>
          <p:nvPr/>
        </p:nvSpPr>
        <p:spPr>
          <a:xfrm>
            <a:off x="861392" y="5960061"/>
            <a:ext cx="2514599" cy="443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Testo di esempio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65A4FA8-D86D-BA37-A778-ED86DF6E4127}"/>
              </a:ext>
            </a:extLst>
          </p:cNvPr>
          <p:cNvSpPr/>
          <p:nvPr/>
        </p:nvSpPr>
        <p:spPr>
          <a:xfrm>
            <a:off x="3697357" y="4866756"/>
            <a:ext cx="2514599" cy="443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Testo di esempio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5FF3381-58AE-C31E-BBA9-0607860C14D0}"/>
              </a:ext>
            </a:extLst>
          </p:cNvPr>
          <p:cNvSpPr/>
          <p:nvPr/>
        </p:nvSpPr>
        <p:spPr>
          <a:xfrm>
            <a:off x="6530008" y="4866756"/>
            <a:ext cx="2514599" cy="443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Testo di esempio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AC54D53-F001-CAB2-53AA-98CD8657D655}"/>
              </a:ext>
            </a:extLst>
          </p:cNvPr>
          <p:cNvSpPr/>
          <p:nvPr/>
        </p:nvSpPr>
        <p:spPr>
          <a:xfrm>
            <a:off x="9362659" y="4866756"/>
            <a:ext cx="2514599" cy="443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Testo di esempio</a:t>
            </a:r>
          </a:p>
        </p:txBody>
      </p:sp>
      <p:sp>
        <p:nvSpPr>
          <p:cNvPr id="43" name="Google Shape;101;p2">
            <a:extLst>
              <a:ext uri="{FF2B5EF4-FFF2-40B4-BE49-F238E27FC236}">
                <a16:creationId xmlns:a16="http://schemas.microsoft.com/office/drawing/2014/main" id="{D056609B-D6F5-3D75-A8FE-17BB95A3015F}"/>
              </a:ext>
            </a:extLst>
          </p:cNvPr>
          <p:cNvSpPr txBox="1"/>
          <p:nvPr/>
        </p:nvSpPr>
        <p:spPr>
          <a:xfrm>
            <a:off x="4392538" y="60276"/>
            <a:ext cx="7740847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3150" rIns="182875" bIns="7315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Modello di roadmap delle versioni del prodotto per PowerPoint</a:t>
            </a:r>
          </a:p>
        </p:txBody>
      </p:sp>
      <p:pic>
        <p:nvPicPr>
          <p:cNvPr id="47" name="Graphic 46" descr="Insetto con riempimento a tinta unita">
            <a:extLst>
              <a:ext uri="{FF2B5EF4-FFF2-40B4-BE49-F238E27FC236}">
                <a16:creationId xmlns:a16="http://schemas.microsoft.com/office/drawing/2014/main" id="{82498F48-8FF8-EBDE-EA64-468B080A1A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7475" y="3005965"/>
            <a:ext cx="320040" cy="320040"/>
          </a:xfrm>
          <a:prstGeom prst="rect">
            <a:avLst/>
          </a:prstGeom>
        </p:spPr>
      </p:pic>
      <p:pic>
        <p:nvPicPr>
          <p:cNvPr id="49" name="Graphic 48" descr="Stelle con riempimento a tinta unita">
            <a:extLst>
              <a:ext uri="{FF2B5EF4-FFF2-40B4-BE49-F238E27FC236}">
                <a16:creationId xmlns:a16="http://schemas.microsoft.com/office/drawing/2014/main" id="{FC7B4D99-1CDF-B422-3679-17D6260DDE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7797" y="1145845"/>
            <a:ext cx="359396" cy="359396"/>
          </a:xfrm>
          <a:prstGeom prst="rect">
            <a:avLst/>
          </a:prstGeom>
        </p:spPr>
      </p:pic>
      <p:pic>
        <p:nvPicPr>
          <p:cNvPr id="51" name="Graphic 50" descr="Megafono con riempimento a tinta unita">
            <a:extLst>
              <a:ext uri="{FF2B5EF4-FFF2-40B4-BE49-F238E27FC236}">
                <a16:creationId xmlns:a16="http://schemas.microsoft.com/office/drawing/2014/main" id="{865349B4-C634-D804-94CE-170BA151C0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7797" y="4780924"/>
            <a:ext cx="359396" cy="3593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4A93FC-BBC9-C632-71A8-7700CD93AC5E}"/>
              </a:ext>
            </a:extLst>
          </p:cNvPr>
          <p:cNvSpPr txBox="1"/>
          <p:nvPr/>
        </p:nvSpPr>
        <p:spPr>
          <a:xfrm>
            <a:off x="0" y="6582674"/>
            <a:ext cx="12191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200" i="1" dirty="0">
                <a:solidFill>
                  <a:srgbClr val="001033"/>
                </a:solidFill>
                <a:latin typeface="Century Gothic" panose="020B0502020202020204" pitchFamily="34" charset="0"/>
              </a:rPr>
              <a:t>Fornito da Smartsheet, Inc.</a:t>
            </a:r>
          </a:p>
        </p:txBody>
      </p:sp>
    </p:spTree>
    <p:extLst>
      <p:ext uri="{BB962C8B-B14F-4D97-AF65-F5344CB8AC3E}">
        <p14:creationId xmlns:p14="http://schemas.microsoft.com/office/powerpoint/2010/main" val="2919053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186524"/>
              </p:ext>
            </p:extLst>
          </p:nvPr>
        </p:nvGraphicFramePr>
        <p:xfrm>
          <a:off x="787790" y="1050352"/>
          <a:ext cx="10843036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43036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la relativa grafica contenuti nel sito. Qualsiasi affidamento si faccia su tali informazioni è pertanto strettamente a proprio rischio.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4950</TotalTime>
  <Words>422</Words>
  <Application>Microsoft Office PowerPoint</Application>
  <PresentationFormat>Widescreen</PresentationFormat>
  <Paragraphs>38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Sun Ye</cp:lastModifiedBy>
  <cp:revision>29</cp:revision>
  <cp:lastPrinted>2020-08-31T22:23:58Z</cp:lastPrinted>
  <dcterms:created xsi:type="dcterms:W3CDTF">2020-09-16T17:09:31Z</dcterms:created>
  <dcterms:modified xsi:type="dcterms:W3CDTF">2025-03-27T09:38:41Z</dcterms:modified>
</cp:coreProperties>
</file>