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61" r:id="rId2"/>
    <p:sldId id="35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B7E"/>
    <a:srgbClr val="0B76A0"/>
    <a:srgbClr val="57C1AB"/>
    <a:srgbClr val="3B7D23"/>
    <a:srgbClr val="104862"/>
    <a:srgbClr val="78206E"/>
    <a:srgbClr val="69E1A8"/>
    <a:srgbClr val="DCF8EB"/>
    <a:srgbClr val="0098C6"/>
    <a:srgbClr val="CBD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microsoft.com/office/2007/relationships/hdphoto" Target="../media/hdphoto1.wdp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'autostrada aperta">
            <a:extLst>
              <a:ext uri="{FF2B5EF4-FFF2-40B4-BE49-F238E27FC236}">
                <a16:creationId xmlns:a16="http://schemas.microsoft.com/office/drawing/2014/main" id="{FFD6702C-95ED-A7A4-C10A-9693271AC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2399A-50AB-BBB9-C344-2BC71F9051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FF13F280-C68D-38FA-88D6-76D4F0B7D580}"/>
              </a:ext>
            </a:extLst>
          </p:cNvPr>
          <p:cNvSpPr txBox="1"/>
          <p:nvPr/>
        </p:nvSpPr>
        <p:spPr>
          <a:xfrm>
            <a:off x="249646" y="254470"/>
            <a:ext cx="93900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creativo di roadmap per PowerPoint</a:t>
            </a:r>
          </a:p>
        </p:txBody>
      </p: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AA69216D-9822-C2CA-02DF-A0C0520A64C7}"/>
              </a:ext>
            </a:extLst>
          </p:cNvPr>
          <p:cNvSpPr txBox="1"/>
          <p:nvPr/>
        </p:nvSpPr>
        <p:spPr>
          <a:xfrm>
            <a:off x="302001" y="1532147"/>
            <a:ext cx="570827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Quando utilizzare questo modello: </a:t>
            </a:r>
            <a:r>
              <a:rPr lang="it-IT" sz="15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questo modello creativo di roadmap dei prodotti è ideale per illustrare l'avanzamento dello sviluppo di un prodotto in un modo visivamente accattivante. Utilizza questo modello nelle riunioni strategiche, nelle presentazioni ai clienti e nei briefing dei team per catturare l'attenzione degli spettatori e allo stesso tempo comunicare i dettagli chiave.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Caratteristiche importanti del modello: </a:t>
            </a:r>
            <a:r>
              <a:rPr lang="it-IT" sz="15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questo modello mostra una strada tortuosa sullo sfondo che rende la presentazione della roadmap più dinamica e visivamente accattivante. Ogni milestone è inserita lungo la strada per sottolineare il percorso strategico di un determinato progetto. Modifica le caselle di testo accanto a ciascun marcatore per mettere in risalto le fasi del prodotto</a:t>
            </a:r>
            <a:r>
              <a:rPr lang="it-IT" sz="15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br>
              <a:rPr lang="it-IT" sz="15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it-IT" sz="15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lang="it-IT" sz="1500" b="0" i="0" u="none" strike="noStrik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attività specifiche, i deliverable o altre informazioni.</a:t>
            </a: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BD3F7CF8-4A13-F4E0-728F-5905B5F220CE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6485778" y="1658809"/>
            <a:ext cx="5344535" cy="3006300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07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'autostrada aperta">
            <a:extLst>
              <a:ext uri="{FF2B5EF4-FFF2-40B4-BE49-F238E27FC236}">
                <a16:creationId xmlns:a16="http://schemas.microsoft.com/office/drawing/2014/main" id="{2C22C5A8-E098-3A04-76D4-B56092AE8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0DB204-F683-B37B-C293-1D2B59300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F6CC24E5-B7E2-527B-8C30-6784FB42A6D8}"/>
              </a:ext>
            </a:extLst>
          </p:cNvPr>
          <p:cNvSpPr txBox="1"/>
          <p:nvPr/>
        </p:nvSpPr>
        <p:spPr>
          <a:xfrm>
            <a:off x="5760720" y="60276"/>
            <a:ext cx="637266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creativo di roadmap per PowerPoint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03D6BF3-E31B-237D-B1DC-520D3B4C5493}"/>
              </a:ext>
            </a:extLst>
          </p:cNvPr>
          <p:cNvGrpSpPr/>
          <p:nvPr/>
        </p:nvGrpSpPr>
        <p:grpSpPr>
          <a:xfrm>
            <a:off x="-152400" y="3505213"/>
            <a:ext cx="3676758" cy="3676758"/>
            <a:chOff x="1439779" y="2695074"/>
            <a:chExt cx="2743200" cy="2743200"/>
          </a:xfrm>
        </p:grpSpPr>
        <p:pic>
          <p:nvPicPr>
            <p:cNvPr id="34" name="Graphic 33" descr="Forma segnale">
              <a:extLst>
                <a:ext uri="{FF2B5EF4-FFF2-40B4-BE49-F238E27FC236}">
                  <a16:creationId xmlns:a16="http://schemas.microsoft.com/office/drawing/2014/main" id="{596BADE2-533A-D01A-23A8-1449A5B6D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39779" y="2695074"/>
              <a:ext cx="2743200" cy="2743200"/>
            </a:xfrm>
            <a:prstGeom prst="rect">
              <a:avLst/>
            </a:prstGeom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EDA2576-6327-57D0-87EF-1751348E7EDA}"/>
                </a:ext>
              </a:extLst>
            </p:cNvPr>
            <p:cNvSpPr/>
            <p:nvPr/>
          </p:nvSpPr>
          <p:spPr>
            <a:xfrm>
              <a:off x="2061318" y="3429000"/>
              <a:ext cx="1500122" cy="822749"/>
            </a:xfrm>
            <a:prstGeom prst="roundRect">
              <a:avLst>
                <a:gd name="adj" fmla="val 0"/>
              </a:avLst>
            </a:prstGeom>
            <a:solidFill>
              <a:srgbClr val="3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>
                  <a:latin typeface="Century Gothic" panose="020B0502020202020204" pitchFamily="34" charset="0"/>
                </a:rPr>
                <a:t>Testo di esempio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it-IT" sz="1100">
                  <a:latin typeface="Century Gothic" panose="020B0502020202020204" pitchFamily="34" charset="0"/>
                </a:rPr>
                <a:t>per obiettivo o strategia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584EE7F4-BD18-CB17-013E-3584281B6755}"/>
                </a:ext>
              </a:extLst>
            </p:cNvPr>
            <p:cNvSpPr/>
            <p:nvPr/>
          </p:nvSpPr>
          <p:spPr>
            <a:xfrm>
              <a:off x="2061318" y="3205976"/>
              <a:ext cx="1500122" cy="1784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 b="1">
                  <a:solidFill>
                    <a:srgbClr val="3B7D23"/>
                  </a:solidFill>
                  <a:latin typeface="Century Gothic" panose="020B0502020202020204" pitchFamily="34" charset="0"/>
                </a:rPr>
                <a:t>Marcatore 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5F4B6C-A9FB-6C91-C5C9-7C7A0DB612ED}"/>
              </a:ext>
            </a:extLst>
          </p:cNvPr>
          <p:cNvGrpSpPr/>
          <p:nvPr/>
        </p:nvGrpSpPr>
        <p:grpSpPr>
          <a:xfrm>
            <a:off x="1734412" y="1648210"/>
            <a:ext cx="3676758" cy="3676758"/>
            <a:chOff x="1439779" y="2695074"/>
            <a:chExt cx="2743200" cy="2743200"/>
          </a:xfrm>
        </p:grpSpPr>
        <p:pic>
          <p:nvPicPr>
            <p:cNvPr id="52" name="Graphic 51" descr="Forma segnale">
              <a:extLst>
                <a:ext uri="{FF2B5EF4-FFF2-40B4-BE49-F238E27FC236}">
                  <a16:creationId xmlns:a16="http://schemas.microsoft.com/office/drawing/2014/main" id="{33B40D75-D505-5104-CEC4-B959BF104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39779" y="2695074"/>
              <a:ext cx="2743200" cy="2743200"/>
            </a:xfrm>
            <a:prstGeom prst="rect">
              <a:avLst/>
            </a:prstGeom>
          </p:spPr>
        </p:pic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4CAA7118-77FA-E1A7-82CB-483A2E47E608}"/>
                </a:ext>
              </a:extLst>
            </p:cNvPr>
            <p:cNvSpPr/>
            <p:nvPr/>
          </p:nvSpPr>
          <p:spPr>
            <a:xfrm>
              <a:off x="2061318" y="3429000"/>
              <a:ext cx="1500122" cy="822749"/>
            </a:xfrm>
            <a:prstGeom prst="roundRect">
              <a:avLst>
                <a:gd name="adj" fmla="val 0"/>
              </a:avLst>
            </a:prstGeom>
            <a:solidFill>
              <a:srgbClr val="7820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>
                  <a:latin typeface="Century Gothic" panose="020B0502020202020204" pitchFamily="34" charset="0"/>
                </a:rPr>
                <a:t>Testo di esempio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it-IT" sz="1100">
                  <a:latin typeface="Century Gothic" panose="020B0502020202020204" pitchFamily="34" charset="0"/>
                </a:rPr>
                <a:t>per obiettivo o strategia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FE3AD7-795E-BA1E-581D-27CA9BEE25CE}"/>
                </a:ext>
              </a:extLst>
            </p:cNvPr>
            <p:cNvSpPr/>
            <p:nvPr/>
          </p:nvSpPr>
          <p:spPr>
            <a:xfrm>
              <a:off x="2061318" y="3205976"/>
              <a:ext cx="1500122" cy="1784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 b="1">
                  <a:solidFill>
                    <a:srgbClr val="78206E"/>
                  </a:solidFill>
                  <a:latin typeface="Century Gothic" panose="020B0502020202020204" pitchFamily="34" charset="0"/>
                </a:rPr>
                <a:t>Marcatore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506208-2523-D800-0AF9-CC81DD41CEA1}"/>
              </a:ext>
            </a:extLst>
          </p:cNvPr>
          <p:cNvGrpSpPr/>
          <p:nvPr/>
        </p:nvGrpSpPr>
        <p:grpSpPr>
          <a:xfrm>
            <a:off x="8744613" y="3166282"/>
            <a:ext cx="3676758" cy="3676758"/>
            <a:chOff x="1439779" y="2695074"/>
            <a:chExt cx="2743200" cy="2743200"/>
          </a:xfrm>
        </p:grpSpPr>
        <p:pic>
          <p:nvPicPr>
            <p:cNvPr id="56" name="Graphic 55" descr="Forma segnale">
              <a:extLst>
                <a:ext uri="{FF2B5EF4-FFF2-40B4-BE49-F238E27FC236}">
                  <a16:creationId xmlns:a16="http://schemas.microsoft.com/office/drawing/2014/main" id="{36E9B78C-5010-9D3E-6D95-F3296925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39779" y="2695074"/>
              <a:ext cx="2743200" cy="2743200"/>
            </a:xfrm>
            <a:prstGeom prst="rect">
              <a:avLst/>
            </a:prstGeom>
          </p:spPr>
        </p:pic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B74B5E9C-35BF-F569-70C0-68EF8B84536E}"/>
                </a:ext>
              </a:extLst>
            </p:cNvPr>
            <p:cNvSpPr/>
            <p:nvPr/>
          </p:nvSpPr>
          <p:spPr>
            <a:xfrm>
              <a:off x="2061318" y="3429000"/>
              <a:ext cx="1500122" cy="822749"/>
            </a:xfrm>
            <a:prstGeom prst="roundRect">
              <a:avLst>
                <a:gd name="adj" fmla="val 0"/>
              </a:avLst>
            </a:prstGeom>
            <a:solidFill>
              <a:srgbClr val="1048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>
                  <a:latin typeface="Century Gothic" panose="020B0502020202020204" pitchFamily="34" charset="0"/>
                </a:rPr>
                <a:t>Testo di esempio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it-IT" sz="1100">
                  <a:latin typeface="Century Gothic" panose="020B0502020202020204" pitchFamily="34" charset="0"/>
                </a:rPr>
                <a:t>per obiettivo o strategia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EF6CCE6-421C-FDDB-613C-EBE450098F3D}"/>
                </a:ext>
              </a:extLst>
            </p:cNvPr>
            <p:cNvSpPr/>
            <p:nvPr/>
          </p:nvSpPr>
          <p:spPr>
            <a:xfrm>
              <a:off x="2061318" y="3205976"/>
              <a:ext cx="1500122" cy="1784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 b="1">
                  <a:solidFill>
                    <a:srgbClr val="104862"/>
                  </a:solidFill>
                  <a:latin typeface="Century Gothic" panose="020B0502020202020204" pitchFamily="34" charset="0"/>
                </a:rPr>
                <a:t>Marcatore 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C353954-A8CB-C30F-D455-569A13A521C9}"/>
              </a:ext>
            </a:extLst>
          </p:cNvPr>
          <p:cNvGrpSpPr/>
          <p:nvPr/>
        </p:nvGrpSpPr>
        <p:grpSpPr>
          <a:xfrm>
            <a:off x="6809409" y="1341995"/>
            <a:ext cx="3676758" cy="3676758"/>
            <a:chOff x="1439779" y="2695074"/>
            <a:chExt cx="2743200" cy="2743200"/>
          </a:xfrm>
        </p:grpSpPr>
        <p:pic>
          <p:nvPicPr>
            <p:cNvPr id="60" name="Graphic 59" descr="Forma segnale">
              <a:extLst>
                <a:ext uri="{FF2B5EF4-FFF2-40B4-BE49-F238E27FC236}">
                  <a16:creationId xmlns:a16="http://schemas.microsoft.com/office/drawing/2014/main" id="{39C85A88-9844-61DA-D7AA-16241E35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39779" y="2695074"/>
              <a:ext cx="2743200" cy="2743200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054D214E-FB9F-72F3-11C7-D430D81A7E8C}"/>
                </a:ext>
              </a:extLst>
            </p:cNvPr>
            <p:cNvSpPr/>
            <p:nvPr/>
          </p:nvSpPr>
          <p:spPr>
            <a:xfrm>
              <a:off x="2061318" y="3429000"/>
              <a:ext cx="1500122" cy="822749"/>
            </a:xfrm>
            <a:prstGeom prst="roundRect">
              <a:avLst>
                <a:gd name="adj" fmla="val 0"/>
              </a:avLst>
            </a:prstGeom>
            <a:solidFill>
              <a:srgbClr val="498B7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>
                  <a:latin typeface="Century Gothic" panose="020B0502020202020204" pitchFamily="34" charset="0"/>
                </a:rPr>
                <a:t>Testo di esempio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it-IT" sz="1100">
                  <a:latin typeface="Century Gothic" panose="020B0502020202020204" pitchFamily="34" charset="0"/>
                </a:rPr>
                <a:t>per obiettivo o strategia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28B8592B-0DE7-2AE2-68EF-0DE2250C930E}"/>
                </a:ext>
              </a:extLst>
            </p:cNvPr>
            <p:cNvSpPr/>
            <p:nvPr/>
          </p:nvSpPr>
          <p:spPr>
            <a:xfrm>
              <a:off x="2061318" y="3205976"/>
              <a:ext cx="1500122" cy="1784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 b="1">
                  <a:solidFill>
                    <a:srgbClr val="498B7E"/>
                  </a:solidFill>
                  <a:latin typeface="Century Gothic" panose="020B0502020202020204" pitchFamily="34" charset="0"/>
                </a:rPr>
                <a:t>Marcatore 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9B32A11-933D-0197-0747-C46B86895ED2}"/>
              </a:ext>
            </a:extLst>
          </p:cNvPr>
          <p:cNvGrpSpPr/>
          <p:nvPr/>
        </p:nvGrpSpPr>
        <p:grpSpPr>
          <a:xfrm>
            <a:off x="3669616" y="-208793"/>
            <a:ext cx="3676758" cy="3676758"/>
            <a:chOff x="1439779" y="2695074"/>
            <a:chExt cx="2743200" cy="2743200"/>
          </a:xfrm>
        </p:grpSpPr>
        <p:pic>
          <p:nvPicPr>
            <p:cNvPr id="64" name="Graphic 63" descr="Forma segnale">
              <a:extLst>
                <a:ext uri="{FF2B5EF4-FFF2-40B4-BE49-F238E27FC236}">
                  <a16:creationId xmlns:a16="http://schemas.microsoft.com/office/drawing/2014/main" id="{358C8DBE-64D4-4C50-2056-3F57B58A0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39779" y="2695074"/>
              <a:ext cx="2743200" cy="2743200"/>
            </a:xfrm>
            <a:prstGeom prst="rect">
              <a:avLst/>
            </a:prstGeom>
          </p:spPr>
        </p:pic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07F75E5-9680-01E4-432E-CEF41F173009}"/>
                </a:ext>
              </a:extLst>
            </p:cNvPr>
            <p:cNvSpPr/>
            <p:nvPr/>
          </p:nvSpPr>
          <p:spPr>
            <a:xfrm>
              <a:off x="2061318" y="3429000"/>
              <a:ext cx="1500122" cy="822749"/>
            </a:xfrm>
            <a:prstGeom prst="roundRect">
              <a:avLst>
                <a:gd name="adj" fmla="val 0"/>
              </a:avLst>
            </a:prstGeom>
            <a:solidFill>
              <a:srgbClr val="0B7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>
                  <a:latin typeface="Century Gothic" panose="020B0502020202020204" pitchFamily="34" charset="0"/>
                </a:rPr>
                <a:t>Testo di esempio </a:t>
              </a:r>
              <a:br>
                <a:rPr lang="en-US" sz="1100" dirty="0">
                  <a:latin typeface="Century Gothic" panose="020B0502020202020204" pitchFamily="34" charset="0"/>
                </a:rPr>
              </a:br>
              <a:r>
                <a:rPr lang="it-IT" sz="1100">
                  <a:latin typeface="Century Gothic" panose="020B0502020202020204" pitchFamily="34" charset="0"/>
                </a:rPr>
                <a:t>per obiettivo o strategia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AFB0F8BB-7633-27EE-5FB0-69CE6D18D3A0}"/>
                </a:ext>
              </a:extLst>
            </p:cNvPr>
            <p:cNvSpPr/>
            <p:nvPr/>
          </p:nvSpPr>
          <p:spPr>
            <a:xfrm>
              <a:off x="2061318" y="3205976"/>
              <a:ext cx="1500122" cy="1784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it-IT" sz="1100" b="1">
                  <a:solidFill>
                    <a:srgbClr val="0B76A0"/>
                  </a:solidFill>
                  <a:latin typeface="Century Gothic" panose="020B0502020202020204" pitchFamily="34" charset="0"/>
                </a:rPr>
                <a:t>Marcatore 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C5548F0-9DD9-42B5-BBF6-E387A33C3891}"/>
              </a:ext>
            </a:extLst>
          </p:cNvPr>
          <p:cNvSpPr txBox="1"/>
          <p:nvPr/>
        </p:nvSpPr>
        <p:spPr>
          <a:xfrm>
            <a:off x="0" y="6574128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i="1" dirty="0">
                <a:solidFill>
                  <a:srgbClr val="001033"/>
                </a:solidFill>
                <a:latin typeface="Century Gothic" panose="020B0502020202020204" pitchFamily="34" charset="0"/>
              </a:rPr>
              <a:t>Fornito da Smartsheet, Inc.</a:t>
            </a:r>
          </a:p>
        </p:txBody>
      </p:sp>
    </p:spTree>
    <p:extLst>
      <p:ext uri="{BB962C8B-B14F-4D97-AF65-F5344CB8AC3E}">
        <p14:creationId xmlns:p14="http://schemas.microsoft.com/office/powerpoint/2010/main" val="169516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18067"/>
              </p:ext>
            </p:extLst>
          </p:nvPr>
        </p:nvGraphicFramePr>
        <p:xfrm>
          <a:off x="787789" y="1050352"/>
          <a:ext cx="10623161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3161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1252</TotalTime>
  <Words>291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64</cp:revision>
  <dcterms:created xsi:type="dcterms:W3CDTF">2022-05-22T18:55:25Z</dcterms:created>
  <dcterms:modified xsi:type="dcterms:W3CDTF">2025-04-08T12:15:26Z</dcterms:modified>
</cp:coreProperties>
</file>