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99" r:id="rId2"/>
    <p:sldId id="259" r:id="rId3"/>
    <p:sldId id="296" r:id="rId4"/>
    <p:sldId id="297" r:id="rId5"/>
    <p:sldId id="298"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F8F3"/>
    <a:srgbClr val="FFE699"/>
    <a:srgbClr val="ABD2FF"/>
    <a:srgbClr val="FFC000"/>
    <a:srgbClr val="4DACA4"/>
    <a:srgbClr val="5E913E"/>
    <a:srgbClr val="F0A622"/>
    <a:srgbClr val="CE1D02"/>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460" autoAdjust="0"/>
    <p:restoredTop sz="94674"/>
  </p:normalViewPr>
  <p:slideViewPr>
    <p:cSldViewPr snapToGrid="0" snapToObjects="1">
      <p:cViewPr>
        <p:scale>
          <a:sx n="100" d="100"/>
          <a:sy n="100" d="100"/>
        </p:scale>
        <p:origin x="1596"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317A9-419A-6646-AC6B-F320B45746BD}" type="datetimeFigureOut">
              <a:rPr lang="en-US" smtClean="0"/>
              <a:t>4/8/2025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C2EF82-01A3-B544-8F84-F73457B7512B}" type="slidenum">
              <a:rPr lang="en-US" smtClean="0"/>
              <a:t>‹#›</a:t>
            </a:fld>
            <a:endParaRPr lang="en-US"/>
          </a:p>
        </p:txBody>
      </p:sp>
    </p:spTree>
    <p:extLst>
      <p:ext uri="{BB962C8B-B14F-4D97-AF65-F5344CB8AC3E}">
        <p14:creationId xmlns:p14="http://schemas.microsoft.com/office/powerpoint/2010/main" val="3273422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6</a:t>
            </a:fld>
            <a:endParaRPr/>
          </a:p>
        </p:txBody>
      </p:sp>
    </p:spTree>
    <p:extLst>
      <p:ext uri="{BB962C8B-B14F-4D97-AF65-F5344CB8AC3E}">
        <p14:creationId xmlns:p14="http://schemas.microsoft.com/office/powerpoint/2010/main" val="419404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Particolare architettonico di una scala">
            <a:extLst>
              <a:ext uri="{FF2B5EF4-FFF2-40B4-BE49-F238E27FC236}">
                <a16:creationId xmlns:a16="http://schemas.microsoft.com/office/drawing/2014/main" id="{96ECB4F3-4DD0-35D2-5719-2AA4940BD9EA}"/>
              </a:ext>
            </a:extLst>
          </p:cNvPr>
          <p:cNvPicPr>
            <a:picLocks noChangeAspect="1"/>
          </p:cNvPicPr>
          <p:nvPr/>
        </p:nvPicPr>
        <p:blipFill>
          <a:blip r:embed="rId2">
            <a:alphaModFix amt="20000"/>
          </a:blip>
          <a:stretch>
            <a:fillRect/>
          </a:stretch>
        </p:blipFill>
        <p:spPr>
          <a:xfrm>
            <a:off x="0" y="0"/>
            <a:ext cx="12192000" cy="6858000"/>
          </a:xfrm>
          <a:prstGeom prst="rect">
            <a:avLst/>
          </a:prstGeom>
        </p:spPr>
      </p:pic>
      <p:sp>
        <p:nvSpPr>
          <p:cNvPr id="4" name="Google Shape;90;p1">
            <a:extLst>
              <a:ext uri="{FF2B5EF4-FFF2-40B4-BE49-F238E27FC236}">
                <a16:creationId xmlns:a16="http://schemas.microsoft.com/office/drawing/2014/main" id="{7B2C46B9-5823-ED02-CB5D-0EDE3218A98B}"/>
              </a:ext>
            </a:extLst>
          </p:cNvPr>
          <p:cNvSpPr txBox="1"/>
          <p:nvPr/>
        </p:nvSpPr>
        <p:spPr>
          <a:xfrm>
            <a:off x="249646" y="254470"/>
            <a:ext cx="7606243"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3200" b="1" i="0" u="none" strike="noStrike" cap="none">
                <a:solidFill>
                  <a:srgbClr val="595959"/>
                </a:solidFill>
                <a:latin typeface="Century Gothic"/>
                <a:ea typeface="Century Gothic"/>
                <a:cs typeface="Century Gothic"/>
                <a:sym typeface="Century Gothic"/>
              </a:rPr>
              <a:t>Modello di roadmap Agile per lo sviluppo dei prodotti per PowerPoint</a:t>
            </a:r>
          </a:p>
        </p:txBody>
      </p:sp>
      <p:sp>
        <p:nvSpPr>
          <p:cNvPr id="5" name="Google Shape;91;p1">
            <a:extLst>
              <a:ext uri="{FF2B5EF4-FFF2-40B4-BE49-F238E27FC236}">
                <a16:creationId xmlns:a16="http://schemas.microsoft.com/office/drawing/2014/main" id="{56F0746F-EEEF-9D70-7185-56803FE77D8A}"/>
              </a:ext>
            </a:extLst>
          </p:cNvPr>
          <p:cNvSpPr txBox="1"/>
          <p:nvPr/>
        </p:nvSpPr>
        <p:spPr>
          <a:xfrm>
            <a:off x="302001" y="1532147"/>
            <a:ext cx="5799696" cy="5133573"/>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it-IT" sz="1200" b="1" i="0" u="none" strike="noStrike" dirty="0">
                <a:solidFill>
                  <a:srgbClr val="000000"/>
                </a:solidFill>
                <a:latin typeface="Century Gothic"/>
                <a:ea typeface="Century Gothic"/>
                <a:cs typeface="Century Gothic"/>
                <a:sym typeface="Century Gothic"/>
              </a:rPr>
              <a:t>Quando utilizzare questo modello: </a:t>
            </a:r>
            <a:r>
              <a:rPr lang="it-IT" sz="1200" i="0" u="none" strike="noStrike" dirty="0">
                <a:solidFill>
                  <a:srgbClr val="000000"/>
                </a:solidFill>
                <a:latin typeface="Century Gothic"/>
                <a:ea typeface="Century Gothic"/>
                <a:cs typeface="Century Gothic"/>
                <a:sym typeface="Century Gothic"/>
              </a:rPr>
              <a:t>utilizza questo modello per gestire e presentare progetti complessi di sviluppo di prodotti tramite metodologie Agile. I product manager, gli Scrum Master e i team di sviluppo possono utilizzare questo modello per tenere traccia di più flussi e fasi di progetto contemporaneamente, oppure per garantire una comunicazione chiara e l'allineamento di tutti gli aspetti del progetto nelle sessioni di pianificazione degli sprint e nelle retrospettive Agile.</a:t>
            </a:r>
          </a:p>
          <a:p>
            <a:pPr marL="0" marR="0" lvl="0" indent="0" algn="l" rtl="0">
              <a:lnSpc>
                <a:spcPct val="150000"/>
              </a:lnSpc>
              <a:spcBef>
                <a:spcPts val="0"/>
              </a:spcBef>
              <a:spcAft>
                <a:spcPts val="0"/>
              </a:spcAft>
              <a:buNone/>
            </a:pPr>
            <a:endParaRPr lang="en-US" sz="1200" b="1" i="0" u="none" strike="noStrike" dirty="0">
              <a:solidFill>
                <a:srgbClr val="000000"/>
              </a:solidFill>
              <a:latin typeface="Century Gothic"/>
              <a:ea typeface="Century Gothic"/>
              <a:cs typeface="Century Gothic"/>
              <a:sym typeface="Century Gothic"/>
            </a:endParaRPr>
          </a:p>
          <a:p>
            <a:pPr marL="0" marR="0" lvl="0" indent="0" algn="l" rtl="0">
              <a:lnSpc>
                <a:spcPct val="150000"/>
              </a:lnSpc>
              <a:spcBef>
                <a:spcPts val="0"/>
              </a:spcBef>
              <a:spcAft>
                <a:spcPts val="0"/>
              </a:spcAft>
              <a:buNone/>
            </a:pPr>
            <a:r>
              <a:rPr lang="it-IT" sz="1200" b="1" i="0" u="none" strike="noStrike" dirty="0">
                <a:solidFill>
                  <a:srgbClr val="000000"/>
                </a:solidFill>
                <a:latin typeface="Century Gothic"/>
                <a:ea typeface="Century Gothic"/>
                <a:cs typeface="Century Gothic"/>
                <a:sym typeface="Century Gothic"/>
              </a:rPr>
              <a:t>Caratteristiche importanti del modello: </a:t>
            </a:r>
            <a:r>
              <a:rPr lang="it-IT" sz="1200" i="0" u="none" strike="noStrike" dirty="0">
                <a:solidFill>
                  <a:srgbClr val="000000"/>
                </a:solidFill>
                <a:latin typeface="Century Gothic"/>
                <a:ea typeface="Century Gothic"/>
                <a:cs typeface="Century Gothic"/>
                <a:sym typeface="Century Gothic"/>
              </a:rPr>
              <a:t>il modello include slide per il prodotto, lo sviluppo, la user experience e la garanzia di qualità. Insieme, forniscono una visione completa dell'intero processo di sviluppo del prodotto. Ogni slide offre una timeline dettagliata per ogni trimestre, consentendo di tenere traccia con precisione di attività chiave come i brief della roadmap, i requisiti utente e i rilasci di funzionalità. La legenda dello stato e i flussi di lavoro codificati a colori aiutano a visualizzare i progressi e le dipendenze, in modo da identificare facilmente i colli di bottiglia e adattare i piani di conseguenza. Puoi anche personalizzare il modello aggiornando le descrizioni delle attività e le timeline. </a:t>
            </a:r>
          </a:p>
        </p:txBody>
      </p:sp>
      <p:pic>
        <p:nvPicPr>
          <p:cNvPr id="7" name="Google Shape;92;p1">
            <a:extLst>
              <a:ext uri="{FF2B5EF4-FFF2-40B4-BE49-F238E27FC236}">
                <a16:creationId xmlns:a16="http://schemas.microsoft.com/office/drawing/2014/main" id="{BD093060-18B5-1C6D-0E8B-FDBB97C9E246}"/>
              </a:ext>
            </a:extLst>
          </p:cNvPr>
          <p:cNvPicPr preferRelativeResize="0"/>
          <p:nvPr/>
        </p:nvPicPr>
        <p:blipFill>
          <a:blip r:embed="rId3"/>
          <a:srcRect/>
          <a:stretch/>
        </p:blipFill>
        <p:spPr>
          <a:xfrm>
            <a:off x="6482270" y="1656836"/>
            <a:ext cx="5351550" cy="3010246"/>
          </a:xfrm>
          <a:prstGeom prst="rect">
            <a:avLst/>
          </a:prstGeom>
          <a:noFill/>
          <a:ln>
            <a:noFill/>
          </a:ln>
          <a:effectLst>
            <a:outerShdw blurRad="152400" dist="38100" dir="2700000" sx="101000" sy="101000" algn="tl" rotWithShape="0">
              <a:srgbClr val="000000">
                <a:alpha val="40000"/>
              </a:srgbClr>
            </a:outerShdw>
          </a:effectLst>
        </p:spPr>
      </p:pic>
    </p:spTree>
    <p:extLst>
      <p:ext uri="{BB962C8B-B14F-4D97-AF65-F5344CB8AC3E}">
        <p14:creationId xmlns:p14="http://schemas.microsoft.com/office/powerpoint/2010/main" val="11126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9" name="Picture 28" descr="Particolare architettonico di una scala">
            <a:extLst>
              <a:ext uri="{FF2B5EF4-FFF2-40B4-BE49-F238E27FC236}">
                <a16:creationId xmlns:a16="http://schemas.microsoft.com/office/drawing/2014/main" id="{F66EE177-8B2B-B9AD-5485-715B49DED6E9}"/>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2913956819"/>
              </p:ext>
            </p:extLst>
          </p:nvPr>
        </p:nvGraphicFramePr>
        <p:xfrm>
          <a:off x="307579" y="864300"/>
          <a:ext cx="11571399" cy="5204536"/>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3230">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313959">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it-IT" sz="1000">
                          <a:solidFill>
                            <a:schemeClr val="tx1"/>
                          </a:solidFill>
                          <a:latin typeface="Century Gothic" panose="020B0502020202020204" pitchFamily="34" charset="0"/>
                        </a:rPr>
                        <a:t>20XX - T3 </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64297">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it-IT" sz="900" b="1" dirty="0">
                          <a:solidFill>
                            <a:schemeClr val="tx1"/>
                          </a:solidFill>
                          <a:latin typeface="Century Gothic" panose="020B0502020202020204" pitchFamily="34" charset="0"/>
                        </a:rPr>
                        <a:t>LUG</a:t>
                      </a:r>
                    </a:p>
                  </a:txBody>
                  <a:tcPr marL="45720" marR="45720"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LUG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a:solidFill>
                            <a:schemeClr val="tx1"/>
                          </a:solidFill>
                          <a:latin typeface="Century Gothic" panose="020B0502020202020204" pitchFamily="34" charset="0"/>
                        </a:rPr>
                        <a:t>PRODOTTO </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Brief della roadmap</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Requisiti utente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Requisiti di funzionalità</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Rilascio funzionalità</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Test pilota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Analisi del feedback</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Customer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502920">
                <a:tc>
                  <a:txBody>
                    <a:bodyPr/>
                    <a:lstStyle/>
                    <a:p>
                      <a:pPr marL="0" marR="0" rtl="0">
                        <a:spcBef>
                          <a:spcPts val="0"/>
                        </a:spcBef>
                        <a:spcAft>
                          <a:spcPts val="0"/>
                        </a:spcAft>
                      </a:pPr>
                      <a:r>
                        <a:rPr lang="it-IT"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Testing Analysis</a:t>
                      </a: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686467" y="6235427"/>
            <a:ext cx="8214225" cy="246221"/>
          </a:xfrm>
          <a:prstGeom prst="rect">
            <a:avLst/>
          </a:prstGeom>
          <a:noFill/>
        </p:spPr>
        <p:txBody>
          <a:bodyPr wrap="square" rtlCol="0">
            <a:spAutoFit/>
          </a:bodyPr>
          <a:lstStyle/>
          <a:p>
            <a:pPr defTabSz="1828800" rtl="0"/>
            <a:r>
              <a:rPr lang="it-IT" sz="1000" b="1" dirty="0">
                <a:latin typeface="Century Gothic" panose="020B0502020202020204" pitchFamily="34" charset="0"/>
              </a:rPr>
              <a:t>LEGENDA STATO</a:t>
            </a:r>
            <a:r>
              <a:rPr lang="it-IT" sz="1000" dirty="0">
                <a:latin typeface="Century Gothic" panose="020B0502020202020204" pitchFamily="34" charset="0"/>
              </a:rPr>
              <a:t> 	FLUSSO 1 	FLUSSO 2	 FLUSSO 3 	FLUSSO 4</a:t>
            </a:r>
          </a:p>
        </p:txBody>
      </p:sp>
      <p:sp>
        <p:nvSpPr>
          <p:cNvPr id="21" name="Rounded Rectangle 20">
            <a:extLst>
              <a:ext uri="{FF2B5EF4-FFF2-40B4-BE49-F238E27FC236}">
                <a16:creationId xmlns:a16="http://schemas.microsoft.com/office/drawing/2014/main" id="{00000000-0008-0000-0000-000026000000}"/>
              </a:ext>
            </a:extLst>
          </p:cNvPr>
          <p:cNvSpPr/>
          <p:nvPr/>
        </p:nvSpPr>
        <p:spPr>
          <a:xfrm>
            <a:off x="1441673" y="2152558"/>
            <a:ext cx="915614"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2" name="Rounded Rectangle 21">
            <a:extLst>
              <a:ext uri="{FF2B5EF4-FFF2-40B4-BE49-F238E27FC236}">
                <a16:creationId xmlns:a16="http://schemas.microsoft.com/office/drawing/2014/main" id="{00000000-0008-0000-0000-00002A000000}"/>
              </a:ext>
            </a:extLst>
          </p:cNvPr>
          <p:cNvSpPr/>
          <p:nvPr/>
        </p:nvSpPr>
        <p:spPr>
          <a:xfrm>
            <a:off x="2437407" y="2155129"/>
            <a:ext cx="419502"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4" name="Rounded Rectangle 23">
            <a:extLst>
              <a:ext uri="{FF2B5EF4-FFF2-40B4-BE49-F238E27FC236}">
                <a16:creationId xmlns:a16="http://schemas.microsoft.com/office/drawing/2014/main" id="{00000000-0008-0000-0000-00002C000000}"/>
              </a:ext>
            </a:extLst>
          </p:cNvPr>
          <p:cNvSpPr/>
          <p:nvPr/>
        </p:nvSpPr>
        <p:spPr>
          <a:xfrm>
            <a:off x="4746976" y="2152558"/>
            <a:ext cx="476409"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5" name="Rounded Rectangle 24">
            <a:extLst>
              <a:ext uri="{FF2B5EF4-FFF2-40B4-BE49-F238E27FC236}">
                <a16:creationId xmlns:a16="http://schemas.microsoft.com/office/drawing/2014/main" id="{00000000-0008-0000-0000-000030000000}"/>
              </a:ext>
            </a:extLst>
          </p:cNvPr>
          <p:cNvSpPr/>
          <p:nvPr/>
        </p:nvSpPr>
        <p:spPr>
          <a:xfrm>
            <a:off x="2937030" y="2152558"/>
            <a:ext cx="1758106"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5171700" y="6288000"/>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976918" y="6288000"/>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829502" y="6288000"/>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631357" y="6288000"/>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16" name="Rounded Rectangle 15">
            <a:extLst>
              <a:ext uri="{FF2B5EF4-FFF2-40B4-BE49-F238E27FC236}">
                <a16:creationId xmlns:a16="http://schemas.microsoft.com/office/drawing/2014/main" id="{5A70918D-9DF1-1C40-9424-CD3E1A088950}"/>
              </a:ext>
            </a:extLst>
          </p:cNvPr>
          <p:cNvSpPr/>
          <p:nvPr/>
        </p:nvSpPr>
        <p:spPr>
          <a:xfrm>
            <a:off x="2806311" y="3158201"/>
            <a:ext cx="880156"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17" name="Rounded Rectangle 16">
            <a:extLst>
              <a:ext uri="{FF2B5EF4-FFF2-40B4-BE49-F238E27FC236}">
                <a16:creationId xmlns:a16="http://schemas.microsoft.com/office/drawing/2014/main" id="{32213CB7-0C15-4444-8CD4-0AF3C78EC79E}"/>
              </a:ext>
            </a:extLst>
          </p:cNvPr>
          <p:cNvSpPr/>
          <p:nvPr/>
        </p:nvSpPr>
        <p:spPr>
          <a:xfrm>
            <a:off x="2437407" y="5678029"/>
            <a:ext cx="2785978"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 name="Google Shape;101;p2">
            <a:extLst>
              <a:ext uri="{FF2B5EF4-FFF2-40B4-BE49-F238E27FC236}">
                <a16:creationId xmlns:a16="http://schemas.microsoft.com/office/drawing/2014/main" id="{8907E0BB-AE27-7C19-8D2A-47C57FCA7367}"/>
              </a:ext>
            </a:extLst>
          </p:cNvPr>
          <p:cNvSpPr txBox="1"/>
          <p:nvPr/>
        </p:nvSpPr>
        <p:spPr>
          <a:xfrm>
            <a:off x="3555050" y="60276"/>
            <a:ext cx="8578335"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it-IT" sz="1800" dirty="0">
                <a:solidFill>
                  <a:srgbClr val="595959"/>
                </a:solidFill>
                <a:latin typeface="Century Gothic"/>
                <a:ea typeface="Century Gothic"/>
                <a:cs typeface="Century Gothic"/>
                <a:sym typeface="Century Gothic"/>
              </a:rPr>
              <a:t>Modello di roadmap Agile per lo sviluppo dei prodotti per PowerPoint</a:t>
            </a:r>
          </a:p>
        </p:txBody>
      </p:sp>
    </p:spTree>
    <p:extLst>
      <p:ext uri="{BB962C8B-B14F-4D97-AF65-F5344CB8AC3E}">
        <p14:creationId xmlns:p14="http://schemas.microsoft.com/office/powerpoint/2010/main" val="1432828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 name="Picture 27" descr="Particolare architettonico di una scala">
            <a:extLst>
              <a:ext uri="{FF2B5EF4-FFF2-40B4-BE49-F238E27FC236}">
                <a16:creationId xmlns:a16="http://schemas.microsoft.com/office/drawing/2014/main" id="{91C158FA-C4DE-3C29-775F-57E0202D3731}"/>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3874404059"/>
              </p:ext>
            </p:extLst>
          </p:nvPr>
        </p:nvGraphicFramePr>
        <p:xfrm>
          <a:off x="335273" y="866752"/>
          <a:ext cx="11576842" cy="4634421"/>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it-IT" sz="1000">
                          <a:solidFill>
                            <a:schemeClr val="tx1"/>
                          </a:solidFill>
                          <a:latin typeface="Century Gothic" panose="020B0502020202020204" pitchFamily="34" charset="0"/>
                        </a:rPr>
                        <a:t>20XX - T3 </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it-IT" sz="900" b="1" dirty="0">
                          <a:solidFill>
                            <a:schemeClr val="tx1"/>
                          </a:solidFill>
                          <a:latin typeface="Century Gothic" panose="020B0502020202020204" pitchFamily="34" charset="0"/>
                        </a:rPr>
                        <a:t>LUG</a:t>
                      </a:r>
                    </a:p>
                  </a:txBody>
                  <a:tcPr marL="45720" marR="45720"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LUG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a:solidFill>
                            <a:schemeClr val="tx1"/>
                          </a:solidFill>
                          <a:latin typeface="Century Gothic" panose="020B0502020202020204" pitchFamily="34" charset="0"/>
                        </a:rPr>
                        <a:t>SVILUPPO</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Prototipo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Distribuzione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Test Beta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Analisi tecnica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Revisione delle story</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Demo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Prototipo integrato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bl>
          </a:graphicData>
        </a:graphic>
      </p:graphicFrame>
      <p:sp>
        <p:nvSpPr>
          <p:cNvPr id="18" name="Rounded Rectangle 17">
            <a:extLst>
              <a:ext uri="{FF2B5EF4-FFF2-40B4-BE49-F238E27FC236}">
                <a16:creationId xmlns:a16="http://schemas.microsoft.com/office/drawing/2014/main" id="{E342B9D0-8F4D-5D42-89DE-4F40D46420F7}"/>
              </a:ext>
            </a:extLst>
          </p:cNvPr>
          <p:cNvSpPr/>
          <p:nvPr/>
        </p:nvSpPr>
        <p:spPr>
          <a:xfrm>
            <a:off x="1544780" y="3596269"/>
            <a:ext cx="2423905"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19" name="Rounded Rectangle 18">
            <a:extLst>
              <a:ext uri="{FF2B5EF4-FFF2-40B4-BE49-F238E27FC236}">
                <a16:creationId xmlns:a16="http://schemas.microsoft.com/office/drawing/2014/main" id="{EB407038-E7D6-8B49-BB55-490DF150E2E2}"/>
              </a:ext>
            </a:extLst>
          </p:cNvPr>
          <p:cNvSpPr/>
          <p:nvPr/>
        </p:nvSpPr>
        <p:spPr>
          <a:xfrm>
            <a:off x="2257710" y="2079442"/>
            <a:ext cx="1560146"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0" name="Rounded Rectangle 19">
            <a:extLst>
              <a:ext uri="{FF2B5EF4-FFF2-40B4-BE49-F238E27FC236}">
                <a16:creationId xmlns:a16="http://schemas.microsoft.com/office/drawing/2014/main" id="{17AD226A-0261-2944-B9BC-648607760BBD}"/>
              </a:ext>
            </a:extLst>
          </p:cNvPr>
          <p:cNvSpPr/>
          <p:nvPr/>
        </p:nvSpPr>
        <p:spPr>
          <a:xfrm>
            <a:off x="3889861" y="2079442"/>
            <a:ext cx="691566"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3" name="Rounded Rectangle 22">
            <a:extLst>
              <a:ext uri="{FF2B5EF4-FFF2-40B4-BE49-F238E27FC236}">
                <a16:creationId xmlns:a16="http://schemas.microsoft.com/office/drawing/2014/main" id="{EDCBEAB0-28C9-B54F-BD95-87CEF034D682}"/>
              </a:ext>
            </a:extLst>
          </p:cNvPr>
          <p:cNvSpPr/>
          <p:nvPr/>
        </p:nvSpPr>
        <p:spPr>
          <a:xfrm>
            <a:off x="4282779" y="4599326"/>
            <a:ext cx="968300"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 name="Google Shape;101;p2">
            <a:extLst>
              <a:ext uri="{FF2B5EF4-FFF2-40B4-BE49-F238E27FC236}">
                <a16:creationId xmlns:a16="http://schemas.microsoft.com/office/drawing/2014/main" id="{0FEC02DD-3D1D-B999-53CB-BB7068C7929B}"/>
              </a:ext>
            </a:extLst>
          </p:cNvPr>
          <p:cNvSpPr txBox="1"/>
          <p:nvPr/>
        </p:nvSpPr>
        <p:spPr>
          <a:xfrm>
            <a:off x="4084890" y="60276"/>
            <a:ext cx="8048495"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it-IT" sz="1800" dirty="0">
                <a:solidFill>
                  <a:srgbClr val="595959"/>
                </a:solidFill>
                <a:latin typeface="Century Gothic"/>
                <a:ea typeface="Century Gothic"/>
                <a:cs typeface="Century Gothic"/>
                <a:sym typeface="Century Gothic"/>
              </a:rPr>
              <a:t>Modello di roadmap Agile per lo sviluppo dei prodotti per PowerPoint</a:t>
            </a:r>
          </a:p>
        </p:txBody>
      </p:sp>
      <p:sp>
        <p:nvSpPr>
          <p:cNvPr id="3" name="TextBox 2">
            <a:extLst>
              <a:ext uri="{FF2B5EF4-FFF2-40B4-BE49-F238E27FC236}">
                <a16:creationId xmlns:a16="http://schemas.microsoft.com/office/drawing/2014/main" id="{E12BB819-DDD8-E74C-1AAC-6DB578DC8682}"/>
              </a:ext>
            </a:extLst>
          </p:cNvPr>
          <p:cNvSpPr txBox="1"/>
          <p:nvPr/>
        </p:nvSpPr>
        <p:spPr>
          <a:xfrm>
            <a:off x="3686467" y="5671403"/>
            <a:ext cx="8214225" cy="246221"/>
          </a:xfrm>
          <a:prstGeom prst="rect">
            <a:avLst/>
          </a:prstGeom>
          <a:noFill/>
        </p:spPr>
        <p:txBody>
          <a:bodyPr wrap="square" rtlCol="0">
            <a:spAutoFit/>
          </a:bodyPr>
          <a:lstStyle/>
          <a:p>
            <a:pPr defTabSz="1828800" rtl="0"/>
            <a:r>
              <a:rPr lang="it-IT" sz="1000" b="1" dirty="0">
                <a:latin typeface="Century Gothic" panose="020B0502020202020204" pitchFamily="34" charset="0"/>
              </a:rPr>
              <a:t>LEGENDA STATO</a:t>
            </a:r>
            <a:r>
              <a:rPr lang="it-IT" sz="1000" dirty="0">
                <a:latin typeface="Century Gothic" panose="020B0502020202020204" pitchFamily="34" charset="0"/>
              </a:rPr>
              <a:t> 	FLUSSO 1 	FLUSSO 2	 FLUSSO 3 	FLUSSO 4</a:t>
            </a:r>
          </a:p>
        </p:txBody>
      </p:sp>
      <p:sp>
        <p:nvSpPr>
          <p:cNvPr id="5" name="Rounded Rectangle 35">
            <a:extLst>
              <a:ext uri="{FF2B5EF4-FFF2-40B4-BE49-F238E27FC236}">
                <a16:creationId xmlns:a16="http://schemas.microsoft.com/office/drawing/2014/main" id="{C9651D89-E2E4-154A-3811-E2FC59B21A89}"/>
              </a:ext>
            </a:extLst>
          </p:cNvPr>
          <p:cNvSpPr/>
          <p:nvPr/>
        </p:nvSpPr>
        <p:spPr>
          <a:xfrm>
            <a:off x="5171700" y="5723976"/>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6" name="Rounded Rectangle 36">
            <a:extLst>
              <a:ext uri="{FF2B5EF4-FFF2-40B4-BE49-F238E27FC236}">
                <a16:creationId xmlns:a16="http://schemas.microsoft.com/office/drawing/2014/main" id="{BCC28D45-9C6A-6D65-9EA7-630B94C7B996}"/>
              </a:ext>
            </a:extLst>
          </p:cNvPr>
          <p:cNvSpPr/>
          <p:nvPr/>
        </p:nvSpPr>
        <p:spPr>
          <a:xfrm>
            <a:off x="6976918" y="5723976"/>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7" name="Rounded Rectangle 37">
            <a:extLst>
              <a:ext uri="{FF2B5EF4-FFF2-40B4-BE49-F238E27FC236}">
                <a16:creationId xmlns:a16="http://schemas.microsoft.com/office/drawing/2014/main" id="{6D684DC7-9D3A-EDEC-DF35-0FC4465BCF39}"/>
              </a:ext>
            </a:extLst>
          </p:cNvPr>
          <p:cNvSpPr/>
          <p:nvPr/>
        </p:nvSpPr>
        <p:spPr>
          <a:xfrm>
            <a:off x="8829502" y="5723976"/>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8" name="Rounded Rectangle 38">
            <a:extLst>
              <a:ext uri="{FF2B5EF4-FFF2-40B4-BE49-F238E27FC236}">
                <a16:creationId xmlns:a16="http://schemas.microsoft.com/office/drawing/2014/main" id="{FA7499CE-9D48-7C31-431A-81DB1A1817BE}"/>
              </a:ext>
            </a:extLst>
          </p:cNvPr>
          <p:cNvSpPr/>
          <p:nvPr/>
        </p:nvSpPr>
        <p:spPr>
          <a:xfrm>
            <a:off x="10631357" y="5723976"/>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671610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Particolare architettonico di una scala">
            <a:extLst>
              <a:ext uri="{FF2B5EF4-FFF2-40B4-BE49-F238E27FC236}">
                <a16:creationId xmlns:a16="http://schemas.microsoft.com/office/drawing/2014/main" id="{776E7679-1627-5722-D19C-6840D3FB4884}"/>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3855487355"/>
              </p:ext>
            </p:extLst>
          </p:nvPr>
        </p:nvGraphicFramePr>
        <p:xfrm>
          <a:off x="335273" y="866752"/>
          <a:ext cx="11618407" cy="4634421"/>
        </p:xfrm>
        <a:graphic>
          <a:graphicData uri="http://schemas.openxmlformats.org/drawingml/2006/table">
            <a:tbl>
              <a:tblPr firstRow="1" bandRow="1">
                <a:tableStyleId>{5C22544A-7EE6-4342-B048-85BDC9FD1C3A}</a:tableStyleId>
              </a:tblPr>
              <a:tblGrid>
                <a:gridCol w="946423">
                  <a:extLst>
                    <a:ext uri="{9D8B030D-6E8A-4147-A177-3AD203B41FA5}">
                      <a16:colId xmlns:a16="http://schemas.microsoft.com/office/drawing/2014/main" val="29275947"/>
                    </a:ext>
                  </a:extLst>
                </a:gridCol>
                <a:gridCol w="444666">
                  <a:extLst>
                    <a:ext uri="{9D8B030D-6E8A-4147-A177-3AD203B41FA5}">
                      <a16:colId xmlns:a16="http://schemas.microsoft.com/office/drawing/2014/main" val="3849638160"/>
                    </a:ext>
                  </a:extLst>
                </a:gridCol>
                <a:gridCol w="444666">
                  <a:extLst>
                    <a:ext uri="{9D8B030D-6E8A-4147-A177-3AD203B41FA5}">
                      <a16:colId xmlns:a16="http://schemas.microsoft.com/office/drawing/2014/main" val="1192208230"/>
                    </a:ext>
                  </a:extLst>
                </a:gridCol>
                <a:gridCol w="444666">
                  <a:extLst>
                    <a:ext uri="{9D8B030D-6E8A-4147-A177-3AD203B41FA5}">
                      <a16:colId xmlns:a16="http://schemas.microsoft.com/office/drawing/2014/main" val="4102889621"/>
                    </a:ext>
                  </a:extLst>
                </a:gridCol>
                <a:gridCol w="444666">
                  <a:extLst>
                    <a:ext uri="{9D8B030D-6E8A-4147-A177-3AD203B41FA5}">
                      <a16:colId xmlns:a16="http://schemas.microsoft.com/office/drawing/2014/main" val="855809354"/>
                    </a:ext>
                  </a:extLst>
                </a:gridCol>
                <a:gridCol w="444666">
                  <a:extLst>
                    <a:ext uri="{9D8B030D-6E8A-4147-A177-3AD203B41FA5}">
                      <a16:colId xmlns:a16="http://schemas.microsoft.com/office/drawing/2014/main" val="2411451484"/>
                    </a:ext>
                  </a:extLst>
                </a:gridCol>
                <a:gridCol w="444666">
                  <a:extLst>
                    <a:ext uri="{9D8B030D-6E8A-4147-A177-3AD203B41FA5}">
                      <a16:colId xmlns:a16="http://schemas.microsoft.com/office/drawing/2014/main" val="1772823707"/>
                    </a:ext>
                  </a:extLst>
                </a:gridCol>
                <a:gridCol w="444666">
                  <a:extLst>
                    <a:ext uri="{9D8B030D-6E8A-4147-A177-3AD203B41FA5}">
                      <a16:colId xmlns:a16="http://schemas.microsoft.com/office/drawing/2014/main" val="2478627590"/>
                    </a:ext>
                  </a:extLst>
                </a:gridCol>
                <a:gridCol w="444666">
                  <a:extLst>
                    <a:ext uri="{9D8B030D-6E8A-4147-A177-3AD203B41FA5}">
                      <a16:colId xmlns:a16="http://schemas.microsoft.com/office/drawing/2014/main" val="2106133440"/>
                    </a:ext>
                  </a:extLst>
                </a:gridCol>
                <a:gridCol w="444666">
                  <a:extLst>
                    <a:ext uri="{9D8B030D-6E8A-4147-A177-3AD203B41FA5}">
                      <a16:colId xmlns:a16="http://schemas.microsoft.com/office/drawing/2014/main" val="1409455263"/>
                    </a:ext>
                  </a:extLst>
                </a:gridCol>
                <a:gridCol w="444666">
                  <a:extLst>
                    <a:ext uri="{9D8B030D-6E8A-4147-A177-3AD203B41FA5}">
                      <a16:colId xmlns:a16="http://schemas.microsoft.com/office/drawing/2014/main" val="2627021225"/>
                    </a:ext>
                  </a:extLst>
                </a:gridCol>
                <a:gridCol w="444666">
                  <a:extLst>
                    <a:ext uri="{9D8B030D-6E8A-4147-A177-3AD203B41FA5}">
                      <a16:colId xmlns:a16="http://schemas.microsoft.com/office/drawing/2014/main" val="3466137375"/>
                    </a:ext>
                  </a:extLst>
                </a:gridCol>
                <a:gridCol w="444666">
                  <a:extLst>
                    <a:ext uri="{9D8B030D-6E8A-4147-A177-3AD203B41FA5}">
                      <a16:colId xmlns:a16="http://schemas.microsoft.com/office/drawing/2014/main" val="3698054950"/>
                    </a:ext>
                  </a:extLst>
                </a:gridCol>
                <a:gridCol w="444666">
                  <a:extLst>
                    <a:ext uri="{9D8B030D-6E8A-4147-A177-3AD203B41FA5}">
                      <a16:colId xmlns:a16="http://schemas.microsoft.com/office/drawing/2014/main" val="4293588345"/>
                    </a:ext>
                  </a:extLst>
                </a:gridCol>
                <a:gridCol w="444666">
                  <a:extLst>
                    <a:ext uri="{9D8B030D-6E8A-4147-A177-3AD203B41FA5}">
                      <a16:colId xmlns:a16="http://schemas.microsoft.com/office/drawing/2014/main" val="3580867955"/>
                    </a:ext>
                  </a:extLst>
                </a:gridCol>
                <a:gridCol w="444666">
                  <a:extLst>
                    <a:ext uri="{9D8B030D-6E8A-4147-A177-3AD203B41FA5}">
                      <a16:colId xmlns:a16="http://schemas.microsoft.com/office/drawing/2014/main" val="1005002453"/>
                    </a:ext>
                  </a:extLst>
                </a:gridCol>
                <a:gridCol w="444666">
                  <a:extLst>
                    <a:ext uri="{9D8B030D-6E8A-4147-A177-3AD203B41FA5}">
                      <a16:colId xmlns:a16="http://schemas.microsoft.com/office/drawing/2014/main" val="3795648227"/>
                    </a:ext>
                  </a:extLst>
                </a:gridCol>
                <a:gridCol w="444666">
                  <a:extLst>
                    <a:ext uri="{9D8B030D-6E8A-4147-A177-3AD203B41FA5}">
                      <a16:colId xmlns:a16="http://schemas.microsoft.com/office/drawing/2014/main" val="1306395828"/>
                    </a:ext>
                  </a:extLst>
                </a:gridCol>
                <a:gridCol w="444666">
                  <a:extLst>
                    <a:ext uri="{9D8B030D-6E8A-4147-A177-3AD203B41FA5}">
                      <a16:colId xmlns:a16="http://schemas.microsoft.com/office/drawing/2014/main" val="860735548"/>
                    </a:ext>
                  </a:extLst>
                </a:gridCol>
                <a:gridCol w="444666">
                  <a:extLst>
                    <a:ext uri="{9D8B030D-6E8A-4147-A177-3AD203B41FA5}">
                      <a16:colId xmlns:a16="http://schemas.microsoft.com/office/drawing/2014/main" val="1452070690"/>
                    </a:ext>
                  </a:extLst>
                </a:gridCol>
                <a:gridCol w="444666">
                  <a:extLst>
                    <a:ext uri="{9D8B030D-6E8A-4147-A177-3AD203B41FA5}">
                      <a16:colId xmlns:a16="http://schemas.microsoft.com/office/drawing/2014/main" val="2857320515"/>
                    </a:ext>
                  </a:extLst>
                </a:gridCol>
                <a:gridCol w="444666">
                  <a:extLst>
                    <a:ext uri="{9D8B030D-6E8A-4147-A177-3AD203B41FA5}">
                      <a16:colId xmlns:a16="http://schemas.microsoft.com/office/drawing/2014/main" val="410285874"/>
                    </a:ext>
                  </a:extLst>
                </a:gridCol>
                <a:gridCol w="444666">
                  <a:extLst>
                    <a:ext uri="{9D8B030D-6E8A-4147-A177-3AD203B41FA5}">
                      <a16:colId xmlns:a16="http://schemas.microsoft.com/office/drawing/2014/main" val="3665994426"/>
                    </a:ext>
                  </a:extLst>
                </a:gridCol>
                <a:gridCol w="444666">
                  <a:extLst>
                    <a:ext uri="{9D8B030D-6E8A-4147-A177-3AD203B41FA5}">
                      <a16:colId xmlns:a16="http://schemas.microsoft.com/office/drawing/2014/main" val="1060021454"/>
                    </a:ext>
                  </a:extLst>
                </a:gridCol>
                <a:gridCol w="444666">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it-IT" sz="1000" dirty="0">
                          <a:solidFill>
                            <a:schemeClr val="tx1"/>
                          </a:solidFill>
                          <a:latin typeface="Century Gothic" panose="020B0502020202020204" pitchFamily="34" charset="0"/>
                        </a:rPr>
                        <a:t>20XX - T3</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dirty="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it-IT" sz="900" b="1" dirty="0">
                          <a:solidFill>
                            <a:schemeClr val="tx1"/>
                          </a:solidFill>
                          <a:latin typeface="Century Gothic" panose="020B0502020202020204" pitchFamily="34" charset="0"/>
                        </a:rPr>
                        <a:t>LUG</a:t>
                      </a:r>
                    </a:p>
                  </a:txBody>
                  <a:tcPr marL="45720" marR="45720"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LUG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dirty="0">
                          <a:solidFill>
                            <a:schemeClr val="tx1"/>
                          </a:solidFill>
                          <a:latin typeface="Century Gothic" panose="020B0502020202020204" pitchFamily="34" charset="0"/>
                        </a:rPr>
                        <a:t>USER EXPERIENCE</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Wireframe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Style Guide</a:t>
                      </a:r>
                    </a:p>
                  </a:txBody>
                  <a:tcPr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rtl="0" fontAlgn="ctr"/>
                      <a:r>
                        <a:rPr lang="it-IT" sz="800" b="0" i="0" u="none" strike="noStrike" dirty="0">
                          <a:solidFill>
                            <a:srgbClr val="000000"/>
                          </a:solidFill>
                          <a:effectLst/>
                          <a:latin typeface="Century Gothic" panose="020B0502020202020204" pitchFamily="34" charset="0"/>
                        </a:rPr>
                        <a:t>Progettazione delle superfici</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Modelli UX</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rtl="0" fontAlgn="ctr"/>
                      <a:r>
                        <a:rPr lang="it-IT" sz="800" b="0" i="0" u="none" strike="noStrike" dirty="0">
                          <a:solidFill>
                            <a:srgbClr val="000000"/>
                          </a:solidFill>
                          <a:effectLst/>
                          <a:latin typeface="Century Gothic" panose="020B0502020202020204" pitchFamily="34" charset="0"/>
                        </a:rPr>
                        <a:t>Progettazione delle </a:t>
                      </a:r>
                      <a:br>
                        <a:rPr lang="it-IT" sz="800" b="0" i="0" u="none" strike="noStrike" dirty="0">
                          <a:solidFill>
                            <a:srgbClr val="000000"/>
                          </a:solidFill>
                          <a:effectLst/>
                          <a:latin typeface="Century Gothic" panose="020B0502020202020204" pitchFamily="34" charset="0"/>
                        </a:rPr>
                      </a:br>
                      <a:r>
                        <a:rPr lang="it-IT" sz="800" b="0" i="0" u="none" strike="noStrike" dirty="0">
                          <a:solidFill>
                            <a:srgbClr val="000000"/>
                          </a:solidFill>
                          <a:effectLst/>
                          <a:latin typeface="Century Gothic" panose="020B0502020202020204" pitchFamily="34" charset="0"/>
                        </a:rPr>
                        <a:t>funzionalità</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Audit UX</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Test del sito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bl>
          </a:graphicData>
        </a:graphic>
      </p:graphicFrame>
      <p:sp>
        <p:nvSpPr>
          <p:cNvPr id="16" name="Rounded Rectangle 15">
            <a:extLst>
              <a:ext uri="{FF2B5EF4-FFF2-40B4-BE49-F238E27FC236}">
                <a16:creationId xmlns:a16="http://schemas.microsoft.com/office/drawing/2014/main" id="{0D69B198-618A-A944-AE26-99E62CBA244D}"/>
              </a:ext>
            </a:extLst>
          </p:cNvPr>
          <p:cNvSpPr/>
          <p:nvPr/>
        </p:nvSpPr>
        <p:spPr>
          <a:xfrm>
            <a:off x="1536569" y="4597524"/>
            <a:ext cx="526791"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17" name="Rounded Rectangle 16">
            <a:extLst>
              <a:ext uri="{FF2B5EF4-FFF2-40B4-BE49-F238E27FC236}">
                <a16:creationId xmlns:a16="http://schemas.microsoft.com/office/drawing/2014/main" id="{8C7F47DD-F0C7-0D41-9C71-73AC5CF05FA0}"/>
              </a:ext>
            </a:extLst>
          </p:cNvPr>
          <p:cNvSpPr/>
          <p:nvPr/>
        </p:nvSpPr>
        <p:spPr>
          <a:xfrm>
            <a:off x="1536569" y="3097375"/>
            <a:ext cx="820132"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1" name="Rounded Rectangle 20">
            <a:extLst>
              <a:ext uri="{FF2B5EF4-FFF2-40B4-BE49-F238E27FC236}">
                <a16:creationId xmlns:a16="http://schemas.microsoft.com/office/drawing/2014/main" id="{D6034D69-9E3A-5F46-B161-54C482DF8B06}"/>
              </a:ext>
            </a:extLst>
          </p:cNvPr>
          <p:cNvSpPr/>
          <p:nvPr/>
        </p:nvSpPr>
        <p:spPr>
          <a:xfrm>
            <a:off x="2063360" y="4096812"/>
            <a:ext cx="3187719"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2" name="Rounded Rectangle 21">
            <a:extLst>
              <a:ext uri="{FF2B5EF4-FFF2-40B4-BE49-F238E27FC236}">
                <a16:creationId xmlns:a16="http://schemas.microsoft.com/office/drawing/2014/main" id="{EFF92F29-4E17-A047-B7C2-6A28EB95145E}"/>
              </a:ext>
            </a:extLst>
          </p:cNvPr>
          <p:cNvSpPr/>
          <p:nvPr/>
        </p:nvSpPr>
        <p:spPr>
          <a:xfrm>
            <a:off x="5302568" y="4096812"/>
            <a:ext cx="457209"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 name="Google Shape;101;p2">
            <a:extLst>
              <a:ext uri="{FF2B5EF4-FFF2-40B4-BE49-F238E27FC236}">
                <a16:creationId xmlns:a16="http://schemas.microsoft.com/office/drawing/2014/main" id="{6AB2278F-9D7D-1D7F-FC42-44DAF5EE7D34}"/>
              </a:ext>
            </a:extLst>
          </p:cNvPr>
          <p:cNvSpPr txBox="1"/>
          <p:nvPr/>
        </p:nvSpPr>
        <p:spPr>
          <a:xfrm>
            <a:off x="3845607" y="60276"/>
            <a:ext cx="8287779"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it-IT" sz="1800" dirty="0">
                <a:solidFill>
                  <a:srgbClr val="595959"/>
                </a:solidFill>
                <a:latin typeface="Century Gothic"/>
                <a:ea typeface="Century Gothic"/>
                <a:cs typeface="Century Gothic"/>
                <a:sym typeface="Century Gothic"/>
              </a:rPr>
              <a:t>Modello di roadmap Agile per lo sviluppo dei prodotti per PowerPoint</a:t>
            </a:r>
          </a:p>
        </p:txBody>
      </p:sp>
      <p:sp>
        <p:nvSpPr>
          <p:cNvPr id="15" name="TextBox 14">
            <a:extLst>
              <a:ext uri="{FF2B5EF4-FFF2-40B4-BE49-F238E27FC236}">
                <a16:creationId xmlns:a16="http://schemas.microsoft.com/office/drawing/2014/main" id="{17401B06-E5E5-20EA-2B78-D93B5E060502}"/>
              </a:ext>
            </a:extLst>
          </p:cNvPr>
          <p:cNvSpPr txBox="1"/>
          <p:nvPr/>
        </p:nvSpPr>
        <p:spPr>
          <a:xfrm>
            <a:off x="3686467" y="5714132"/>
            <a:ext cx="8214225" cy="246221"/>
          </a:xfrm>
          <a:prstGeom prst="rect">
            <a:avLst/>
          </a:prstGeom>
          <a:noFill/>
        </p:spPr>
        <p:txBody>
          <a:bodyPr wrap="square" rtlCol="0">
            <a:spAutoFit/>
          </a:bodyPr>
          <a:lstStyle/>
          <a:p>
            <a:pPr defTabSz="1828800" rtl="0"/>
            <a:r>
              <a:rPr lang="it-IT" sz="1000" b="1" dirty="0">
                <a:latin typeface="Century Gothic" panose="020B0502020202020204" pitchFamily="34" charset="0"/>
              </a:rPr>
              <a:t>LEGENDA STATO</a:t>
            </a:r>
            <a:r>
              <a:rPr lang="it-IT" sz="1000" dirty="0">
                <a:latin typeface="Century Gothic" panose="020B0502020202020204" pitchFamily="34" charset="0"/>
              </a:rPr>
              <a:t> 	FLUSSO 1 	FLUSSO 2	 FLUSSO 3 	FLUSSO 4</a:t>
            </a:r>
          </a:p>
        </p:txBody>
      </p:sp>
      <p:sp>
        <p:nvSpPr>
          <p:cNvPr id="18" name="Rounded Rectangle 35">
            <a:extLst>
              <a:ext uri="{FF2B5EF4-FFF2-40B4-BE49-F238E27FC236}">
                <a16:creationId xmlns:a16="http://schemas.microsoft.com/office/drawing/2014/main" id="{6608066F-1F17-661E-8330-56570893D899}"/>
              </a:ext>
            </a:extLst>
          </p:cNvPr>
          <p:cNvSpPr/>
          <p:nvPr/>
        </p:nvSpPr>
        <p:spPr>
          <a:xfrm>
            <a:off x="5171700" y="5766705"/>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19" name="Rounded Rectangle 36">
            <a:extLst>
              <a:ext uri="{FF2B5EF4-FFF2-40B4-BE49-F238E27FC236}">
                <a16:creationId xmlns:a16="http://schemas.microsoft.com/office/drawing/2014/main" id="{9550D560-3566-1BFD-A4B2-36EAED760400}"/>
              </a:ext>
            </a:extLst>
          </p:cNvPr>
          <p:cNvSpPr/>
          <p:nvPr/>
        </p:nvSpPr>
        <p:spPr>
          <a:xfrm>
            <a:off x="6976918" y="5766705"/>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0" name="Rounded Rectangle 37">
            <a:extLst>
              <a:ext uri="{FF2B5EF4-FFF2-40B4-BE49-F238E27FC236}">
                <a16:creationId xmlns:a16="http://schemas.microsoft.com/office/drawing/2014/main" id="{D47E0EF0-60D1-5E07-E088-2E4EF6461DBD}"/>
              </a:ext>
            </a:extLst>
          </p:cNvPr>
          <p:cNvSpPr/>
          <p:nvPr/>
        </p:nvSpPr>
        <p:spPr>
          <a:xfrm>
            <a:off x="8829502" y="5766705"/>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3" name="Rounded Rectangle 38">
            <a:extLst>
              <a:ext uri="{FF2B5EF4-FFF2-40B4-BE49-F238E27FC236}">
                <a16:creationId xmlns:a16="http://schemas.microsoft.com/office/drawing/2014/main" id="{4E947A49-B076-AA43-BA96-7977B481A622}"/>
              </a:ext>
            </a:extLst>
          </p:cNvPr>
          <p:cNvSpPr/>
          <p:nvPr/>
        </p:nvSpPr>
        <p:spPr>
          <a:xfrm>
            <a:off x="10631357" y="5766705"/>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695693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Particolare architettonico di una scala">
            <a:extLst>
              <a:ext uri="{FF2B5EF4-FFF2-40B4-BE49-F238E27FC236}">
                <a16:creationId xmlns:a16="http://schemas.microsoft.com/office/drawing/2014/main" id="{2902ADD9-77AE-321D-13CD-5826FB907174}"/>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833245162"/>
              </p:ext>
            </p:extLst>
          </p:nvPr>
        </p:nvGraphicFramePr>
        <p:xfrm>
          <a:off x="335273" y="866752"/>
          <a:ext cx="11576842" cy="3628581"/>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it-IT" sz="1000">
                          <a:solidFill>
                            <a:schemeClr val="tx1"/>
                          </a:solidFill>
                          <a:latin typeface="Century Gothic" panose="020B0502020202020204" pitchFamily="34" charset="0"/>
                        </a:rPr>
                        <a:t>20XX - T3 </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it-IT" sz="900" b="1" dirty="0">
                          <a:solidFill>
                            <a:schemeClr val="tx1"/>
                          </a:solidFill>
                          <a:latin typeface="Century Gothic" panose="020B0502020202020204" pitchFamily="34" charset="0"/>
                        </a:rPr>
                        <a:t>LUG</a:t>
                      </a:r>
                    </a:p>
                  </a:txBody>
                  <a:tcPr marL="45720" marR="45720"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LUG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AGO</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SET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a:solidFill>
                            <a:schemeClr val="tx1"/>
                          </a:solidFill>
                          <a:latin typeface="Century Gothic" panose="020B0502020202020204" pitchFamily="34" charset="0"/>
                        </a:rPr>
                        <a:t>OTT</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NOV</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DIC</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a:solidFill>
                            <a:schemeClr val="tx1"/>
                          </a:solidFill>
                          <a:latin typeface="Century Gothic" panose="020B0502020202020204" pitchFamily="34" charset="0"/>
                        </a:rPr>
                        <a:t>GEN</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FEB</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MAR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it-IT" sz="900" b="1" dirty="0">
                          <a:solidFill>
                            <a:schemeClr val="tx1"/>
                          </a:solidFill>
                          <a:latin typeface="Century Gothic" panose="020B0502020202020204" pitchFamily="34" charset="0"/>
                        </a:rPr>
                        <a:t>APR</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MAG</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it-IT" sz="900" b="1" dirty="0">
                          <a:solidFill>
                            <a:schemeClr val="tx1"/>
                          </a:solidFill>
                          <a:latin typeface="Century Gothic" panose="020B0502020202020204" pitchFamily="34" charset="0"/>
                        </a:rPr>
                        <a:t>GIU</a:t>
                      </a:r>
                    </a:p>
                  </a:txBody>
                  <a:tcPr marL="45720" marR="45720"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0">
                          <a:solidFill>
                            <a:schemeClr val="tx1"/>
                          </a:solidFill>
                          <a:latin typeface="Century Gothic" panose="020B0502020202020204" pitchFamily="34" charset="0"/>
                        </a:rPr>
                        <a:t>GARANZIA DI QUALITÀ</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Test di anteprima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Garanzia di qualità</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Analisi dei parametri</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rtl="0" fontAlgn="ctr"/>
                      <a:r>
                        <a:rPr lang="it-IT" sz="800" b="0" i="0" u="none" strike="noStrike">
                          <a:solidFill>
                            <a:srgbClr val="000000"/>
                          </a:solidFill>
                          <a:effectLst/>
                          <a:latin typeface="Century Gothic" panose="020B0502020202020204" pitchFamily="34" charset="0"/>
                        </a:rPr>
                        <a:t>Test di varianza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rtl="0" fontAlgn="ctr"/>
                      <a:r>
                        <a:rPr lang="it-IT" sz="800" b="0" i="0" u="none" strike="noStrike" dirty="0">
                          <a:solidFill>
                            <a:srgbClr val="000000"/>
                          </a:solidFill>
                          <a:effectLst/>
                          <a:latin typeface="Century Gothic" panose="020B0502020202020204" pitchFamily="34" charset="0"/>
                        </a:rPr>
                        <a:t>Accettazione dell'utente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bl>
          </a:graphicData>
        </a:graphic>
      </p:graphicFrame>
      <p:sp>
        <p:nvSpPr>
          <p:cNvPr id="16" name="Rounded Rectangle 15">
            <a:extLst>
              <a:ext uri="{FF2B5EF4-FFF2-40B4-BE49-F238E27FC236}">
                <a16:creationId xmlns:a16="http://schemas.microsoft.com/office/drawing/2014/main" id="{8F84502B-F932-5C4C-84C9-D15ED8B8DEE5}"/>
              </a:ext>
            </a:extLst>
          </p:cNvPr>
          <p:cNvSpPr/>
          <p:nvPr/>
        </p:nvSpPr>
        <p:spPr>
          <a:xfrm>
            <a:off x="1959561" y="2080364"/>
            <a:ext cx="632811"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17" name="Rounded Rectangle 16">
            <a:extLst>
              <a:ext uri="{FF2B5EF4-FFF2-40B4-BE49-F238E27FC236}">
                <a16:creationId xmlns:a16="http://schemas.microsoft.com/office/drawing/2014/main" id="{3DD671E9-A6CE-D044-87A8-CB012E42F3CF}"/>
              </a:ext>
            </a:extLst>
          </p:cNvPr>
          <p:cNvSpPr/>
          <p:nvPr/>
        </p:nvSpPr>
        <p:spPr>
          <a:xfrm>
            <a:off x="4851621" y="2589165"/>
            <a:ext cx="879876"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1" name="Rounded Rectangle 20">
            <a:extLst>
              <a:ext uri="{FF2B5EF4-FFF2-40B4-BE49-F238E27FC236}">
                <a16:creationId xmlns:a16="http://schemas.microsoft.com/office/drawing/2014/main" id="{D33343BF-7AC2-BD44-A371-A0354F9E0479}"/>
              </a:ext>
            </a:extLst>
          </p:cNvPr>
          <p:cNvSpPr/>
          <p:nvPr/>
        </p:nvSpPr>
        <p:spPr>
          <a:xfrm>
            <a:off x="2592372" y="3092724"/>
            <a:ext cx="443060"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it-IT" sz="800" b="1">
                <a:solidFill>
                  <a:schemeClr val="tx1"/>
                </a:solidFill>
                <a:latin typeface="Century Gothic" panose="020B0502020202020204" pitchFamily="34" charset="0"/>
                <a:ea typeface="Arial" charset="0"/>
                <a:cs typeface="Arial" charset="0"/>
              </a:rPr>
              <a:t>TESTO</a:t>
            </a:r>
          </a:p>
        </p:txBody>
      </p:sp>
      <p:sp>
        <p:nvSpPr>
          <p:cNvPr id="2" name="Google Shape;101;p2">
            <a:extLst>
              <a:ext uri="{FF2B5EF4-FFF2-40B4-BE49-F238E27FC236}">
                <a16:creationId xmlns:a16="http://schemas.microsoft.com/office/drawing/2014/main" id="{F6B0AD2B-520B-72AF-C15D-672BECB7F77E}"/>
              </a:ext>
            </a:extLst>
          </p:cNvPr>
          <p:cNvSpPr txBox="1"/>
          <p:nvPr/>
        </p:nvSpPr>
        <p:spPr>
          <a:xfrm>
            <a:off x="3614872" y="60276"/>
            <a:ext cx="8518514"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it-IT" sz="1800" dirty="0">
                <a:solidFill>
                  <a:srgbClr val="595959"/>
                </a:solidFill>
                <a:latin typeface="Century Gothic"/>
                <a:ea typeface="Century Gothic"/>
                <a:cs typeface="Century Gothic"/>
                <a:sym typeface="Century Gothic"/>
              </a:rPr>
              <a:t>Modello di roadmap Agile per lo sviluppo dei prodotti per PowerPoint</a:t>
            </a:r>
          </a:p>
        </p:txBody>
      </p:sp>
      <p:sp>
        <p:nvSpPr>
          <p:cNvPr id="15" name="TextBox 14">
            <a:extLst>
              <a:ext uri="{FF2B5EF4-FFF2-40B4-BE49-F238E27FC236}">
                <a16:creationId xmlns:a16="http://schemas.microsoft.com/office/drawing/2014/main" id="{6E60CA9B-D03D-0E6F-8D88-E0FD6AA0C037}"/>
              </a:ext>
            </a:extLst>
          </p:cNvPr>
          <p:cNvSpPr txBox="1"/>
          <p:nvPr/>
        </p:nvSpPr>
        <p:spPr>
          <a:xfrm>
            <a:off x="3686467" y="4688631"/>
            <a:ext cx="8214225" cy="246221"/>
          </a:xfrm>
          <a:prstGeom prst="rect">
            <a:avLst/>
          </a:prstGeom>
          <a:noFill/>
        </p:spPr>
        <p:txBody>
          <a:bodyPr wrap="square" rtlCol="0">
            <a:spAutoFit/>
          </a:bodyPr>
          <a:lstStyle/>
          <a:p>
            <a:pPr defTabSz="1828800" rtl="0"/>
            <a:r>
              <a:rPr lang="it-IT" sz="1000" b="1" dirty="0">
                <a:latin typeface="Century Gothic" panose="020B0502020202020204" pitchFamily="34" charset="0"/>
              </a:rPr>
              <a:t>LEGENDA STATO</a:t>
            </a:r>
            <a:r>
              <a:rPr lang="it-IT" sz="1000" dirty="0">
                <a:latin typeface="Century Gothic" panose="020B0502020202020204" pitchFamily="34" charset="0"/>
              </a:rPr>
              <a:t> 	FLUSSO 1 	FLUSSO 2	 FLUSSO 3 	FLUSSO 4</a:t>
            </a:r>
          </a:p>
        </p:txBody>
      </p:sp>
      <p:sp>
        <p:nvSpPr>
          <p:cNvPr id="18" name="Rounded Rectangle 35">
            <a:extLst>
              <a:ext uri="{FF2B5EF4-FFF2-40B4-BE49-F238E27FC236}">
                <a16:creationId xmlns:a16="http://schemas.microsoft.com/office/drawing/2014/main" id="{285DE9AA-A8FB-5921-D03C-F85DAF755F55}"/>
              </a:ext>
            </a:extLst>
          </p:cNvPr>
          <p:cNvSpPr/>
          <p:nvPr/>
        </p:nvSpPr>
        <p:spPr>
          <a:xfrm>
            <a:off x="5171700" y="4741204"/>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19" name="Rounded Rectangle 36">
            <a:extLst>
              <a:ext uri="{FF2B5EF4-FFF2-40B4-BE49-F238E27FC236}">
                <a16:creationId xmlns:a16="http://schemas.microsoft.com/office/drawing/2014/main" id="{15F4436B-30EC-6406-CCDE-1C61A1F37E21}"/>
              </a:ext>
            </a:extLst>
          </p:cNvPr>
          <p:cNvSpPr/>
          <p:nvPr/>
        </p:nvSpPr>
        <p:spPr>
          <a:xfrm>
            <a:off x="6976918" y="4741204"/>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0" name="Rounded Rectangle 37">
            <a:extLst>
              <a:ext uri="{FF2B5EF4-FFF2-40B4-BE49-F238E27FC236}">
                <a16:creationId xmlns:a16="http://schemas.microsoft.com/office/drawing/2014/main" id="{9F3BBA31-1202-A6D7-6030-DE5E331E066D}"/>
              </a:ext>
            </a:extLst>
          </p:cNvPr>
          <p:cNvSpPr/>
          <p:nvPr/>
        </p:nvSpPr>
        <p:spPr>
          <a:xfrm>
            <a:off x="8829502" y="4741204"/>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2" name="Rounded Rectangle 38">
            <a:extLst>
              <a:ext uri="{FF2B5EF4-FFF2-40B4-BE49-F238E27FC236}">
                <a16:creationId xmlns:a16="http://schemas.microsoft.com/office/drawing/2014/main" id="{7BF6B106-25F2-DB1E-3C1E-E397396D906A}"/>
              </a:ext>
            </a:extLst>
          </p:cNvPr>
          <p:cNvSpPr/>
          <p:nvPr/>
        </p:nvSpPr>
        <p:spPr>
          <a:xfrm>
            <a:off x="10631357" y="4741204"/>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AC47E433-BE65-1A66-5A6D-7DC800243FA7}"/>
              </a:ext>
            </a:extLst>
          </p:cNvPr>
          <p:cNvSpPr txBox="1"/>
          <p:nvPr/>
        </p:nvSpPr>
        <p:spPr>
          <a:xfrm>
            <a:off x="0" y="6574128"/>
            <a:ext cx="12191999" cy="276999"/>
          </a:xfrm>
          <a:prstGeom prst="rect">
            <a:avLst/>
          </a:prstGeom>
          <a:noFill/>
        </p:spPr>
        <p:txBody>
          <a:bodyPr wrap="square" rtlCol="0">
            <a:spAutoFit/>
          </a:bodyPr>
          <a:lstStyle/>
          <a:p>
            <a:pPr algn="ctr" rtl="0"/>
            <a:r>
              <a:rPr lang="it-IT" sz="1200" i="1" dirty="0">
                <a:solidFill>
                  <a:srgbClr val="001033"/>
                </a:solidFill>
                <a:latin typeface="Century Gothic" panose="020B0502020202020204" pitchFamily="34" charset="0"/>
              </a:rPr>
              <a:t>Fornito da Smartsheet, Inc.</a:t>
            </a:r>
          </a:p>
        </p:txBody>
      </p:sp>
    </p:spTree>
    <p:extLst>
      <p:ext uri="{BB962C8B-B14F-4D97-AF65-F5344CB8AC3E}">
        <p14:creationId xmlns:p14="http://schemas.microsoft.com/office/powerpoint/2010/main" val="1369587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oogle Shape;218;p4">
            <a:extLst>
              <a:ext uri="{FF2B5EF4-FFF2-40B4-BE49-F238E27FC236}">
                <a16:creationId xmlns:a16="http://schemas.microsoft.com/office/drawing/2014/main" id="{DB634E89-BDF3-C857-AABC-1A62EDB539E9}"/>
              </a:ext>
            </a:extLst>
          </p:cNvPr>
          <p:cNvGraphicFramePr/>
          <p:nvPr>
            <p:extLst>
              <p:ext uri="{D42A27DB-BD31-4B8C-83A1-F6EECF244321}">
                <p14:modId xmlns:p14="http://schemas.microsoft.com/office/powerpoint/2010/main" val="1665114640"/>
              </p:ext>
            </p:extLst>
          </p:nvPr>
        </p:nvGraphicFramePr>
        <p:xfrm>
          <a:off x="787790" y="1050352"/>
          <a:ext cx="10603754" cy="2468350"/>
        </p:xfrm>
        <a:graphic>
          <a:graphicData uri="http://schemas.openxmlformats.org/drawingml/2006/table">
            <a:tbl>
              <a:tblPr firstRow="1" firstCol="1" bandRow="1">
                <a:noFill/>
              </a:tblPr>
              <a:tblGrid>
                <a:gridCol w="10603754">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it-IT" sz="1600" b="1" u="none" strike="noStrike" cap="none" dirty="0">
                          <a:solidFill>
                            <a:schemeClr val="dk1"/>
                          </a:solidFill>
                          <a:latin typeface="Century Gothic"/>
                          <a:ea typeface="Century Gothic"/>
                          <a:cs typeface="Century Gothic"/>
                          <a:sym typeface="Century Gothic"/>
                        </a:rPr>
                        <a:t>DICHIARAZIONE DI NON RESPONSABILITÀ</a:t>
                      </a:r>
                    </a:p>
                    <a:p>
                      <a:pPr marL="0" marR="0" lvl="0" indent="0" algn="l" rtl="0">
                        <a:spcBef>
                          <a:spcPts val="0"/>
                        </a:spcBef>
                        <a:spcAft>
                          <a:spcPts val="0"/>
                        </a:spcAft>
                        <a:buNone/>
                      </a:pPr>
                      <a:r>
                        <a:rPr lang="it-IT" sz="1200" b="0" u="none" strike="noStrike" cap="none" dirty="0">
                          <a:solidFill>
                            <a:schemeClr val="dk1"/>
                          </a:solidFill>
                          <a:latin typeface="Century Gothic"/>
                          <a:ea typeface="Century Gothic"/>
                          <a:cs typeface="Century Gothic"/>
                          <a:sym typeface="Century Gothic"/>
                        </a:rPr>
                        <a:t> </a:t>
                      </a:r>
                    </a:p>
                    <a:p>
                      <a:pPr marL="0" marR="0" lvl="0" indent="0" algn="l" rtl="0">
                        <a:spcBef>
                          <a:spcPts val="0"/>
                        </a:spcBef>
                        <a:spcAft>
                          <a:spcPts val="0"/>
                        </a:spcAft>
                        <a:buNone/>
                      </a:pPr>
                      <a:r>
                        <a:rPr lang="it-IT" sz="1400" b="0" u="none" strike="noStrike" cap="none" dirty="0">
                          <a:solidFill>
                            <a:schemeClr val="dk1"/>
                          </a:solidFill>
                          <a:latin typeface="Century Gothic"/>
                          <a:ea typeface="Century Gothic"/>
                          <a:cs typeface="Century Gothic"/>
                          <a:sym typeface="Century Gothic"/>
                        </a:rPr>
                        <a:t>Qualsiasi articolo, modello o informazione è fornito da Smartsheet sul sito web solo come riferimento. Pur adoperandoci per mantenere le informazioni aggiornate e corrette, non offriamo alcuna garanzia o dichiarazione di alcun tipo, esplicita o implicita, relativamente alla completezza, l’accuratezza, l’affidabilità, l’idoneità o la disponibilità rispetto al sito web o le informazioni, gli articoli, i modelli o la relativa grafica contenuti nel sito. Qualsiasi affidamento si faccia su tali informazioni è pertanto strettamente a proprio rischio.</a:t>
                      </a: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1581241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Agile-Product-Roadmap-Template_PPT_new" id="{DD11C1B5-0D53-5347-AF2D-72523F36CD8E}" vid="{5E47101E-478A-5142-9B4B-007326EC45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IC-Agile-Product-Roadmap-Template_PPT</Template>
  <TotalTime>164</TotalTime>
  <Words>691</Words>
  <Application>Microsoft Office PowerPoint</Application>
  <PresentationFormat>Widescreen</PresentationFormat>
  <Paragraphs>193</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45</cp:revision>
  <dcterms:created xsi:type="dcterms:W3CDTF">2018-08-29T16:05:38Z</dcterms:created>
  <dcterms:modified xsi:type="dcterms:W3CDTF">2025-04-08T12:25:09Z</dcterms:modified>
</cp:coreProperties>
</file>