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5"/>
  </p:notesMasterIdLst>
  <p:sldIdLst>
    <p:sldId id="342" r:id="rId2"/>
    <p:sldId id="343" r:id="rId3"/>
    <p:sldId id="295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rica Waite" initials="EW" lastIdx="2" clrIdx="0">
    <p:extLst>
      <p:ext uri="{19B8F6BF-5375-455C-9EA6-DF929625EA0E}">
        <p15:presenceInfo xmlns:p15="http://schemas.microsoft.com/office/powerpoint/2012/main" userId="c568693182780e7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054A0"/>
    <a:srgbClr val="68CADC"/>
    <a:srgbClr val="00E7F2"/>
    <a:srgbClr val="00BD32"/>
    <a:srgbClr val="F0A622"/>
    <a:srgbClr val="5B7191"/>
    <a:srgbClr val="EAEEF3"/>
    <a:srgbClr val="CE1D02"/>
    <a:srgbClr val="E3EAF6"/>
    <a:srgbClr val="CDD5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74" autoAdjust="0"/>
    <p:restoredTop sz="86447"/>
  </p:normalViewPr>
  <p:slideViewPr>
    <p:cSldViewPr snapToGrid="0" snapToObjects="1">
      <p:cViewPr varScale="1">
        <p:scale>
          <a:sx n="112" d="100"/>
          <a:sy n="112" d="100"/>
        </p:scale>
        <p:origin x="144" y="96"/>
      </p:cViewPr>
      <p:guideLst/>
    </p:cSldViewPr>
  </p:slideViewPr>
  <p:outlineViewPr>
    <p:cViewPr>
      <p:scale>
        <a:sx n="33" d="100"/>
        <a:sy n="33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3.xml"/><Relationship Id="rId1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6AFEDE-F1BF-6A4A-80D9-CCB6DC4EFE3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0711C10-233D-DA48-A5CB-9365BBABB6B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30768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709429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C0711C10-233D-DA48-A5CB-9365BBABB6B4}" type="slidenum">
              <a:rPr/>
              <a:t>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2264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7345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839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7388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9415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9773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5370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1709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5901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0763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972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38084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6">
                <a:lumMod val="40000"/>
                <a:lumOff val="60000"/>
              </a:schemeClr>
            </a:gs>
            <a:gs pos="89000">
              <a:schemeClr val="accent1">
                <a:lumMod val="19746"/>
                <a:lumOff val="80254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81E756-E947-FD4A-8A23-D2C983A1A8BD}" type="datetimeFigureOut">
              <a:rPr lang="en-US" smtClean="0"/>
              <a:t>3/27/2025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30669D-EC37-AA42-8CD3-B0788BD38FC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960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TextBox 32">
            <a:extLst>
              <a:ext uri="{FF2B5EF4-FFF2-40B4-BE49-F238E27FC236}">
                <a16:creationId xmlns:a16="http://schemas.microsoft.com/office/drawing/2014/main" id="{143A449B-AAB7-994A-92CE-8F48E2CA7DF6}"/>
              </a:ext>
            </a:extLst>
          </p:cNvPr>
          <p:cNvSpPr txBox="1"/>
          <p:nvPr/>
        </p:nvSpPr>
        <p:spPr>
          <a:xfrm>
            <a:off x="361008" y="353237"/>
            <a:ext cx="679182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3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Modello di roadmap dei prodotti da 6 mesi per PowerPoint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050FBD-DAC7-D341-47A4-2D3C898C78B0}"/>
              </a:ext>
            </a:extLst>
          </p:cNvPr>
          <p:cNvSpPr txBox="1"/>
          <p:nvPr/>
        </p:nvSpPr>
        <p:spPr>
          <a:xfrm>
            <a:off x="375154" y="1532147"/>
            <a:ext cx="5136884" cy="3523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Quando utilizzare questo modello: </a:t>
            </a:r>
            <a:r>
              <a:rPr lang="it-IT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i product manager possono utilizzare questo modello per comunicare obiettivi, iniziative e timeline di alto livello di un prodotto relativamente a un periodo di sei mesi. </a:t>
            </a:r>
          </a:p>
          <a:p>
            <a:pPr algn="l" rtl="0">
              <a:lnSpc>
                <a:spcPct val="150000"/>
              </a:lnSpc>
              <a:spcBef>
                <a:spcPts val="0"/>
              </a:spcBef>
              <a:spcAft>
                <a:spcPts val="1200"/>
              </a:spcAft>
            </a:pPr>
            <a:r>
              <a:rPr lang="it-IT" sz="1600" b="1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Caratteristiche importanti del modello: </a:t>
            </a:r>
            <a:r>
              <a:rPr lang="it-IT" sz="1600" b="0" i="0" u="none" strike="noStrike" dirty="0">
                <a:solidFill>
                  <a:srgbClr val="000000"/>
                </a:solidFill>
                <a:effectLst/>
                <a:latin typeface="Century Gothic" panose="020B0502020202020204" pitchFamily="34" charset="0"/>
              </a:rPr>
              <a:t>questo modello mostra una timeline mensile, che può essere modificata per coprire altri intervalli di tempo.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CEC5B9B1-F534-605E-1171-1AA7CFA75AA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5995881" y="1685273"/>
            <a:ext cx="5874078" cy="3304168"/>
          </a:xfrm>
          <a:prstGeom prst="rect">
            <a:avLst/>
          </a:prstGeom>
          <a:ln w="3175">
            <a:solidFill>
              <a:schemeClr val="tx1">
                <a:lumMod val="65000"/>
                <a:lumOff val="35000"/>
              </a:schemeClr>
            </a:solidFill>
          </a:ln>
          <a:effectLst>
            <a:outerShdw blurRad="63500" dist="25400" dir="5400000" algn="ctr" rotWithShape="0">
              <a:srgbClr val="000000">
                <a:alpha val="43137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9253178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85F6A6D-7596-340E-2748-FBA46515864B}"/>
              </a:ext>
            </a:extLst>
          </p:cNvPr>
          <p:cNvSpPr txBox="1"/>
          <p:nvPr/>
        </p:nvSpPr>
        <p:spPr>
          <a:xfrm>
            <a:off x="6146073" y="6307517"/>
            <a:ext cx="57527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0"/>
            <a:r>
              <a:rPr lang="it-IT">
                <a:solidFill>
                  <a:schemeClr val="tx1">
                    <a:lumMod val="65000"/>
                    <a:lumOff val="35000"/>
                  </a:schemeClr>
                </a:solidFill>
                <a:latin typeface="Century Gothic" panose="020B0502020202020204" pitchFamily="34" charset="0"/>
              </a:rPr>
              <a:t>Roadmap dei prodotti da 6 mesi </a:t>
            </a:r>
          </a:p>
        </p:txBody>
      </p:sp>
      <p:graphicFrame>
        <p:nvGraphicFramePr>
          <p:cNvPr id="12" name="Table 2">
            <a:extLst>
              <a:ext uri="{FF2B5EF4-FFF2-40B4-BE49-F238E27FC236}">
                <a16:creationId xmlns:a16="http://schemas.microsoft.com/office/drawing/2014/main" id="{0F9FCB69-7104-6C93-4E70-78923C8083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04143701"/>
              </p:ext>
            </p:extLst>
          </p:nvPr>
        </p:nvGraphicFramePr>
        <p:xfrm>
          <a:off x="327121" y="307819"/>
          <a:ext cx="11571674" cy="5839488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1056920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1817390762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1546263835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187052363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745651107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3839570682"/>
                    </a:ext>
                  </a:extLst>
                </a:gridCol>
                <a:gridCol w="1752459">
                  <a:extLst>
                    <a:ext uri="{9D8B030D-6E8A-4147-A177-3AD203B41FA5}">
                      <a16:colId xmlns:a16="http://schemas.microsoft.com/office/drawing/2014/main" val="3893106002"/>
                    </a:ext>
                  </a:extLst>
                </a:gridCol>
              </a:tblGrid>
              <a:tr h="729936"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</a:rPr>
                        <a:t>Gennaio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Febbraio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Marzo</a:t>
                      </a: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Aprile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Maggio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b="1" kern="1200">
                          <a:solidFill>
                            <a:schemeClr val="bg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Giugno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  <a:alpha val="4975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7613129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</a:pPr>
                      <a:r>
                        <a:rPr lang="it-IT" sz="16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Fase 1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65858687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</a:pPr>
                      <a:r>
                        <a:rPr lang="it-IT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Fase 2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algn="r" rtl="0">
                        <a:lnSpc>
                          <a:spcPct val="100000"/>
                        </a:lnSpc>
                      </a:pPr>
                      <a:r>
                        <a:rPr lang="it-IT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Fase 3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502013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it-IT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Fase 4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9537522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it-IT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Fase 5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9141191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it-IT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Fase 6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561401"/>
                  </a:ext>
                </a:extLst>
              </a:tr>
              <a:tr h="729936">
                <a:tc>
                  <a:txBody>
                    <a:bodyPr/>
                    <a:lstStyle/>
                    <a:p>
                      <a:pPr marL="0" algn="r" defTabSz="914400" rtl="0" eaLnBrk="1" latinLnBrk="0" hangingPunct="1">
                        <a:lnSpc>
                          <a:spcPct val="100000"/>
                        </a:lnSpc>
                      </a:pPr>
                      <a:r>
                        <a:rPr lang="it-IT" sz="1600" kern="12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  <a:ea typeface="+mn-ea"/>
                          <a:cs typeface="+mn-cs"/>
                        </a:rPr>
                        <a:t>Fase 7</a:t>
                      </a:r>
                    </a:p>
                  </a:txBody>
                  <a:tcPr anchor="ctr">
                    <a:lnL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lang="en-US" sz="10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00000"/>
                        </a:lnSpc>
                      </a:pPr>
                      <a:endParaRPr lang="en-US" sz="1000" kern="1200" dirty="0">
                        <a:solidFill>
                          <a:schemeClr val="tx1"/>
                        </a:solidFill>
                        <a:latin typeface="Century Gothic" panose="020B0502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alpha val="19784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4209273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id="{C1872241-8ABC-2675-C21F-E0FB4F7AD3E2}"/>
              </a:ext>
            </a:extLst>
          </p:cNvPr>
          <p:cNvSpPr/>
          <p:nvPr/>
        </p:nvSpPr>
        <p:spPr>
          <a:xfrm>
            <a:off x="1887597" y="1183870"/>
            <a:ext cx="2600427" cy="4432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400">
                <a:latin typeface="Century Gothic" panose="020B0502020202020204" pitchFamily="34" charset="0"/>
              </a:rPr>
              <a:t>Attività 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5DBB81B4-2F7A-CD5A-DEEE-1131932B7A8D}"/>
              </a:ext>
            </a:extLst>
          </p:cNvPr>
          <p:cNvSpPr/>
          <p:nvPr/>
        </p:nvSpPr>
        <p:spPr>
          <a:xfrm>
            <a:off x="3605724" y="1888522"/>
            <a:ext cx="2885611" cy="44323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400">
                <a:latin typeface="Century Gothic" panose="020B0502020202020204" pitchFamily="34" charset="0"/>
              </a:rPr>
              <a:t>Attività 2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5E539A1-F654-DDB2-FB39-521864EC96EC}"/>
              </a:ext>
            </a:extLst>
          </p:cNvPr>
          <p:cNvSpPr/>
          <p:nvPr/>
        </p:nvSpPr>
        <p:spPr>
          <a:xfrm>
            <a:off x="5698674" y="2633740"/>
            <a:ext cx="2600427" cy="4432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400">
                <a:latin typeface="Century Gothic" panose="020B0502020202020204" pitchFamily="34" charset="0"/>
              </a:rPr>
              <a:t>Attività 1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6B8438E-91C7-7EFD-1ACA-6B116C79B23B}"/>
              </a:ext>
            </a:extLst>
          </p:cNvPr>
          <p:cNvSpPr/>
          <p:nvPr/>
        </p:nvSpPr>
        <p:spPr>
          <a:xfrm>
            <a:off x="3605724" y="3390154"/>
            <a:ext cx="2749809" cy="44323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400">
                <a:latin typeface="Century Gothic" panose="020B0502020202020204" pitchFamily="34" charset="0"/>
              </a:rPr>
              <a:t>Attività 3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1B9853D4-A766-BFD3-BBA1-49ACAD1A0034}"/>
              </a:ext>
            </a:extLst>
          </p:cNvPr>
          <p:cNvSpPr/>
          <p:nvPr/>
        </p:nvSpPr>
        <p:spPr>
          <a:xfrm>
            <a:off x="7496269" y="4094815"/>
            <a:ext cx="2109457" cy="443239"/>
          </a:xfrm>
          <a:prstGeom prst="rect">
            <a:avLst/>
          </a:prstGeom>
          <a:solidFill>
            <a:srgbClr val="7054A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400">
                <a:latin typeface="Century Gothic" panose="020B0502020202020204" pitchFamily="34" charset="0"/>
              </a:rPr>
              <a:t>Attività 4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BAC3F4-DD82-1C0E-E64B-E42D8EF59C59}"/>
              </a:ext>
            </a:extLst>
          </p:cNvPr>
          <p:cNvSpPr/>
          <p:nvPr/>
        </p:nvSpPr>
        <p:spPr>
          <a:xfrm>
            <a:off x="9201144" y="4831657"/>
            <a:ext cx="1355198" cy="443239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400">
                <a:latin typeface="Century Gothic" panose="020B0502020202020204" pitchFamily="34" charset="0"/>
              </a:rPr>
              <a:t>Attività 2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975FD74-0956-0F9C-2697-B1D0CDC51E05}"/>
              </a:ext>
            </a:extLst>
          </p:cNvPr>
          <p:cNvSpPr/>
          <p:nvPr/>
        </p:nvSpPr>
        <p:spPr>
          <a:xfrm>
            <a:off x="10139881" y="5555890"/>
            <a:ext cx="1355198" cy="443239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r>
              <a:rPr lang="it-IT" sz="1400">
                <a:latin typeface="Century Gothic" panose="020B0502020202020204" pitchFamily="34" charset="0"/>
              </a:rPr>
              <a:t>Attività 1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C8A873F-ABB5-C6B2-AB17-0FDC77DAE512}"/>
              </a:ext>
            </a:extLst>
          </p:cNvPr>
          <p:cNvSpPr/>
          <p:nvPr/>
        </p:nvSpPr>
        <p:spPr>
          <a:xfrm>
            <a:off x="1397202" y="6356571"/>
            <a:ext cx="193610" cy="19361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76D6885-4E6B-A340-9CB0-B0857487EA12}"/>
              </a:ext>
            </a:extLst>
          </p:cNvPr>
          <p:cNvSpPr txBox="1"/>
          <p:nvPr/>
        </p:nvSpPr>
        <p:spPr>
          <a:xfrm>
            <a:off x="1590812" y="6335134"/>
            <a:ext cx="9797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900">
                <a:latin typeface="Century Gothic" panose="020B0502020202020204" pitchFamily="34" charset="0"/>
              </a:rPr>
              <a:t>Attività 1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68F0B24-CBE1-D34E-A8EB-38E3E5DAA438}"/>
              </a:ext>
            </a:extLst>
          </p:cNvPr>
          <p:cNvSpPr/>
          <p:nvPr/>
        </p:nvSpPr>
        <p:spPr>
          <a:xfrm>
            <a:off x="2635836" y="6356571"/>
            <a:ext cx="193610" cy="193610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0736733-D6B1-E5C8-73D9-090796A6F317}"/>
              </a:ext>
            </a:extLst>
          </p:cNvPr>
          <p:cNvSpPr txBox="1"/>
          <p:nvPr/>
        </p:nvSpPr>
        <p:spPr>
          <a:xfrm>
            <a:off x="2829446" y="6335134"/>
            <a:ext cx="9797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900">
                <a:latin typeface="Century Gothic" panose="020B0502020202020204" pitchFamily="34" charset="0"/>
              </a:rPr>
              <a:t>Attività 2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A331FD-247F-2A54-C0D2-85FEF42CB134}"/>
              </a:ext>
            </a:extLst>
          </p:cNvPr>
          <p:cNvSpPr/>
          <p:nvPr/>
        </p:nvSpPr>
        <p:spPr>
          <a:xfrm>
            <a:off x="3874470" y="6356571"/>
            <a:ext cx="193610" cy="193610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1295E0-49AA-C2F6-249D-9855D38750CD}"/>
              </a:ext>
            </a:extLst>
          </p:cNvPr>
          <p:cNvSpPr txBox="1"/>
          <p:nvPr/>
        </p:nvSpPr>
        <p:spPr>
          <a:xfrm>
            <a:off x="4068080" y="6335134"/>
            <a:ext cx="9797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900">
                <a:latin typeface="Century Gothic" panose="020B0502020202020204" pitchFamily="34" charset="0"/>
              </a:rPr>
              <a:t>Attività 3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411676E3-6734-F627-195B-172DB25DE229}"/>
              </a:ext>
            </a:extLst>
          </p:cNvPr>
          <p:cNvSpPr/>
          <p:nvPr/>
        </p:nvSpPr>
        <p:spPr>
          <a:xfrm>
            <a:off x="5113104" y="6356571"/>
            <a:ext cx="193610" cy="193610"/>
          </a:xfrm>
          <a:prstGeom prst="rect">
            <a:avLst/>
          </a:prstGeom>
          <a:solidFill>
            <a:srgbClr val="7054A0"/>
          </a:solidFill>
          <a:ln>
            <a:noFill/>
          </a:ln>
          <a:effectLst>
            <a:outerShdw blurRad="50800" dist="6350" dir="5400000" algn="ctr" rotWithShape="0">
              <a:srgbClr val="000000">
                <a:alpha val="43137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641F4EE-E154-B1B6-25CC-0E99633D45A3}"/>
              </a:ext>
            </a:extLst>
          </p:cNvPr>
          <p:cNvSpPr txBox="1"/>
          <p:nvPr/>
        </p:nvSpPr>
        <p:spPr>
          <a:xfrm>
            <a:off x="5306714" y="6335134"/>
            <a:ext cx="97971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rtl="0"/>
            <a:r>
              <a:rPr lang="it-IT" sz="900">
                <a:latin typeface="Century Gothic" panose="020B0502020202020204" pitchFamily="34" charset="0"/>
              </a:rPr>
              <a:t>Attività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360DA41-EAA3-75ED-0BE2-7EA3926914CA}"/>
              </a:ext>
            </a:extLst>
          </p:cNvPr>
          <p:cNvSpPr txBox="1"/>
          <p:nvPr/>
        </p:nvSpPr>
        <p:spPr>
          <a:xfrm>
            <a:off x="0" y="6574128"/>
            <a:ext cx="12191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0"/>
            <a:r>
              <a:rPr lang="it-IT" sz="1200" i="1" dirty="0">
                <a:solidFill>
                  <a:srgbClr val="001033"/>
                </a:solidFill>
                <a:latin typeface="Century Gothic" panose="020B0502020202020204" pitchFamily="34" charset="0"/>
              </a:rPr>
              <a:t>Fornito da Smartsheet, Inc.</a:t>
            </a:r>
          </a:p>
        </p:txBody>
      </p:sp>
    </p:spTree>
    <p:extLst>
      <p:ext uri="{BB962C8B-B14F-4D97-AF65-F5344CB8AC3E}">
        <p14:creationId xmlns:p14="http://schemas.microsoft.com/office/powerpoint/2010/main" val="2919053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BC736FB-ECB3-6947-8A3E-2AC7672BA4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496128"/>
              </p:ext>
            </p:extLst>
          </p:nvPr>
        </p:nvGraphicFramePr>
        <p:xfrm>
          <a:off x="787789" y="1050352"/>
          <a:ext cx="10561026" cy="246835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0561026">
                  <a:extLst>
                    <a:ext uri="{9D8B030D-6E8A-4147-A177-3AD203B41FA5}">
                      <a16:colId xmlns:a16="http://schemas.microsoft.com/office/drawing/2014/main" val="2161760999"/>
                    </a:ext>
                  </a:extLst>
                </a:gridCol>
              </a:tblGrid>
              <a:tr h="2468352">
                <a:tc>
                  <a:txBody>
                    <a:bodyPr/>
                    <a:lstStyle/>
                    <a:p>
                      <a:pPr marL="0" marR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600" b="1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DICHIARAZIONE DI NON RESPONSABILITÀ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2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rtl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Century Gothic" panose="020B0502020202020204" pitchFamily="34" charset="0"/>
                        </a:rPr>
                        <a:t>Qualsiasi articolo, modello o informazione è fornito da Smartsheet sul sito web solo come riferimento. Pur adoperandoci per mantenere le informazioni aggiornate e corrette, non offriamo alcuna garanzia o dichiarazione di alcun tipo, esplicita o implicita, relativamente alla completezza, l’accuratezza, l’affidabilità, l’idoneità o la disponibilità rispetto al sito web o le informazioni, gli articoli, i modelli o la relativa grafica contenuti nel sito. Qualsiasi affidamento si faccia su tali informazioni è pertanto strettamente a proprio rischio.</a:t>
                      </a:r>
                    </a:p>
                  </a:txBody>
                  <a:tcPr marL="228600" marR="73025" marT="0" marB="0" anchor="ctr">
                    <a:lnL w="762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48801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293236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werPoint-Gantt-Chart-with-Dependencies_PowerPoint" id="{66D5AC15-DC8F-1B4B-919D-6A46CB5EAC23}" vid="{6D174A49-E34E-2C40-9083-D339CF5F8A0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4998</TotalTime>
  <Words>215</Words>
  <Application>Microsoft Office PowerPoint</Application>
  <PresentationFormat>Widescreen</PresentationFormat>
  <Paragraphs>34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Century Gothic</vt:lpstr>
      <vt:lpstr>Тема Office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Sun Ye</cp:lastModifiedBy>
  <cp:revision>20</cp:revision>
  <cp:lastPrinted>2020-08-31T22:23:58Z</cp:lastPrinted>
  <dcterms:created xsi:type="dcterms:W3CDTF">2020-09-16T17:09:31Z</dcterms:created>
  <dcterms:modified xsi:type="dcterms:W3CDTF">2025-03-27T09:34:44Z</dcterms:modified>
</cp:coreProperties>
</file>