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5"/>
  </p:notesMasterIdLst>
  <p:sldIdLst>
    <p:sldId id="342" r:id="rId2"/>
    <p:sldId id="343" r:id="rId3"/>
    <p:sldId id="295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rica Waite" initials="EW" lastIdx="2" clrIdx="0">
    <p:extLst>
      <p:ext uri="{19B8F6BF-5375-455C-9EA6-DF929625EA0E}">
        <p15:presenceInfo xmlns:p15="http://schemas.microsoft.com/office/powerpoint/2012/main" userId="c568693182780e7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1033"/>
    <a:srgbClr val="EA786B"/>
    <a:srgbClr val="EDBD65"/>
    <a:srgbClr val="898CE6"/>
    <a:srgbClr val="5CCD86"/>
    <a:srgbClr val="2FB98A"/>
    <a:srgbClr val="E7DE00"/>
    <a:srgbClr val="5CDEAE"/>
    <a:srgbClr val="99D5F7"/>
    <a:srgbClr val="AA99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814" autoAdjust="0"/>
    <p:restoredTop sz="86447"/>
  </p:normalViewPr>
  <p:slideViewPr>
    <p:cSldViewPr snapToGrid="0" snapToObjects="1">
      <p:cViewPr varScale="1">
        <p:scale>
          <a:sx n="112" d="100"/>
          <a:sy n="112" d="100"/>
        </p:scale>
        <p:origin x="1194" y="96"/>
      </p:cViewPr>
      <p:guideLst/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</p:sldLst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2" Type="http://schemas.openxmlformats.org/officeDocument/2006/relationships/slide" Target="slides/slide3.xml"/><Relationship Id="rId1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6AFEDE-F1BF-6A4A-80D9-CCB6DC4EFE3D}" type="datetimeFigureOut">
              <a:rPr lang="en-US" smtClean="0"/>
              <a:t>3/27/2025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711C10-233D-DA48-A5CB-9365BBABB6B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30768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C0711C10-233D-DA48-A5CB-9365BBABB6B4}" type="slidenum">
              <a:rPr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709429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C0711C10-233D-DA48-A5CB-9365BBABB6B4}" type="slidenum">
              <a:rPr/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222646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3/27/2025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7345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3/27/2025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839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3/27/2025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6738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3/27/2025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4150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3/27/2025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9773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3/27/2025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5370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3/27/2025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17093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3/27/2025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901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3/27/2025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3076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3/27/2025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972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3/27/2025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3808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40000"/>
                <a:lumOff val="60000"/>
              </a:schemeClr>
            </a:gs>
            <a:gs pos="99000">
              <a:schemeClr val="bg1">
                <a:lumMod val="9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81E756-E947-FD4A-8A23-D2C983A1A8BD}" type="datetimeFigureOut">
              <a:rPr lang="en-US" smtClean="0"/>
              <a:t>3/27/2025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960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>
            <a:extLst>
              <a:ext uri="{FF2B5EF4-FFF2-40B4-BE49-F238E27FC236}">
                <a16:creationId xmlns:a16="http://schemas.microsoft.com/office/drawing/2014/main" id="{143A449B-AAB7-994A-92CE-8F48E2CA7DF6}"/>
              </a:ext>
            </a:extLst>
          </p:cNvPr>
          <p:cNvSpPr txBox="1"/>
          <p:nvPr/>
        </p:nvSpPr>
        <p:spPr>
          <a:xfrm>
            <a:off x="361007" y="353237"/>
            <a:ext cx="810205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it-IT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Modello di roadmap per la strategia di prodotto quinquennale per PowerPoint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C050FBD-DAC7-D341-47A4-2D3C898C78B0}"/>
              </a:ext>
            </a:extLst>
          </p:cNvPr>
          <p:cNvSpPr txBox="1"/>
          <p:nvPr/>
        </p:nvSpPr>
        <p:spPr>
          <a:xfrm>
            <a:off x="375154" y="1532147"/>
            <a:ext cx="4948876" cy="3892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r>
              <a:rPr lang="it-IT" sz="1600" b="1" i="0" u="none" strike="noStrike" dirty="0">
                <a:solidFill>
                  <a:srgbClr val="000000"/>
                </a:solidFill>
                <a:effectLst/>
                <a:latin typeface="Century Gothic" panose="020B0502020202020204" pitchFamily="34" charset="0"/>
              </a:rPr>
              <a:t>Quando utilizzare questo modello: </a:t>
            </a:r>
            <a:r>
              <a:rPr lang="it-IT" sz="1600" b="0" i="0" u="none" strike="noStrike" dirty="0">
                <a:solidFill>
                  <a:srgbClr val="000000"/>
                </a:solidFill>
                <a:effectLst/>
                <a:latin typeface="Century Gothic" panose="020B0502020202020204" pitchFamily="34" charset="0"/>
              </a:rPr>
              <a:t>la dirigenza senior e i pianificatori strategici possono delineare e comunicare gli obiettivi strategici a lungo termine e i temi principali per un periodo di cinque anni.</a:t>
            </a:r>
          </a:p>
          <a:p>
            <a:pPr algn="l" rtl="0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r>
              <a:rPr lang="it-IT" sz="1600" b="1" i="0" u="none" strike="noStrike" dirty="0">
                <a:solidFill>
                  <a:srgbClr val="000000"/>
                </a:solidFill>
                <a:effectLst/>
                <a:latin typeface="Century Gothic" panose="020B0502020202020204" pitchFamily="34" charset="0"/>
              </a:rPr>
              <a:t>Caratteristiche importanti del modello: </a:t>
            </a:r>
            <a:r>
              <a:rPr lang="it-IT" sz="1600" b="0" i="0" u="none" strike="noStrike" dirty="0">
                <a:solidFill>
                  <a:srgbClr val="000000"/>
                </a:solidFill>
                <a:effectLst/>
                <a:latin typeface="Century Gothic" panose="020B0502020202020204" pitchFamily="34" charset="0"/>
              </a:rPr>
              <a:t>questo modello fornisce una panoramica di alto livello delle iniziative strategiche, ideale per la pianificazione a lungo termine e l'allineamento della visione.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CEC5B9B1-F534-605E-1171-1AA7CFA75AA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520097" y="1689254"/>
            <a:ext cx="6349822" cy="3571774"/>
          </a:xfrm>
          <a:prstGeom prst="rect">
            <a:avLst/>
          </a:prstGeom>
          <a:ln w="3175">
            <a:solidFill>
              <a:schemeClr val="tx1">
                <a:lumMod val="65000"/>
                <a:lumOff val="35000"/>
              </a:schemeClr>
            </a:solidFill>
          </a:ln>
          <a:effectLst>
            <a:outerShdw blurRad="63500" dist="25400" dir="5400000" algn="ctr" rotWithShape="0">
              <a:srgbClr val="000000">
                <a:alpha val="43137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9253178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85F6A6D-7596-340E-2748-FBA46515864B}"/>
              </a:ext>
            </a:extLst>
          </p:cNvPr>
          <p:cNvSpPr txBox="1"/>
          <p:nvPr/>
        </p:nvSpPr>
        <p:spPr>
          <a:xfrm>
            <a:off x="5110385" y="6196419"/>
            <a:ext cx="67884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0"/>
            <a:r>
              <a:rPr lang="it-IT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Roadmap per la strategia di prodotto quinquennale</a:t>
            </a:r>
          </a:p>
        </p:txBody>
      </p:sp>
      <p:graphicFrame>
        <p:nvGraphicFramePr>
          <p:cNvPr id="12" name="Table 2">
            <a:extLst>
              <a:ext uri="{FF2B5EF4-FFF2-40B4-BE49-F238E27FC236}">
                <a16:creationId xmlns:a16="http://schemas.microsoft.com/office/drawing/2014/main" id="{0F9FCB69-7104-6C93-4E70-78923C8083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1438644"/>
              </p:ext>
            </p:extLst>
          </p:nvPr>
        </p:nvGraphicFramePr>
        <p:xfrm>
          <a:off x="327120" y="307818"/>
          <a:ext cx="11571671" cy="5845477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1245551">
                  <a:extLst>
                    <a:ext uri="{9D8B030D-6E8A-4147-A177-3AD203B41FA5}">
                      <a16:colId xmlns:a16="http://schemas.microsoft.com/office/drawing/2014/main" val="602210714"/>
                    </a:ext>
                  </a:extLst>
                </a:gridCol>
                <a:gridCol w="2065224">
                  <a:extLst>
                    <a:ext uri="{9D8B030D-6E8A-4147-A177-3AD203B41FA5}">
                      <a16:colId xmlns:a16="http://schemas.microsoft.com/office/drawing/2014/main" val="1817390762"/>
                    </a:ext>
                  </a:extLst>
                </a:gridCol>
                <a:gridCol w="2065224">
                  <a:extLst>
                    <a:ext uri="{9D8B030D-6E8A-4147-A177-3AD203B41FA5}">
                      <a16:colId xmlns:a16="http://schemas.microsoft.com/office/drawing/2014/main" val="1546263835"/>
                    </a:ext>
                  </a:extLst>
                </a:gridCol>
                <a:gridCol w="2065224">
                  <a:extLst>
                    <a:ext uri="{9D8B030D-6E8A-4147-A177-3AD203B41FA5}">
                      <a16:colId xmlns:a16="http://schemas.microsoft.com/office/drawing/2014/main" val="187052363"/>
                    </a:ext>
                  </a:extLst>
                </a:gridCol>
                <a:gridCol w="2065224">
                  <a:extLst>
                    <a:ext uri="{9D8B030D-6E8A-4147-A177-3AD203B41FA5}">
                      <a16:colId xmlns:a16="http://schemas.microsoft.com/office/drawing/2014/main" val="745651107"/>
                    </a:ext>
                  </a:extLst>
                </a:gridCol>
                <a:gridCol w="2065224">
                  <a:extLst>
                    <a:ext uri="{9D8B030D-6E8A-4147-A177-3AD203B41FA5}">
                      <a16:colId xmlns:a16="http://schemas.microsoft.com/office/drawing/2014/main" val="3183355484"/>
                    </a:ext>
                  </a:extLst>
                </a:gridCol>
              </a:tblGrid>
              <a:tr h="56494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6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0000"/>
                        </a:lnSpc>
                      </a:pPr>
                      <a:r>
                        <a:rPr lang="it-IT" sz="160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20XX</a:t>
                      </a: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0000"/>
                        </a:lnSpc>
                      </a:pPr>
                      <a:r>
                        <a:rPr lang="it-IT" sz="160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20XX</a:t>
                      </a: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0000"/>
                        </a:lnSpc>
                      </a:pPr>
                      <a:r>
                        <a:rPr lang="it-IT" sz="160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20XX</a:t>
                      </a: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0000"/>
                        </a:lnSpc>
                      </a:pPr>
                      <a:r>
                        <a:rPr lang="it-IT" sz="160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20XX</a:t>
                      </a:r>
                    </a:p>
                  </a:txBody>
                  <a:tcPr marL="0" marR="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20XX</a:t>
                      </a:r>
                    </a:p>
                  </a:txBody>
                  <a:tcPr marL="0" marR="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7613129"/>
                  </a:ext>
                </a:extLst>
              </a:tr>
              <a:tr h="1320132">
                <a:tc>
                  <a:txBody>
                    <a:bodyPr/>
                    <a:lstStyle/>
                    <a:p>
                      <a:pPr algn="ctr" rtl="0">
                        <a:lnSpc>
                          <a:spcPct val="100000"/>
                        </a:lnSpc>
                      </a:pPr>
                      <a:r>
                        <a:rPr lang="it-IT" sz="1600" b="1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Tema 1</a:t>
                      </a: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FB98A">
                        <a:alpha val="8549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endParaRPr lang="en-US" sz="10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151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endParaRPr lang="en-US" sz="10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  <a:alpha val="50151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US" sz="10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  <a:alpha val="50151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endParaRPr lang="en-US" sz="1000" kern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75000"/>
                        <a:alpha val="50151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endParaRPr lang="en-US" sz="1000" kern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50000"/>
                        <a:alpha val="50151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5858687"/>
                  </a:ext>
                </a:extLst>
              </a:tr>
              <a:tr h="1320132">
                <a:tc>
                  <a:txBody>
                    <a:bodyPr/>
                    <a:lstStyle/>
                    <a:p>
                      <a:pPr algn="ctr" rtl="0">
                        <a:lnSpc>
                          <a:spcPct val="100000"/>
                        </a:lnSpc>
                      </a:pPr>
                      <a:r>
                        <a:rPr lang="it-IT" sz="1600" b="1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Tema 2</a:t>
                      </a: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98CE6">
                        <a:alpha val="9333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endParaRPr lang="en-US" sz="10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151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endParaRPr lang="en-US" sz="10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  <a:alpha val="50151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US" sz="10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  <a:alpha val="50151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endParaRPr lang="en-US" sz="1000" kern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75000"/>
                        <a:alpha val="50151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endParaRPr lang="en-US" sz="1000" kern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50000"/>
                        <a:alpha val="50151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0816345"/>
                  </a:ext>
                </a:extLst>
              </a:tr>
              <a:tr h="1320132">
                <a:tc>
                  <a:txBody>
                    <a:bodyPr/>
                    <a:lstStyle/>
                    <a:p>
                      <a:pPr algn="ctr" rtl="0">
                        <a:lnSpc>
                          <a:spcPct val="100000"/>
                        </a:lnSpc>
                      </a:pPr>
                      <a:r>
                        <a:rPr lang="it-IT" sz="1600" b="1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Tema 3</a:t>
                      </a: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BD65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endParaRPr lang="en-US" sz="10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151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endParaRPr lang="en-US" sz="10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  <a:alpha val="50151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US" sz="10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  <a:alpha val="50151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endParaRPr lang="en-US" sz="1000" kern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75000"/>
                        <a:alpha val="50151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endParaRPr lang="en-US" sz="1000" kern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50000"/>
                        <a:alpha val="50151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2502013"/>
                  </a:ext>
                </a:extLst>
              </a:tr>
              <a:tr h="132013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b="1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Tema 4</a:t>
                      </a: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786B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endParaRPr lang="en-US" sz="10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151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endParaRPr lang="en-US" sz="10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  <a:alpha val="50151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US" sz="10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  <a:alpha val="50151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endParaRPr lang="en-US" sz="1000" kern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75000"/>
                        <a:alpha val="50151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endParaRPr lang="en-US" sz="1000" kern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50000"/>
                        <a:alpha val="50151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2252200"/>
                  </a:ext>
                </a:extLst>
              </a:tr>
            </a:tbl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C1872241-8ABC-2675-C21F-E0FB4F7AD3E2}"/>
              </a:ext>
            </a:extLst>
          </p:cNvPr>
          <p:cNvSpPr/>
          <p:nvPr/>
        </p:nvSpPr>
        <p:spPr>
          <a:xfrm>
            <a:off x="1785150" y="970889"/>
            <a:ext cx="1766942" cy="316684"/>
          </a:xfrm>
          <a:prstGeom prst="rect">
            <a:avLst/>
          </a:prstGeom>
          <a:solidFill>
            <a:srgbClr val="2FB98A"/>
          </a:solidFill>
          <a:ln>
            <a:noFill/>
          </a:ln>
          <a:effectLst>
            <a:outerShdw blurRad="50800" dist="635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it-IT" sz="1000">
                <a:latin typeface="Century Gothic" panose="020B0502020202020204" pitchFamily="34" charset="0"/>
              </a:rPr>
              <a:t>Descrizione attività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C43F897-8AB7-A070-4B4B-4640C6550861}"/>
              </a:ext>
            </a:extLst>
          </p:cNvPr>
          <p:cNvSpPr/>
          <p:nvPr/>
        </p:nvSpPr>
        <p:spPr>
          <a:xfrm>
            <a:off x="3769201" y="970889"/>
            <a:ext cx="1766942" cy="316684"/>
          </a:xfrm>
          <a:prstGeom prst="rect">
            <a:avLst/>
          </a:prstGeom>
          <a:solidFill>
            <a:srgbClr val="2FB98A"/>
          </a:solidFill>
          <a:ln>
            <a:noFill/>
          </a:ln>
          <a:effectLst>
            <a:outerShdw blurRad="50800" dist="635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it-IT" sz="1000">
                <a:latin typeface="Century Gothic" panose="020B0502020202020204" pitchFamily="34" charset="0"/>
              </a:rPr>
              <a:t>Descrizione attività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DF1F7CE-879A-30E1-2810-8B4F66E373B3}"/>
              </a:ext>
            </a:extLst>
          </p:cNvPr>
          <p:cNvSpPr/>
          <p:nvPr/>
        </p:nvSpPr>
        <p:spPr>
          <a:xfrm>
            <a:off x="3763927" y="1371031"/>
            <a:ext cx="2197934" cy="316684"/>
          </a:xfrm>
          <a:prstGeom prst="rect">
            <a:avLst/>
          </a:prstGeom>
          <a:solidFill>
            <a:srgbClr val="2FB98A"/>
          </a:solidFill>
          <a:ln>
            <a:noFill/>
          </a:ln>
          <a:effectLst>
            <a:outerShdw blurRad="50800" dist="635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it-IT" sz="1000">
                <a:latin typeface="Century Gothic" panose="020B0502020202020204" pitchFamily="34" charset="0"/>
              </a:rPr>
              <a:t>Descrizione attività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0D18E93-294F-8776-F5C1-64E146A1B107}"/>
              </a:ext>
            </a:extLst>
          </p:cNvPr>
          <p:cNvSpPr/>
          <p:nvPr/>
        </p:nvSpPr>
        <p:spPr>
          <a:xfrm>
            <a:off x="2006852" y="1761808"/>
            <a:ext cx="2197935" cy="316684"/>
          </a:xfrm>
          <a:prstGeom prst="rect">
            <a:avLst/>
          </a:prstGeom>
          <a:solidFill>
            <a:srgbClr val="2FB98A"/>
          </a:solidFill>
          <a:ln>
            <a:noFill/>
          </a:ln>
          <a:effectLst>
            <a:outerShdw blurRad="50800" dist="635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it-IT" sz="1000">
                <a:latin typeface="Century Gothic" panose="020B0502020202020204" pitchFamily="34" charset="0"/>
              </a:rPr>
              <a:t>Descrizione attività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70F25AB-FEA1-D250-D444-1350F51AE4CB}"/>
              </a:ext>
            </a:extLst>
          </p:cNvPr>
          <p:cNvSpPr/>
          <p:nvPr/>
        </p:nvSpPr>
        <p:spPr>
          <a:xfrm>
            <a:off x="6655858" y="980406"/>
            <a:ext cx="3022295" cy="316684"/>
          </a:xfrm>
          <a:prstGeom prst="rect">
            <a:avLst/>
          </a:prstGeom>
          <a:solidFill>
            <a:srgbClr val="2FB98A"/>
          </a:solidFill>
          <a:ln>
            <a:noFill/>
          </a:ln>
          <a:effectLst>
            <a:outerShdw blurRad="50800" dist="635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it-IT" sz="1000">
                <a:latin typeface="Century Gothic" panose="020B0502020202020204" pitchFamily="34" charset="0"/>
              </a:rPr>
              <a:t>Descrizione attività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01DC025-C608-24F1-3A83-DBB956C47A43}"/>
              </a:ext>
            </a:extLst>
          </p:cNvPr>
          <p:cNvSpPr/>
          <p:nvPr/>
        </p:nvSpPr>
        <p:spPr>
          <a:xfrm>
            <a:off x="6301110" y="1359848"/>
            <a:ext cx="3244343" cy="316684"/>
          </a:xfrm>
          <a:prstGeom prst="rect">
            <a:avLst/>
          </a:prstGeom>
          <a:solidFill>
            <a:srgbClr val="2FB98A"/>
          </a:solidFill>
          <a:ln>
            <a:noFill/>
          </a:ln>
          <a:effectLst>
            <a:outerShdw blurRad="50800" dist="635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it-IT" sz="1000">
                <a:latin typeface="Century Gothic" panose="020B0502020202020204" pitchFamily="34" charset="0"/>
              </a:rPr>
              <a:t>Descrizione attività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EE1980B-25B5-9E3B-4272-6F4492F05B55}"/>
              </a:ext>
            </a:extLst>
          </p:cNvPr>
          <p:cNvSpPr/>
          <p:nvPr/>
        </p:nvSpPr>
        <p:spPr>
          <a:xfrm>
            <a:off x="8752089" y="1757489"/>
            <a:ext cx="2197934" cy="316684"/>
          </a:xfrm>
          <a:prstGeom prst="rect">
            <a:avLst/>
          </a:prstGeom>
          <a:solidFill>
            <a:srgbClr val="2FB98A"/>
          </a:solidFill>
          <a:ln>
            <a:noFill/>
          </a:ln>
          <a:effectLst>
            <a:outerShdw blurRad="50800" dist="635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it-IT" sz="1000">
                <a:latin typeface="Century Gothic" panose="020B0502020202020204" pitchFamily="34" charset="0"/>
              </a:rPr>
              <a:t>Descrizione attività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673A557-C390-3996-5717-FE831F92757C}"/>
              </a:ext>
            </a:extLst>
          </p:cNvPr>
          <p:cNvSpPr/>
          <p:nvPr/>
        </p:nvSpPr>
        <p:spPr>
          <a:xfrm>
            <a:off x="10398369" y="1359848"/>
            <a:ext cx="1363281" cy="316684"/>
          </a:xfrm>
          <a:prstGeom prst="rect">
            <a:avLst/>
          </a:prstGeom>
          <a:solidFill>
            <a:srgbClr val="2FB98A"/>
          </a:solidFill>
          <a:ln>
            <a:noFill/>
          </a:ln>
          <a:effectLst>
            <a:outerShdw blurRad="50800" dist="635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it-IT" sz="1000">
                <a:latin typeface="Century Gothic" panose="020B0502020202020204" pitchFamily="34" charset="0"/>
              </a:rPr>
              <a:t>Descrizione attività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819E51E8-2258-5182-E0F8-13E669CE5CA6}"/>
              </a:ext>
            </a:extLst>
          </p:cNvPr>
          <p:cNvSpPr/>
          <p:nvPr/>
        </p:nvSpPr>
        <p:spPr>
          <a:xfrm>
            <a:off x="1785150" y="2294311"/>
            <a:ext cx="1438696" cy="316684"/>
          </a:xfrm>
          <a:prstGeom prst="rect">
            <a:avLst/>
          </a:prstGeom>
          <a:solidFill>
            <a:srgbClr val="898CE6"/>
          </a:solidFill>
          <a:ln>
            <a:noFill/>
          </a:ln>
          <a:effectLst>
            <a:outerShdw blurRad="50800" dist="635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it-IT" sz="1000">
                <a:latin typeface="Century Gothic" panose="020B0502020202020204" pitchFamily="34" charset="0"/>
              </a:rPr>
              <a:t>Descrizione attività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7E780531-1DA5-C8F6-E5C9-00FF82C5CF8F}"/>
              </a:ext>
            </a:extLst>
          </p:cNvPr>
          <p:cNvSpPr/>
          <p:nvPr/>
        </p:nvSpPr>
        <p:spPr>
          <a:xfrm>
            <a:off x="3769201" y="2294311"/>
            <a:ext cx="2192660" cy="316684"/>
          </a:xfrm>
          <a:prstGeom prst="rect">
            <a:avLst/>
          </a:prstGeom>
          <a:solidFill>
            <a:srgbClr val="898CE6"/>
          </a:solidFill>
          <a:ln>
            <a:noFill/>
          </a:ln>
          <a:effectLst>
            <a:outerShdw blurRad="50800" dist="635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it-IT" sz="1000">
                <a:latin typeface="Century Gothic" panose="020B0502020202020204" pitchFamily="34" charset="0"/>
              </a:rPr>
              <a:t>Descrizione attività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75E4A55A-7A45-F352-C0F9-910DD10A0D87}"/>
              </a:ext>
            </a:extLst>
          </p:cNvPr>
          <p:cNvSpPr/>
          <p:nvPr/>
        </p:nvSpPr>
        <p:spPr>
          <a:xfrm>
            <a:off x="1785150" y="3085230"/>
            <a:ext cx="4870708" cy="316684"/>
          </a:xfrm>
          <a:prstGeom prst="rect">
            <a:avLst/>
          </a:prstGeom>
          <a:solidFill>
            <a:srgbClr val="898CE6"/>
          </a:solidFill>
          <a:ln>
            <a:noFill/>
          </a:ln>
          <a:effectLst>
            <a:outerShdw blurRad="50800" dist="635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it-IT" sz="1000">
                <a:latin typeface="Century Gothic" panose="020B0502020202020204" pitchFamily="34" charset="0"/>
              </a:rPr>
              <a:t>Descrizione attività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BF14651A-BEDD-C5AE-79DB-138911DC9C0F}"/>
              </a:ext>
            </a:extLst>
          </p:cNvPr>
          <p:cNvSpPr/>
          <p:nvPr/>
        </p:nvSpPr>
        <p:spPr>
          <a:xfrm>
            <a:off x="6507216" y="2303828"/>
            <a:ext cx="2244873" cy="316684"/>
          </a:xfrm>
          <a:prstGeom prst="rect">
            <a:avLst/>
          </a:prstGeom>
          <a:solidFill>
            <a:srgbClr val="898CE6"/>
          </a:solidFill>
          <a:ln>
            <a:noFill/>
          </a:ln>
          <a:effectLst>
            <a:outerShdw blurRad="50800" dist="635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it-IT" sz="1000">
                <a:latin typeface="Century Gothic" panose="020B0502020202020204" pitchFamily="34" charset="0"/>
              </a:rPr>
              <a:t>Descrizione attività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C6FBF9AE-6F18-6040-D7F6-D736347BD55C}"/>
              </a:ext>
            </a:extLst>
          </p:cNvPr>
          <p:cNvSpPr/>
          <p:nvPr/>
        </p:nvSpPr>
        <p:spPr>
          <a:xfrm>
            <a:off x="6981542" y="2683270"/>
            <a:ext cx="2563911" cy="316684"/>
          </a:xfrm>
          <a:prstGeom prst="rect">
            <a:avLst/>
          </a:prstGeom>
          <a:solidFill>
            <a:srgbClr val="898CE6"/>
          </a:solidFill>
          <a:ln>
            <a:noFill/>
          </a:ln>
          <a:effectLst>
            <a:outerShdw blurRad="50800" dist="635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it-IT" sz="1000">
                <a:latin typeface="Century Gothic" panose="020B0502020202020204" pitchFamily="34" charset="0"/>
              </a:rPr>
              <a:t>Descrizione attività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5C5F962C-3C1B-A413-8653-A87AB0AB511F}"/>
              </a:ext>
            </a:extLst>
          </p:cNvPr>
          <p:cNvSpPr/>
          <p:nvPr/>
        </p:nvSpPr>
        <p:spPr>
          <a:xfrm>
            <a:off x="9857085" y="3080911"/>
            <a:ext cx="1363282" cy="316684"/>
          </a:xfrm>
          <a:prstGeom prst="rect">
            <a:avLst/>
          </a:prstGeom>
          <a:solidFill>
            <a:srgbClr val="898CE6"/>
          </a:solidFill>
          <a:ln>
            <a:noFill/>
          </a:ln>
          <a:effectLst>
            <a:outerShdw blurRad="50800" dist="635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it-IT" sz="1000">
                <a:latin typeface="Century Gothic" panose="020B0502020202020204" pitchFamily="34" charset="0"/>
              </a:rPr>
              <a:t>Descrizione attività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94C7776A-0122-F2AD-0EEF-0FC67F2955F2}"/>
              </a:ext>
            </a:extLst>
          </p:cNvPr>
          <p:cNvSpPr/>
          <p:nvPr/>
        </p:nvSpPr>
        <p:spPr>
          <a:xfrm>
            <a:off x="10093569" y="2683270"/>
            <a:ext cx="1668081" cy="316684"/>
          </a:xfrm>
          <a:prstGeom prst="rect">
            <a:avLst/>
          </a:prstGeom>
          <a:solidFill>
            <a:srgbClr val="898CE6"/>
          </a:solidFill>
          <a:ln>
            <a:noFill/>
          </a:ln>
          <a:effectLst>
            <a:outerShdw blurRad="50800" dist="635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it-IT" sz="1000">
                <a:latin typeface="Century Gothic" panose="020B0502020202020204" pitchFamily="34" charset="0"/>
              </a:rPr>
              <a:t>Descrizione attività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D0DCBF90-223B-81EC-7BAF-517D90FC8608}"/>
              </a:ext>
            </a:extLst>
          </p:cNvPr>
          <p:cNvSpPr/>
          <p:nvPr/>
        </p:nvSpPr>
        <p:spPr>
          <a:xfrm>
            <a:off x="1785150" y="3618809"/>
            <a:ext cx="4722066" cy="316684"/>
          </a:xfrm>
          <a:prstGeom prst="rect">
            <a:avLst/>
          </a:prstGeom>
          <a:solidFill>
            <a:srgbClr val="EDBD65"/>
          </a:solidFill>
          <a:ln>
            <a:noFill/>
          </a:ln>
          <a:effectLst>
            <a:outerShdw blurRad="50800" dist="635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it-IT" sz="1000">
                <a:latin typeface="Century Gothic" panose="020B0502020202020204" pitchFamily="34" charset="0"/>
              </a:rPr>
              <a:t>Descrizione attività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49402000-2A9A-FFF1-CB51-EEE256F7AD58}"/>
              </a:ext>
            </a:extLst>
          </p:cNvPr>
          <p:cNvSpPr/>
          <p:nvPr/>
        </p:nvSpPr>
        <p:spPr>
          <a:xfrm>
            <a:off x="3763927" y="4018951"/>
            <a:ext cx="1570073" cy="316684"/>
          </a:xfrm>
          <a:prstGeom prst="rect">
            <a:avLst/>
          </a:prstGeom>
          <a:solidFill>
            <a:srgbClr val="EDBD65"/>
          </a:solidFill>
          <a:ln>
            <a:noFill/>
          </a:ln>
          <a:effectLst>
            <a:outerShdw blurRad="50800" dist="635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it-IT" sz="1000">
                <a:latin typeface="Century Gothic" panose="020B0502020202020204" pitchFamily="34" charset="0"/>
              </a:rPr>
              <a:t>Descrizione attività</a:t>
            </a: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2D977B12-5F86-F5F3-7E6A-573F36BCFAF6}"/>
              </a:ext>
            </a:extLst>
          </p:cNvPr>
          <p:cNvSpPr/>
          <p:nvPr/>
        </p:nvSpPr>
        <p:spPr>
          <a:xfrm>
            <a:off x="2757129" y="4409728"/>
            <a:ext cx="2197935" cy="316684"/>
          </a:xfrm>
          <a:prstGeom prst="rect">
            <a:avLst/>
          </a:prstGeom>
          <a:solidFill>
            <a:srgbClr val="EDBD65"/>
          </a:solidFill>
          <a:ln>
            <a:noFill/>
          </a:ln>
          <a:effectLst>
            <a:outerShdw blurRad="50800" dist="635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it-IT" sz="1000">
                <a:latin typeface="Century Gothic" panose="020B0502020202020204" pitchFamily="34" charset="0"/>
              </a:rPr>
              <a:t>Descrizione attività</a:t>
            </a: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9598A00E-E7B2-37BE-47A3-C5824DCDD947}"/>
              </a:ext>
            </a:extLst>
          </p:cNvPr>
          <p:cNvSpPr/>
          <p:nvPr/>
        </p:nvSpPr>
        <p:spPr>
          <a:xfrm>
            <a:off x="6301110" y="4007768"/>
            <a:ext cx="3244343" cy="316684"/>
          </a:xfrm>
          <a:prstGeom prst="rect">
            <a:avLst/>
          </a:prstGeom>
          <a:solidFill>
            <a:srgbClr val="EDBD65"/>
          </a:solidFill>
          <a:ln>
            <a:noFill/>
          </a:ln>
          <a:effectLst>
            <a:outerShdw blurRad="50800" dist="635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it-IT" sz="1000">
                <a:latin typeface="Century Gothic" panose="020B0502020202020204" pitchFamily="34" charset="0"/>
              </a:rPr>
              <a:t>Descrizione attività</a:t>
            </a: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15F451DA-631A-C5A1-7C72-A472A40E22E8}"/>
              </a:ext>
            </a:extLst>
          </p:cNvPr>
          <p:cNvSpPr/>
          <p:nvPr/>
        </p:nvSpPr>
        <p:spPr>
          <a:xfrm>
            <a:off x="7385073" y="4405409"/>
            <a:ext cx="3564950" cy="316684"/>
          </a:xfrm>
          <a:prstGeom prst="rect">
            <a:avLst/>
          </a:prstGeom>
          <a:solidFill>
            <a:srgbClr val="EDBD65"/>
          </a:solidFill>
          <a:ln>
            <a:noFill/>
          </a:ln>
          <a:effectLst>
            <a:outerShdw blurRad="50800" dist="635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it-IT" sz="1000">
                <a:latin typeface="Century Gothic" panose="020B0502020202020204" pitchFamily="34" charset="0"/>
              </a:rPr>
              <a:t>Descrizione attività</a:t>
            </a: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9499C934-B591-F0A7-5F32-F94738CD4C17}"/>
              </a:ext>
            </a:extLst>
          </p:cNvPr>
          <p:cNvSpPr/>
          <p:nvPr/>
        </p:nvSpPr>
        <p:spPr>
          <a:xfrm>
            <a:off x="9941169" y="4007768"/>
            <a:ext cx="1820481" cy="316684"/>
          </a:xfrm>
          <a:prstGeom prst="rect">
            <a:avLst/>
          </a:prstGeom>
          <a:solidFill>
            <a:srgbClr val="EDBD65"/>
          </a:solidFill>
          <a:ln>
            <a:noFill/>
          </a:ln>
          <a:effectLst>
            <a:outerShdw blurRad="50800" dist="635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it-IT" sz="1000">
                <a:latin typeface="Century Gothic" panose="020B0502020202020204" pitchFamily="34" charset="0"/>
              </a:rPr>
              <a:t>Descrizione attività</a:t>
            </a: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886F883F-9E29-B579-10A2-F75638C61FCB}"/>
              </a:ext>
            </a:extLst>
          </p:cNvPr>
          <p:cNvSpPr/>
          <p:nvPr/>
        </p:nvSpPr>
        <p:spPr>
          <a:xfrm>
            <a:off x="1785149" y="4930306"/>
            <a:ext cx="1978777" cy="316684"/>
          </a:xfrm>
          <a:prstGeom prst="rect">
            <a:avLst/>
          </a:prstGeom>
          <a:solidFill>
            <a:srgbClr val="EA786B"/>
          </a:solidFill>
          <a:ln>
            <a:noFill/>
          </a:ln>
          <a:effectLst>
            <a:outerShdw blurRad="50800" dist="635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it-IT" sz="1000">
                <a:latin typeface="Century Gothic" panose="020B0502020202020204" pitchFamily="34" charset="0"/>
              </a:rPr>
              <a:t>Descrizione attività</a:t>
            </a: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98EF10B6-E77D-D992-F031-82AFCD0A6F42}"/>
              </a:ext>
            </a:extLst>
          </p:cNvPr>
          <p:cNvSpPr/>
          <p:nvPr/>
        </p:nvSpPr>
        <p:spPr>
          <a:xfrm>
            <a:off x="4114799" y="4930306"/>
            <a:ext cx="1421343" cy="316684"/>
          </a:xfrm>
          <a:prstGeom prst="rect">
            <a:avLst/>
          </a:prstGeom>
          <a:solidFill>
            <a:srgbClr val="EA786B"/>
          </a:solidFill>
          <a:ln>
            <a:noFill/>
          </a:ln>
          <a:effectLst>
            <a:outerShdw blurRad="50800" dist="635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it-IT" sz="1000">
                <a:latin typeface="Century Gothic" panose="020B0502020202020204" pitchFamily="34" charset="0"/>
              </a:rPr>
              <a:t>Descrizione attività</a:t>
            </a:r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9CD60589-6042-7B1B-F80C-88E593982408}"/>
              </a:ext>
            </a:extLst>
          </p:cNvPr>
          <p:cNvSpPr/>
          <p:nvPr/>
        </p:nvSpPr>
        <p:spPr>
          <a:xfrm>
            <a:off x="2532185" y="5330448"/>
            <a:ext cx="3429676" cy="316684"/>
          </a:xfrm>
          <a:prstGeom prst="rect">
            <a:avLst/>
          </a:prstGeom>
          <a:solidFill>
            <a:srgbClr val="EA786B"/>
          </a:solidFill>
          <a:ln>
            <a:noFill/>
          </a:ln>
          <a:effectLst>
            <a:outerShdw blurRad="50800" dist="635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it-IT" sz="1000">
                <a:latin typeface="Century Gothic" panose="020B0502020202020204" pitchFamily="34" charset="0"/>
              </a:rPr>
              <a:t>Descrizione attività</a:t>
            </a: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0DA7A8AE-BB19-D1CE-30A5-2A35BB4218F5}"/>
              </a:ext>
            </a:extLst>
          </p:cNvPr>
          <p:cNvSpPr/>
          <p:nvPr/>
        </p:nvSpPr>
        <p:spPr>
          <a:xfrm>
            <a:off x="8546123" y="4939823"/>
            <a:ext cx="2585691" cy="316684"/>
          </a:xfrm>
          <a:prstGeom prst="rect">
            <a:avLst/>
          </a:prstGeom>
          <a:solidFill>
            <a:srgbClr val="EA786B"/>
          </a:solidFill>
          <a:ln>
            <a:noFill/>
          </a:ln>
          <a:effectLst>
            <a:outerShdw blurRad="50800" dist="635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it-IT" sz="1000">
                <a:latin typeface="Century Gothic" panose="020B0502020202020204" pitchFamily="34" charset="0"/>
              </a:rPr>
              <a:t>Descrizione attività</a:t>
            </a: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73D5A324-7698-2AC9-6C09-D9BB77DC53D4}"/>
              </a:ext>
            </a:extLst>
          </p:cNvPr>
          <p:cNvSpPr/>
          <p:nvPr/>
        </p:nvSpPr>
        <p:spPr>
          <a:xfrm>
            <a:off x="6301110" y="5319265"/>
            <a:ext cx="2245013" cy="316684"/>
          </a:xfrm>
          <a:prstGeom prst="rect">
            <a:avLst/>
          </a:prstGeom>
          <a:solidFill>
            <a:srgbClr val="EA786B"/>
          </a:solidFill>
          <a:ln>
            <a:noFill/>
          </a:ln>
          <a:effectLst>
            <a:outerShdw blurRad="50800" dist="635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it-IT" sz="1000">
                <a:latin typeface="Century Gothic" panose="020B0502020202020204" pitchFamily="34" charset="0"/>
              </a:rPr>
              <a:t>Descrizione attività</a:t>
            </a: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E291211A-9088-6F52-81E9-E917E361260A}"/>
              </a:ext>
            </a:extLst>
          </p:cNvPr>
          <p:cNvSpPr/>
          <p:nvPr/>
        </p:nvSpPr>
        <p:spPr>
          <a:xfrm>
            <a:off x="7927728" y="5716906"/>
            <a:ext cx="3022295" cy="316684"/>
          </a:xfrm>
          <a:prstGeom prst="rect">
            <a:avLst/>
          </a:prstGeom>
          <a:solidFill>
            <a:srgbClr val="EA786B"/>
          </a:solidFill>
          <a:ln>
            <a:noFill/>
          </a:ln>
          <a:effectLst>
            <a:outerShdw blurRad="50800" dist="635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it-IT" sz="1000">
                <a:latin typeface="Century Gothic" panose="020B0502020202020204" pitchFamily="34" charset="0"/>
              </a:rPr>
              <a:t>Descrizione attività</a:t>
            </a: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53FF5DFB-BBE0-EE19-1D38-4A1BF0779183}"/>
              </a:ext>
            </a:extLst>
          </p:cNvPr>
          <p:cNvSpPr/>
          <p:nvPr/>
        </p:nvSpPr>
        <p:spPr>
          <a:xfrm>
            <a:off x="9659815" y="5319265"/>
            <a:ext cx="2101835" cy="316684"/>
          </a:xfrm>
          <a:prstGeom prst="rect">
            <a:avLst/>
          </a:prstGeom>
          <a:solidFill>
            <a:srgbClr val="EA786B"/>
          </a:solidFill>
          <a:ln>
            <a:noFill/>
          </a:ln>
          <a:effectLst>
            <a:outerShdw blurRad="50800" dist="635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it-IT" sz="1000">
                <a:latin typeface="Century Gothic" panose="020B0502020202020204" pitchFamily="34" charset="0"/>
              </a:rPr>
              <a:t>Descrizione attività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7DF945F-54FB-234A-0399-30A597AEFC92}"/>
              </a:ext>
            </a:extLst>
          </p:cNvPr>
          <p:cNvSpPr txBox="1"/>
          <p:nvPr/>
        </p:nvSpPr>
        <p:spPr>
          <a:xfrm>
            <a:off x="0" y="6574128"/>
            <a:ext cx="121919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/>
            <a:r>
              <a:rPr lang="it-IT" sz="1200" i="1" dirty="0">
                <a:solidFill>
                  <a:srgbClr val="001033"/>
                </a:solidFill>
                <a:latin typeface="Century Gothic" panose="020B0502020202020204" pitchFamily="34" charset="0"/>
              </a:rPr>
              <a:t>Fornito da Smartsheet, Inc.</a:t>
            </a:r>
          </a:p>
        </p:txBody>
      </p:sp>
    </p:spTree>
    <p:extLst>
      <p:ext uri="{BB962C8B-B14F-4D97-AF65-F5344CB8AC3E}">
        <p14:creationId xmlns:p14="http://schemas.microsoft.com/office/powerpoint/2010/main" val="29190537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BC736FB-ECB3-6947-8A3E-2AC7672BA4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0084412"/>
              </p:ext>
            </p:extLst>
          </p:nvPr>
        </p:nvGraphicFramePr>
        <p:xfrm>
          <a:off x="787789" y="1050352"/>
          <a:ext cx="10595209" cy="24683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595209">
                  <a:extLst>
                    <a:ext uri="{9D8B030D-6E8A-4147-A177-3AD203B41FA5}">
                      <a16:colId xmlns:a16="http://schemas.microsoft.com/office/drawing/2014/main" val="2161760999"/>
                    </a:ext>
                  </a:extLst>
                </a:gridCol>
              </a:tblGrid>
              <a:tr h="2468352"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600" b="1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DICHIARAZIONE DI NON RESPONSABILITÀ</a:t>
                      </a:r>
                    </a:p>
                    <a:p>
                      <a:pPr marL="0" marR="0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200" b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marL="0" marR="0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400" b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Qualsiasi articolo, modello o informazione è fornito da Smartsheet sul sito web solo come riferimento. Pur adoperandoci per mantenere le informazioni aggiornate e corrette, non offriamo alcuna garanzia o dichiarazione di alcun tipo, esplicita o implicita, relativamente alla completezza, l’accuratezza, l’affidabilità, l’idoneità o la disponibilità rispetto al sito web o le informazioni, gli articoli, i modelli o la relativa grafica contenuti nel sito. Qualsiasi affidamento si faccia su tali informazioni è pertanto strettamente a proprio rischio.</a:t>
                      </a:r>
                    </a:p>
                  </a:txBody>
                  <a:tcPr marL="228600" marR="73025" marT="0" marB="0" anchor="ctr">
                    <a:lnL w="762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48801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932368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werPoint-Gantt-Chart-with-Dependencies_PowerPoint" id="{66D5AC15-DC8F-1B4B-919D-6A46CB5EAC23}" vid="{6D174A49-E34E-2C40-9083-D339CF5F8A0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Madison</Template>
  <TotalTime>5165</TotalTime>
  <Words>250</Words>
  <Application>Microsoft Office PowerPoint</Application>
  <PresentationFormat>Widescreen</PresentationFormat>
  <Paragraphs>47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Century Gothic</vt:lpstr>
      <vt:lpstr>Тема Office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Alexandra Ragazhinskaya</dc:creator>
  <cp:lastModifiedBy>Sun Ye</cp:lastModifiedBy>
  <cp:revision>25</cp:revision>
  <cp:lastPrinted>2020-08-31T22:23:58Z</cp:lastPrinted>
  <dcterms:created xsi:type="dcterms:W3CDTF">2020-09-16T17:09:31Z</dcterms:created>
  <dcterms:modified xsi:type="dcterms:W3CDTF">2025-03-27T09:34:16Z</dcterms:modified>
</cp:coreProperties>
</file>