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Play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NkLUFK12YSZ3OrmVE9k6VVKck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8BEAB2-BD21-4F9D-A5C4-23FAC02F6808}">
  <a:tblStyle styleId="{9F8BEAB2-BD21-4F9D-A5C4-23FAC02F68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40A2053-CA6B-45B9-BB66-AA2DCEEF7E4C}" styleName="Table_1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tcBdr/>
        <a:fill>
          <a:solidFill>
            <a:srgbClr val="CAD1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1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" autoAdjust="0"/>
    <p:restoredTop sz="94694"/>
  </p:normalViewPr>
  <p:slideViewPr>
    <p:cSldViewPr snapToGrid="0">
      <p:cViewPr varScale="1">
        <p:scale>
          <a:sx n="238" d="100"/>
          <a:sy n="238" d="100"/>
        </p:scale>
        <p:origin x="179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0"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 descr="Motivo 3D ondulato bianco"/>
          <p:cNvPicPr preferRelativeResize="0"/>
          <p:nvPr/>
        </p:nvPicPr>
        <p:blipFill rotWithShape="1">
          <a:blip r:embed="rId4">
            <a:alphaModFix amt="20000"/>
          </a:blip>
          <a:srcRect b="207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249646" y="254470"/>
            <a:ext cx="1194235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Modello di piano di progetto triennale di alto livello</a:t>
            </a:r>
          </a:p>
        </p:txBody>
      </p:sp>
      <p:sp>
        <p:nvSpPr>
          <p:cNvPr id="91" name="Google Shape;91;p1"/>
          <p:cNvSpPr txBox="1"/>
          <p:nvPr/>
        </p:nvSpPr>
        <p:spPr>
          <a:xfrm>
            <a:off x="302000" y="1532147"/>
            <a:ext cx="5678793" cy="3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Quando utilizzare questo modello: </a:t>
            </a:r>
            <a:r>
              <a:rPr lang="it-IT" sz="1600" b="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project manager possono usare questo modello a slide multiple per comunicare le basi di un piano di progetto triennale agli stakeholder, completo di timeline, budget e risorse.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16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Caratteristiche importanti del modello: </a:t>
            </a:r>
            <a:r>
              <a:rPr lang="it-IT" sz="1600" b="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questo modello contiene una slide in cui immettere i deliverable per un piano di progetto di tre anni consecutivi. Include inoltre una slide per i dettagli del budget e un’altra per le informazioni sulle risorse, ed è disponibile nelle versioni personalizzabili vuota e di esempio.</a:t>
            </a:r>
          </a:p>
        </p:txBody>
      </p:sp>
      <p:pic>
        <p:nvPicPr>
          <p:cNvPr id="92" name="Google Shape;92;p1"/>
          <p:cNvPicPr preferRelativeResize="0"/>
          <p:nvPr/>
        </p:nvPicPr>
        <p:blipFill>
          <a:blip r:embed="rId5"/>
          <a:srcRect/>
          <a:stretch/>
        </p:blipFill>
        <p:spPr>
          <a:xfrm>
            <a:off x="6316529" y="1250055"/>
            <a:ext cx="4288464" cy="2412260"/>
          </a:xfrm>
          <a:prstGeom prst="rect">
            <a:avLst/>
          </a:prstGeom>
          <a:noFill/>
          <a:ln>
            <a:noFill/>
          </a:ln>
          <a:effectLst>
            <a:outerShdw blurRad="152400" dist="38100" dir="2700000" sx="101000" sy="101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4" name="Google Shape;94;p1"/>
          <p:cNvPicPr preferRelativeResize="0"/>
          <p:nvPr/>
        </p:nvPicPr>
        <p:blipFill>
          <a:blip r:embed="rId6"/>
          <a:srcRect/>
          <a:stretch/>
        </p:blipFill>
        <p:spPr>
          <a:xfrm>
            <a:off x="7571392" y="2423504"/>
            <a:ext cx="4284873" cy="2410240"/>
          </a:xfrm>
          <a:prstGeom prst="rect">
            <a:avLst/>
          </a:prstGeom>
          <a:noFill/>
          <a:ln>
            <a:noFill/>
          </a:ln>
          <a:effectLst>
            <a:outerShdw blurRad="152400" dist="38100" dir="2700000" sx="101000" sy="101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5" name="Google Shape;95;p1"/>
          <p:cNvPicPr preferRelativeResize="0"/>
          <p:nvPr/>
        </p:nvPicPr>
        <p:blipFill>
          <a:blip r:embed="rId7"/>
          <a:srcRect/>
          <a:stretch/>
        </p:blipFill>
        <p:spPr>
          <a:xfrm>
            <a:off x="6310122" y="3999335"/>
            <a:ext cx="4301280" cy="2419469"/>
          </a:xfrm>
          <a:prstGeom prst="rect">
            <a:avLst/>
          </a:prstGeom>
          <a:noFill/>
          <a:ln>
            <a:noFill/>
          </a:ln>
          <a:effectLst>
            <a:outerShdw blurRad="152400" dist="38100" dir="2700000" sx="101000" sy="101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0" descr="Motivo 3D ondulato bianco"/>
          <p:cNvPicPr preferRelativeResize="0"/>
          <p:nvPr/>
        </p:nvPicPr>
        <p:blipFill rotWithShape="1">
          <a:blip r:embed="rId3">
            <a:alphaModFix amt="20000"/>
          </a:blip>
          <a:srcRect b="207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0"/>
          <p:cNvGrpSpPr/>
          <p:nvPr/>
        </p:nvGrpSpPr>
        <p:grpSpPr>
          <a:xfrm>
            <a:off x="11213623" y="188559"/>
            <a:ext cx="765810" cy="765810"/>
            <a:chOff x="6496725" y="804900"/>
            <a:chExt cx="765810" cy="765810"/>
          </a:xfrm>
        </p:grpSpPr>
        <p:sp>
          <p:nvSpPr>
            <p:cNvPr id="232" name="Google Shape;232;p10"/>
            <p:cNvSpPr/>
            <p:nvPr/>
          </p:nvSpPr>
          <p:spPr>
            <a:xfrm>
              <a:off x="6496725" y="804900"/>
              <a:ext cx="765810" cy="765810"/>
            </a:xfrm>
            <a:prstGeom prst="ellipse">
              <a:avLst/>
            </a:prstGeom>
            <a:solidFill>
              <a:srgbClr val="7F7F7F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3" name="Google Shape;233;p10" descr="Una linea bianca che disegna una pila di denaro Descrizione generata automa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51030" y="943895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4" name="Google Shape;234;p10"/>
          <p:cNvSpPr txBox="1"/>
          <p:nvPr/>
        </p:nvSpPr>
        <p:spPr>
          <a:xfrm>
            <a:off x="2690483" y="259227"/>
            <a:ext cx="68110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Budget aziendale 20XX</a:t>
            </a:r>
          </a:p>
        </p:txBody>
      </p:sp>
      <p:graphicFrame>
        <p:nvGraphicFramePr>
          <p:cNvPr id="235" name="Google Shape;235;p10"/>
          <p:cNvGraphicFramePr/>
          <p:nvPr>
            <p:extLst>
              <p:ext uri="{D42A27DB-BD31-4B8C-83A1-F6EECF244321}">
                <p14:modId xmlns:p14="http://schemas.microsoft.com/office/powerpoint/2010/main" val="2876380167"/>
              </p:ext>
            </p:extLst>
          </p:nvPr>
        </p:nvGraphicFramePr>
        <p:xfrm>
          <a:off x="218152" y="1199388"/>
          <a:ext cx="11755600" cy="5303625"/>
        </p:xfrm>
        <a:graphic>
          <a:graphicData uri="http://schemas.openxmlformats.org/drawingml/2006/table">
            <a:tbl>
              <a:tblPr>
                <a:noFill/>
                <a:tableStyleId>{9F8BEAB2-BD21-4F9D-A5C4-23FAC02F6808}</a:tableStyleId>
              </a:tblPr>
              <a:tblGrid>
                <a:gridCol w="73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200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MANODOPERA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MATERIALI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FISSO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SALDO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Data di inizio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Data di fine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HR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€/HR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Totale manodopera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Unità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€/Unità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Totale materiali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Trasferta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Attrezzature/Spazio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Varie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Budget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Effettivo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Sotto/Sopra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5">
                <a:tc gridSpan="1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Progetto 1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325"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SUBTOTALE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1" i="0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36" name="Google Shape;236;p10"/>
          <p:cNvSpPr txBox="1"/>
          <p:nvPr/>
        </p:nvSpPr>
        <p:spPr>
          <a:xfrm>
            <a:off x="4444410" y="6500065"/>
            <a:ext cx="771242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3150" rIns="182875" bIns="731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Modello di piano di progetto triennale di alto livello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1" descr="Motivo 3D ondulato bianco"/>
          <p:cNvPicPr preferRelativeResize="0"/>
          <p:nvPr/>
        </p:nvPicPr>
        <p:blipFill rotWithShape="1">
          <a:blip r:embed="rId3">
            <a:alphaModFix amt="20000"/>
          </a:blip>
          <a:srcRect b="207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2" name="Google Shape;242;p11"/>
          <p:cNvGraphicFramePr/>
          <p:nvPr>
            <p:extLst>
              <p:ext uri="{D42A27DB-BD31-4B8C-83A1-F6EECF244321}">
                <p14:modId xmlns:p14="http://schemas.microsoft.com/office/powerpoint/2010/main" val="1842474310"/>
              </p:ext>
            </p:extLst>
          </p:nvPr>
        </p:nvGraphicFramePr>
        <p:xfrm>
          <a:off x="164867" y="1037395"/>
          <a:ext cx="11842900" cy="5362835"/>
        </p:xfrm>
        <a:graphic>
          <a:graphicData uri="http://schemas.openxmlformats.org/drawingml/2006/table">
            <a:tbl>
              <a:tblPr>
                <a:noFill/>
                <a:tableStyleId>{9F8BEAB2-BD21-4F9D-A5C4-23FAC02F6808}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1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54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rgbClr val="90A6A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Materiali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Data di inizio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Data di fine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358"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20XX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358"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20XX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358"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20XX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9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9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9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pSp>
        <p:nvGrpSpPr>
          <p:cNvPr id="243" name="Google Shape;243;p11"/>
          <p:cNvGrpSpPr/>
          <p:nvPr/>
        </p:nvGrpSpPr>
        <p:grpSpPr>
          <a:xfrm>
            <a:off x="11212634" y="188945"/>
            <a:ext cx="765810" cy="765810"/>
            <a:chOff x="9273432" y="818038"/>
            <a:chExt cx="765810" cy="765810"/>
          </a:xfrm>
        </p:grpSpPr>
        <p:sp>
          <p:nvSpPr>
            <p:cNvPr id="244" name="Google Shape;244;p11"/>
            <p:cNvSpPr/>
            <p:nvPr/>
          </p:nvSpPr>
          <p:spPr>
            <a:xfrm>
              <a:off x="9273432" y="818038"/>
              <a:ext cx="765810" cy="765810"/>
            </a:xfrm>
            <a:prstGeom prst="ellipse">
              <a:avLst/>
            </a:prstGeom>
            <a:solidFill>
              <a:srgbClr val="7F7F7F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5" name="Google Shape;245;p11" descr="Un gruppo di persone con un cerchio Descrizione generata automa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427737" y="943323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6" name="Google Shape;246;p11"/>
          <p:cNvSpPr txBox="1"/>
          <p:nvPr/>
        </p:nvSpPr>
        <p:spPr>
          <a:xfrm>
            <a:off x="1070344" y="259227"/>
            <a:ext cx="100513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Pianificazione triennale delle risorse aziendali</a:t>
            </a:r>
          </a:p>
        </p:txBody>
      </p:sp>
      <p:sp>
        <p:nvSpPr>
          <p:cNvPr id="247" name="Google Shape;247;p11"/>
          <p:cNvSpPr txBox="1"/>
          <p:nvPr/>
        </p:nvSpPr>
        <p:spPr>
          <a:xfrm>
            <a:off x="7842738" y="6481101"/>
            <a:ext cx="4314093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3150" rIns="182875" bIns="731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Modello di piano di progetto triennale di alto livello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BDAEC6-56CD-E259-AAC3-AB68324DE233}"/>
              </a:ext>
            </a:extLst>
          </p:cNvPr>
          <p:cNvSpPr txBox="1"/>
          <p:nvPr/>
        </p:nvSpPr>
        <p:spPr>
          <a:xfrm>
            <a:off x="448962" y="6505976"/>
            <a:ext cx="1126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 rtl="0"/>
            <a:r>
              <a:rPr lang="it-IT" sz="1200" i="1" dirty="0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DengXian" panose="02010600030101010101" pitchFamily="2" charset="-122"/>
                <a:cs typeface="Century Gothic" panose="020B0502020202020204" pitchFamily="34" charset="0"/>
              </a:rPr>
              <a:t>Fornito da Smartsheet, Inc.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" name="Google Shape;253;p12"/>
          <p:cNvGraphicFramePr/>
          <p:nvPr>
            <p:extLst>
              <p:ext uri="{D42A27DB-BD31-4B8C-83A1-F6EECF244321}">
                <p14:modId xmlns:p14="http://schemas.microsoft.com/office/powerpoint/2010/main" val="2952094396"/>
              </p:ext>
            </p:extLst>
          </p:nvPr>
        </p:nvGraphicFramePr>
        <p:xfrm>
          <a:off x="787790" y="1050352"/>
          <a:ext cx="10227225" cy="2468350"/>
        </p:xfrm>
        <a:graphic>
          <a:graphicData uri="http://schemas.openxmlformats.org/drawingml/2006/table">
            <a:tbl>
              <a:tblPr firstRow="1" firstCol="1" bandRow="1">
                <a:noFill/>
                <a:tableStyleId>{D40A2053-CA6B-45B9-BB66-AA2DCEEF7E4C}</a:tableStyleId>
              </a:tblPr>
              <a:tblGrid>
                <a:gridCol w="1022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8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DICHIARAZIONE DI NON RESPONSABILITÀ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 descr="Motivo 3D ondulato bianco"/>
          <p:cNvPicPr preferRelativeResize="0"/>
          <p:nvPr/>
        </p:nvPicPr>
        <p:blipFill rotWithShape="1">
          <a:blip r:embed="rId3">
            <a:alphaModFix amt="20000"/>
          </a:blip>
          <a:srcRect b="207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2"/>
          <p:cNvGrpSpPr/>
          <p:nvPr/>
        </p:nvGrpSpPr>
        <p:grpSpPr>
          <a:xfrm>
            <a:off x="461274" y="4457274"/>
            <a:ext cx="11269453" cy="142504"/>
            <a:chOff x="461274" y="5410195"/>
            <a:chExt cx="11269453" cy="142504"/>
          </a:xfrm>
        </p:grpSpPr>
        <p:cxnSp>
          <p:nvCxnSpPr>
            <p:cNvPr id="102" name="Google Shape;102;p2"/>
            <p:cNvCxnSpPr/>
            <p:nvPr/>
          </p:nvCxnSpPr>
          <p:spPr>
            <a:xfrm>
              <a:off x="461274" y="5481447"/>
              <a:ext cx="11269453" cy="0"/>
            </a:xfrm>
            <a:prstGeom prst="straightConnector1">
              <a:avLst/>
            </a:prstGeom>
            <a:noFill/>
            <a:ln w="2857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sp>
          <p:nvSpPr>
            <p:cNvPr id="103" name="Google Shape;103;p2"/>
            <p:cNvSpPr/>
            <p:nvPr/>
          </p:nvSpPr>
          <p:spPr>
            <a:xfrm>
              <a:off x="2390760" y="5410195"/>
              <a:ext cx="142504" cy="142504"/>
            </a:xfrm>
            <a:prstGeom prst="ellipse">
              <a:avLst/>
            </a:prstGeom>
            <a:solidFill>
              <a:srgbClr val="7F7F7F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024747" y="5410195"/>
              <a:ext cx="142504" cy="142504"/>
            </a:xfrm>
            <a:prstGeom prst="ellipse">
              <a:avLst/>
            </a:prstGeom>
            <a:solidFill>
              <a:srgbClr val="7F7F7F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9662391" y="5410195"/>
              <a:ext cx="142504" cy="142504"/>
            </a:xfrm>
            <a:prstGeom prst="ellipse">
              <a:avLst/>
            </a:prstGeom>
            <a:solidFill>
              <a:srgbClr val="7F7F7F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2"/>
          <p:cNvGrpSpPr/>
          <p:nvPr/>
        </p:nvGrpSpPr>
        <p:grpSpPr>
          <a:xfrm>
            <a:off x="1074646" y="1334566"/>
            <a:ext cx="2774731" cy="2991589"/>
            <a:chOff x="1074646" y="1526479"/>
            <a:chExt cx="2774731" cy="2991589"/>
          </a:xfrm>
        </p:grpSpPr>
        <p:sp>
          <p:nvSpPr>
            <p:cNvPr id="107" name="Google Shape;107;p2"/>
            <p:cNvSpPr/>
            <p:nvPr/>
          </p:nvSpPr>
          <p:spPr>
            <a:xfrm>
              <a:off x="1074646" y="1526479"/>
              <a:ext cx="2774731" cy="2778666"/>
            </a:xfrm>
            <a:prstGeom prst="roundRect">
              <a:avLst>
                <a:gd name="adj" fmla="val 7576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274300" tIns="548625" rIns="274300" bIns="182875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Strategia di espansione del mercato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Miglioramento della linea di prodotti 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10800000">
              <a:off x="2261984" y="4173193"/>
              <a:ext cx="400055" cy="344875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4708634" y="1334566"/>
            <a:ext cx="2774731" cy="2991589"/>
            <a:chOff x="4708634" y="1526479"/>
            <a:chExt cx="2774731" cy="2991589"/>
          </a:xfrm>
        </p:grpSpPr>
        <p:sp>
          <p:nvSpPr>
            <p:cNvPr id="110" name="Google Shape;110;p2"/>
            <p:cNvSpPr/>
            <p:nvPr/>
          </p:nvSpPr>
          <p:spPr>
            <a:xfrm>
              <a:off x="4708634" y="1526479"/>
              <a:ext cx="2774731" cy="2778666"/>
            </a:xfrm>
            <a:prstGeom prst="roundRect">
              <a:avLst>
                <a:gd name="adj" fmla="val 833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274300" tIns="548625" rIns="274300" bIns="182875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Implementazione della trasformazione digitale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Campagna di sensibilizzazione del brand 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 rot="10800000">
              <a:off x="5895972" y="4173193"/>
              <a:ext cx="400055" cy="344875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2"/>
          <p:cNvGrpSpPr/>
          <p:nvPr/>
        </p:nvGrpSpPr>
        <p:grpSpPr>
          <a:xfrm>
            <a:off x="8342623" y="1334566"/>
            <a:ext cx="2774731" cy="2991589"/>
            <a:chOff x="8342623" y="1526479"/>
            <a:chExt cx="2774731" cy="2991589"/>
          </a:xfrm>
        </p:grpSpPr>
        <p:sp>
          <p:nvSpPr>
            <p:cNvPr id="113" name="Google Shape;113;p2"/>
            <p:cNvSpPr/>
            <p:nvPr/>
          </p:nvSpPr>
          <p:spPr>
            <a:xfrm>
              <a:off x="8342623" y="1526479"/>
              <a:ext cx="2774731" cy="2778666"/>
            </a:xfrm>
            <a:prstGeom prst="roundRect">
              <a:avLst>
                <a:gd name="adj" fmla="val 7576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274300" tIns="548625" rIns="274300" bIns="182875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Partnership strategiche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Espansione internazionale 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 rot="10800000">
              <a:off x="9529961" y="4173193"/>
              <a:ext cx="400055" cy="344875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2"/>
          <p:cNvSpPr txBox="1"/>
          <p:nvPr/>
        </p:nvSpPr>
        <p:spPr>
          <a:xfrm>
            <a:off x="1074647" y="259227"/>
            <a:ext cx="100427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Timeline di crescita aziendale triennale</a:t>
            </a:r>
          </a:p>
        </p:txBody>
      </p:sp>
      <p:sp>
        <p:nvSpPr>
          <p:cNvPr id="116" name="Google Shape;116;p2"/>
          <p:cNvSpPr/>
          <p:nvPr/>
        </p:nvSpPr>
        <p:spPr>
          <a:xfrm>
            <a:off x="461274" y="5027622"/>
            <a:ext cx="11269453" cy="14047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1074646" y="4904395"/>
            <a:ext cx="2774731" cy="41450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Opportunità</a:t>
            </a:r>
          </a:p>
        </p:txBody>
      </p:sp>
      <p:sp>
        <p:nvSpPr>
          <p:cNvPr id="118" name="Google Shape;118;p2"/>
          <p:cNvSpPr/>
          <p:nvPr/>
        </p:nvSpPr>
        <p:spPr>
          <a:xfrm>
            <a:off x="8342623" y="4939941"/>
            <a:ext cx="2774731" cy="41450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Rischi</a:t>
            </a:r>
          </a:p>
        </p:txBody>
      </p:sp>
      <p:sp>
        <p:nvSpPr>
          <p:cNvPr id="119" name="Google Shape;119;p2"/>
          <p:cNvSpPr/>
          <p:nvPr/>
        </p:nvSpPr>
        <p:spPr>
          <a:xfrm>
            <a:off x="1538375" y="1029765"/>
            <a:ext cx="1847273" cy="609600"/>
          </a:xfrm>
          <a:prstGeom prst="flowChartTerminator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20XX</a:t>
            </a:r>
          </a:p>
        </p:txBody>
      </p:sp>
      <p:sp>
        <p:nvSpPr>
          <p:cNvPr id="120" name="Google Shape;120;p2"/>
          <p:cNvSpPr/>
          <p:nvPr/>
        </p:nvSpPr>
        <p:spPr>
          <a:xfrm>
            <a:off x="5172363" y="1029765"/>
            <a:ext cx="1847273" cy="609600"/>
          </a:xfrm>
          <a:prstGeom prst="flowChartTerminator">
            <a:avLst/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20XX</a:t>
            </a:r>
          </a:p>
        </p:txBody>
      </p:sp>
      <p:sp>
        <p:nvSpPr>
          <p:cNvPr id="121" name="Google Shape;121;p2"/>
          <p:cNvSpPr/>
          <p:nvPr/>
        </p:nvSpPr>
        <p:spPr>
          <a:xfrm>
            <a:off x="8806352" y="1029765"/>
            <a:ext cx="1847273" cy="609600"/>
          </a:xfrm>
          <a:prstGeom prst="flowChartTerminator">
            <a:avLst/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20XX</a:t>
            </a:r>
          </a:p>
        </p:txBody>
      </p:sp>
      <p:sp>
        <p:nvSpPr>
          <p:cNvPr id="122" name="Google Shape;122;p2"/>
          <p:cNvSpPr txBox="1"/>
          <p:nvPr/>
        </p:nvSpPr>
        <p:spPr>
          <a:xfrm>
            <a:off x="1318729" y="5453418"/>
            <a:ext cx="385363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it-IT" sz="1600" b="0" dirty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Aumento della quota di mercato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it-IT" sz="1600" b="0" dirty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Migliore efficienza operativa</a:t>
            </a:r>
          </a:p>
        </p:txBody>
      </p:sp>
      <p:sp>
        <p:nvSpPr>
          <p:cNvPr id="123" name="Google Shape;123;p2"/>
          <p:cNvSpPr txBox="1"/>
          <p:nvPr/>
        </p:nvSpPr>
        <p:spPr>
          <a:xfrm>
            <a:off x="8588774" y="5453418"/>
            <a:ext cx="29269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it-IT" sz="1600" b="0" dirty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Perdite finanziarie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it-IT" sz="1600" b="0" dirty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Interruzioni operative</a:t>
            </a:r>
          </a:p>
        </p:txBody>
      </p:sp>
      <p:grpSp>
        <p:nvGrpSpPr>
          <p:cNvPr id="124" name="Google Shape;124;p2"/>
          <p:cNvGrpSpPr/>
          <p:nvPr/>
        </p:nvGrpSpPr>
        <p:grpSpPr>
          <a:xfrm>
            <a:off x="11215448" y="189078"/>
            <a:ext cx="765810" cy="765810"/>
            <a:chOff x="8141749" y="818038"/>
            <a:chExt cx="765810" cy="765810"/>
          </a:xfrm>
        </p:grpSpPr>
        <p:sp>
          <p:nvSpPr>
            <p:cNvPr id="125" name="Google Shape;125;p2"/>
            <p:cNvSpPr/>
            <p:nvPr/>
          </p:nvSpPr>
          <p:spPr>
            <a:xfrm>
              <a:off x="8141749" y="818038"/>
              <a:ext cx="765810" cy="765810"/>
            </a:xfrm>
            <a:prstGeom prst="ellipse">
              <a:avLst/>
            </a:prstGeom>
            <a:solidFill>
              <a:srgbClr val="7F7F7F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26" name="Google Shape;126;p2" descr="Una freccia bianca in un bersaglio Descrizione generata automa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337815" y="969014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2"/>
          <p:cNvSpPr txBox="1"/>
          <p:nvPr/>
        </p:nvSpPr>
        <p:spPr>
          <a:xfrm>
            <a:off x="4784652" y="6500065"/>
            <a:ext cx="737218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3150" rIns="182875" bIns="731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ESEMPIO</a:t>
            </a:r>
            <a:r>
              <a:rPr lang="it-IT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Modello di piano di progetto triennale di alto livello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" descr="Motivo 3D ondulato bianco"/>
          <p:cNvPicPr preferRelativeResize="0"/>
          <p:nvPr/>
        </p:nvPicPr>
        <p:blipFill rotWithShape="1">
          <a:blip r:embed="rId3">
            <a:alphaModFix amt="20000"/>
          </a:blip>
          <a:srcRect b="207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" name="Google Shape;133;p3"/>
          <p:cNvGrpSpPr/>
          <p:nvPr/>
        </p:nvGrpSpPr>
        <p:grpSpPr>
          <a:xfrm>
            <a:off x="11213623" y="188559"/>
            <a:ext cx="765810" cy="765810"/>
            <a:chOff x="6496725" y="804900"/>
            <a:chExt cx="765810" cy="765810"/>
          </a:xfrm>
        </p:grpSpPr>
        <p:sp>
          <p:nvSpPr>
            <p:cNvPr id="134" name="Google Shape;134;p3"/>
            <p:cNvSpPr/>
            <p:nvPr/>
          </p:nvSpPr>
          <p:spPr>
            <a:xfrm>
              <a:off x="6496725" y="804900"/>
              <a:ext cx="765810" cy="765810"/>
            </a:xfrm>
            <a:prstGeom prst="ellipse">
              <a:avLst/>
            </a:prstGeom>
            <a:solidFill>
              <a:srgbClr val="7F7F7F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35" name="Google Shape;135;p3" descr="Una linea bianca che disegna una pila di denaro Descrizione generata automa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51030" y="943895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" name="Google Shape;136;p3"/>
          <p:cNvSpPr txBox="1"/>
          <p:nvPr/>
        </p:nvSpPr>
        <p:spPr>
          <a:xfrm>
            <a:off x="2690483" y="259227"/>
            <a:ext cx="68110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Budget aziendale 20XX</a:t>
            </a:r>
          </a:p>
        </p:txBody>
      </p:sp>
      <p:graphicFrame>
        <p:nvGraphicFramePr>
          <p:cNvPr id="137" name="Google Shape;137;p3"/>
          <p:cNvGraphicFramePr/>
          <p:nvPr>
            <p:extLst>
              <p:ext uri="{D42A27DB-BD31-4B8C-83A1-F6EECF244321}">
                <p14:modId xmlns:p14="http://schemas.microsoft.com/office/powerpoint/2010/main" val="2147193451"/>
              </p:ext>
            </p:extLst>
          </p:nvPr>
        </p:nvGraphicFramePr>
        <p:xfrm>
          <a:off x="218152" y="1199388"/>
          <a:ext cx="11755600" cy="5303625"/>
        </p:xfrm>
        <a:graphic>
          <a:graphicData uri="http://schemas.openxmlformats.org/drawingml/2006/table">
            <a:tbl>
              <a:tblPr>
                <a:noFill/>
                <a:tableStyleId>{9F8BEAB2-BD21-4F9D-A5C4-23FAC02F6808}</a:tableStyleId>
              </a:tblPr>
              <a:tblGrid>
                <a:gridCol w="73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200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MANODOPERA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MATERIALI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FISSO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SALDO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Data di inizio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Data di fine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HR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€/HR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Totale manodopera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Unità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€/Unità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Totale materiali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Trasferta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Attrezzature/Spazio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Varie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Budget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Effettivo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Sotto/Sopra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5">
                <a:tc gridSpan="1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Progetto 1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160,00 €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180,00 €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1.490,00 €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1.290,00 €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22,0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308,00 €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1,328.00 €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(172,00 €)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11,00 €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550,00 €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850,00 €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750,00 €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44,0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45,00 €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1.980,00 €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2.040,00 €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2.040,00 €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12.500,00 €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9.000,00 €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(3.500,00 €)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325"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SUBTOTALE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340,00 €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1" i="0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4.518,00 €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1.200,00 €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7.950,00 €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16.340,00 €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14.708,00 €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(1.632,00 €)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38" name="Google Shape;138;p3"/>
          <p:cNvSpPr txBox="1"/>
          <p:nvPr/>
        </p:nvSpPr>
        <p:spPr>
          <a:xfrm>
            <a:off x="4735034" y="6500065"/>
            <a:ext cx="7421798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3150" rIns="182875" bIns="731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ESEMPIO</a:t>
            </a:r>
            <a:r>
              <a:rPr lang="it-IT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Modello di piano di progetto triennale di alto livello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4" descr="Motivo 3D ondulato bianco"/>
          <p:cNvPicPr preferRelativeResize="0"/>
          <p:nvPr/>
        </p:nvPicPr>
        <p:blipFill rotWithShape="1">
          <a:blip r:embed="rId3">
            <a:alphaModFix amt="20000"/>
          </a:blip>
          <a:srcRect b="207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4"/>
          <p:cNvGrpSpPr/>
          <p:nvPr/>
        </p:nvGrpSpPr>
        <p:grpSpPr>
          <a:xfrm>
            <a:off x="11213623" y="188559"/>
            <a:ext cx="765810" cy="765810"/>
            <a:chOff x="6496725" y="804900"/>
            <a:chExt cx="765810" cy="765810"/>
          </a:xfrm>
        </p:grpSpPr>
        <p:sp>
          <p:nvSpPr>
            <p:cNvPr id="145" name="Google Shape;145;p4"/>
            <p:cNvSpPr/>
            <p:nvPr/>
          </p:nvSpPr>
          <p:spPr>
            <a:xfrm>
              <a:off x="6496725" y="804900"/>
              <a:ext cx="765810" cy="765810"/>
            </a:xfrm>
            <a:prstGeom prst="ellipse">
              <a:avLst/>
            </a:prstGeom>
            <a:solidFill>
              <a:srgbClr val="7F7F7F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6" name="Google Shape;146;p4" descr="Una linea bianca che disegna una pila di denaro Descrizione generata automa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51030" y="943895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4"/>
          <p:cNvSpPr txBox="1"/>
          <p:nvPr/>
        </p:nvSpPr>
        <p:spPr>
          <a:xfrm>
            <a:off x="1036640" y="259227"/>
            <a:ext cx="101187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Budget aziendale 20XX</a:t>
            </a:r>
          </a:p>
        </p:txBody>
      </p:sp>
      <p:graphicFrame>
        <p:nvGraphicFramePr>
          <p:cNvPr id="148" name="Google Shape;148;p4"/>
          <p:cNvGraphicFramePr/>
          <p:nvPr>
            <p:extLst>
              <p:ext uri="{D42A27DB-BD31-4B8C-83A1-F6EECF244321}">
                <p14:modId xmlns:p14="http://schemas.microsoft.com/office/powerpoint/2010/main" val="2340481716"/>
              </p:ext>
            </p:extLst>
          </p:nvPr>
        </p:nvGraphicFramePr>
        <p:xfrm>
          <a:off x="218152" y="1199388"/>
          <a:ext cx="11755600" cy="5303625"/>
        </p:xfrm>
        <a:graphic>
          <a:graphicData uri="http://schemas.openxmlformats.org/drawingml/2006/table">
            <a:tbl>
              <a:tblPr>
                <a:noFill/>
                <a:tableStyleId>{9F8BEAB2-BD21-4F9D-A5C4-23FAC02F6808}</a:tableStyleId>
              </a:tblPr>
              <a:tblGrid>
                <a:gridCol w="73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200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MANODOPERA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MATERIALI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FISSO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SALDO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Data di inizio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Data di fine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HR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€/HR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Totale manodopera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Unità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€/Unità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Totale materiali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Trasferta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Attrezzature/Spazio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Varie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Budget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Effettivo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Sotto/Sopra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5">
                <a:tc gridSpan="1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Progetto 1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160,00 €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180,00 €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1.490,00 €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1.290,00 €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22,0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308,00 €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1,328.00 €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(172,00 €)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11,00 €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550,00 €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850,00 €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750,00 €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44,0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45,00 €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1.980,00 €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2.040,00 €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2.040,00 €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12.500,00 €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9.000,00 €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(3.500,00 €)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325"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SUBTOTALE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340,00 €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1" i="0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4.518,00 €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1.200,00 €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7.950,00 €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16.340,00 €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14.708,00 €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(1.632,00 €)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49" name="Google Shape;149;p4"/>
          <p:cNvSpPr txBox="1"/>
          <p:nvPr/>
        </p:nvSpPr>
        <p:spPr>
          <a:xfrm>
            <a:off x="4678326" y="6500065"/>
            <a:ext cx="7478505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3150" rIns="182875" bIns="731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ESEMPIO</a:t>
            </a:r>
            <a:r>
              <a:rPr lang="it-IT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Modello di piano di progetto triennale di alto livello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5" descr="Motivo 3D ondulato bianco"/>
          <p:cNvPicPr preferRelativeResize="0"/>
          <p:nvPr/>
        </p:nvPicPr>
        <p:blipFill rotWithShape="1">
          <a:blip r:embed="rId3">
            <a:alphaModFix amt="20000"/>
          </a:blip>
          <a:srcRect b="207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5"/>
          <p:cNvGrpSpPr/>
          <p:nvPr/>
        </p:nvGrpSpPr>
        <p:grpSpPr>
          <a:xfrm>
            <a:off x="11213623" y="188559"/>
            <a:ext cx="765810" cy="765810"/>
            <a:chOff x="6496725" y="804900"/>
            <a:chExt cx="765810" cy="765810"/>
          </a:xfrm>
        </p:grpSpPr>
        <p:sp>
          <p:nvSpPr>
            <p:cNvPr id="156" name="Google Shape;156;p5"/>
            <p:cNvSpPr/>
            <p:nvPr/>
          </p:nvSpPr>
          <p:spPr>
            <a:xfrm>
              <a:off x="6496725" y="804900"/>
              <a:ext cx="765810" cy="765810"/>
            </a:xfrm>
            <a:prstGeom prst="ellipse">
              <a:avLst/>
            </a:prstGeom>
            <a:solidFill>
              <a:srgbClr val="7F7F7F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57" name="Google Shape;157;p5" descr="Una linea bianca che disegna una pila di denaro Descrizione generata automa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51030" y="943895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8" name="Google Shape;158;p5"/>
          <p:cNvSpPr txBox="1"/>
          <p:nvPr/>
        </p:nvSpPr>
        <p:spPr>
          <a:xfrm>
            <a:off x="1132683" y="259227"/>
            <a:ext cx="99266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Budget aziendale 20XX</a:t>
            </a:r>
          </a:p>
        </p:txBody>
      </p:sp>
      <p:graphicFrame>
        <p:nvGraphicFramePr>
          <p:cNvPr id="159" name="Google Shape;159;p5"/>
          <p:cNvGraphicFramePr/>
          <p:nvPr>
            <p:extLst>
              <p:ext uri="{D42A27DB-BD31-4B8C-83A1-F6EECF244321}">
                <p14:modId xmlns:p14="http://schemas.microsoft.com/office/powerpoint/2010/main" val="441587288"/>
              </p:ext>
            </p:extLst>
          </p:nvPr>
        </p:nvGraphicFramePr>
        <p:xfrm>
          <a:off x="218152" y="1199388"/>
          <a:ext cx="11755600" cy="5303625"/>
        </p:xfrm>
        <a:graphic>
          <a:graphicData uri="http://schemas.openxmlformats.org/drawingml/2006/table">
            <a:tbl>
              <a:tblPr>
                <a:noFill/>
                <a:tableStyleId>{9F8BEAB2-BD21-4F9D-A5C4-23FAC02F6808}</a:tableStyleId>
              </a:tblPr>
              <a:tblGrid>
                <a:gridCol w="73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200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MANODOPERA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MATERIALI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FISSO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SALDO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Data di inizio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Data di fine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HR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€/HR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Totale manodopera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Unità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€/Unità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Totale materiali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Trasferta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Attrezzature/Spazio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Varie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Budget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Effettivo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Sotto/Sopra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5">
                <a:tc gridSpan="1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Progetto 1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160,00 €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180,00 €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1.490,00 €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1.290,00 €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22,0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308,00 €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1,328.00 €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(172,00 €)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11,00 €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550,00 €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850,00 €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750,00 €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44,0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45,00 €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1.980,00 €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2.040,00 €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2.040,00 €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12.500,00 €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9.000,00 €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(3.500,00 €)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325"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SUBTOTALE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340,00 €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1" i="0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4.518,00 €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1.200,00 €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7.950,00 €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16.340,00 €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14.708,00 €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(1.632,00 €)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60" name="Google Shape;160;p5"/>
          <p:cNvSpPr txBox="1"/>
          <p:nvPr/>
        </p:nvSpPr>
        <p:spPr>
          <a:xfrm>
            <a:off x="5167424" y="6500065"/>
            <a:ext cx="6989408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3150" rIns="182875" bIns="731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ESEMPIO</a:t>
            </a:r>
            <a:r>
              <a:rPr lang="it-IT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Modello di piano di progetto triennale di alto livello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6" descr="Motivo 3D ondulato bianco"/>
          <p:cNvPicPr preferRelativeResize="0"/>
          <p:nvPr/>
        </p:nvPicPr>
        <p:blipFill rotWithShape="1">
          <a:blip r:embed="rId3">
            <a:alphaModFix amt="20000"/>
          </a:blip>
          <a:srcRect b="207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6" name="Google Shape;166;p6"/>
          <p:cNvGraphicFramePr/>
          <p:nvPr>
            <p:extLst>
              <p:ext uri="{D42A27DB-BD31-4B8C-83A1-F6EECF244321}">
                <p14:modId xmlns:p14="http://schemas.microsoft.com/office/powerpoint/2010/main" val="2814955501"/>
              </p:ext>
            </p:extLst>
          </p:nvPr>
        </p:nvGraphicFramePr>
        <p:xfrm>
          <a:off x="164867" y="1066228"/>
          <a:ext cx="11842900" cy="5436941"/>
        </p:xfrm>
        <a:graphic>
          <a:graphicData uri="http://schemas.openxmlformats.org/drawingml/2006/table">
            <a:tbl>
              <a:tblPr>
                <a:noFill/>
                <a:tableStyleId>{9F8BEAB2-BD21-4F9D-A5C4-23FAC02F6808}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1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rgbClr val="90A6A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Materiali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Data di inizio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Data di fine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75"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20XX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Creare un team di marketing dedicato per condurre ricerche di mercato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Olivia Carter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Accesso a report di settore, software di sondaggio, piattaforme di analisi dei dati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Assemblare un team di sviluppo del prodotto per migliorare i prodotti esistenti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Diana Kennedy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Strumenti di prototipazione, materiali per test di prodotto, software di collaborazione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475"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20XX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Assumere consulenti per guidare l’implementazione di strumenti digitali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Jamal King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Tempo per la ricerca di consulenti, budget per le spese di consulenza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Richiedere supporto al team di marketing per l’esecuzione di una campagna di brand awareness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Leigh Gibbs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Software di progettazione grafica, strumenti di gestione dei social media, software di editing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475"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20XX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Assemblare un team per stabilire partnership e alleanze strategiche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Jose Price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Strumenti di networking, budget di viaggio, risorse legali per la revisione degli accordi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3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Assemblare un team specializzato per sviluppare la nostra impronta internazionale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Tamika Marshall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Report di analisi del mercato internazionale, budget, servizi di traduzione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3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3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3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3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pSp>
        <p:nvGrpSpPr>
          <p:cNvPr id="167" name="Google Shape;167;p6"/>
          <p:cNvGrpSpPr/>
          <p:nvPr/>
        </p:nvGrpSpPr>
        <p:grpSpPr>
          <a:xfrm>
            <a:off x="11212634" y="188945"/>
            <a:ext cx="765810" cy="765810"/>
            <a:chOff x="9273432" y="818038"/>
            <a:chExt cx="765810" cy="765810"/>
          </a:xfrm>
        </p:grpSpPr>
        <p:sp>
          <p:nvSpPr>
            <p:cNvPr id="168" name="Google Shape;168;p6"/>
            <p:cNvSpPr/>
            <p:nvPr/>
          </p:nvSpPr>
          <p:spPr>
            <a:xfrm>
              <a:off x="9273432" y="818038"/>
              <a:ext cx="765810" cy="765810"/>
            </a:xfrm>
            <a:prstGeom prst="ellipse">
              <a:avLst/>
            </a:prstGeom>
            <a:solidFill>
              <a:srgbClr val="7F7F7F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69" name="Google Shape;169;p6" descr="Un gruppo di persone con un cerchio Descrizione generata automa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427737" y="943323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0" name="Google Shape;170;p6"/>
          <p:cNvSpPr txBox="1"/>
          <p:nvPr/>
        </p:nvSpPr>
        <p:spPr>
          <a:xfrm>
            <a:off x="979366" y="259227"/>
            <a:ext cx="102332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Pianificazione triennale delle risorse aziendali</a:t>
            </a:r>
          </a:p>
        </p:txBody>
      </p:sp>
      <p:sp>
        <p:nvSpPr>
          <p:cNvPr id="171" name="Google Shape;171;p6"/>
          <p:cNvSpPr txBox="1"/>
          <p:nvPr/>
        </p:nvSpPr>
        <p:spPr>
          <a:xfrm>
            <a:off x="5415516" y="6500065"/>
            <a:ext cx="6741315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3150" rIns="182875" bIns="731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ESEMPIO</a:t>
            </a:r>
            <a:r>
              <a:rPr lang="it-IT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Modello di piano di progetto triennale di alto livello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7" descr="Motivo 3D ondulato bianco"/>
          <p:cNvPicPr preferRelativeResize="0"/>
          <p:nvPr/>
        </p:nvPicPr>
        <p:blipFill rotWithShape="1">
          <a:blip r:embed="rId3">
            <a:alphaModFix amt="20000"/>
          </a:blip>
          <a:srcRect b="207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7"/>
          <p:cNvGrpSpPr/>
          <p:nvPr/>
        </p:nvGrpSpPr>
        <p:grpSpPr>
          <a:xfrm>
            <a:off x="461274" y="4457274"/>
            <a:ext cx="11269453" cy="142504"/>
            <a:chOff x="461274" y="5410195"/>
            <a:chExt cx="11269453" cy="142504"/>
          </a:xfrm>
        </p:grpSpPr>
        <p:cxnSp>
          <p:nvCxnSpPr>
            <p:cNvPr id="178" name="Google Shape;178;p7"/>
            <p:cNvCxnSpPr/>
            <p:nvPr/>
          </p:nvCxnSpPr>
          <p:spPr>
            <a:xfrm>
              <a:off x="461274" y="5481447"/>
              <a:ext cx="11269453" cy="0"/>
            </a:xfrm>
            <a:prstGeom prst="straightConnector1">
              <a:avLst/>
            </a:prstGeom>
            <a:noFill/>
            <a:ln w="2857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sp>
          <p:nvSpPr>
            <p:cNvPr id="179" name="Google Shape;179;p7"/>
            <p:cNvSpPr/>
            <p:nvPr/>
          </p:nvSpPr>
          <p:spPr>
            <a:xfrm>
              <a:off x="2390760" y="5410195"/>
              <a:ext cx="142504" cy="142504"/>
            </a:xfrm>
            <a:prstGeom prst="ellipse">
              <a:avLst/>
            </a:prstGeom>
            <a:solidFill>
              <a:srgbClr val="7F7F7F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024747" y="5410195"/>
              <a:ext cx="142504" cy="142504"/>
            </a:xfrm>
            <a:prstGeom prst="ellipse">
              <a:avLst/>
            </a:prstGeom>
            <a:solidFill>
              <a:srgbClr val="7F7F7F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9662391" y="5410195"/>
              <a:ext cx="142504" cy="142504"/>
            </a:xfrm>
            <a:prstGeom prst="ellipse">
              <a:avLst/>
            </a:prstGeom>
            <a:solidFill>
              <a:srgbClr val="7F7F7F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7"/>
          <p:cNvGrpSpPr/>
          <p:nvPr/>
        </p:nvGrpSpPr>
        <p:grpSpPr>
          <a:xfrm>
            <a:off x="1074646" y="1334566"/>
            <a:ext cx="2774731" cy="2991589"/>
            <a:chOff x="1074646" y="1526479"/>
            <a:chExt cx="2774731" cy="2991589"/>
          </a:xfrm>
        </p:grpSpPr>
        <p:sp>
          <p:nvSpPr>
            <p:cNvPr id="183" name="Google Shape;183;p7"/>
            <p:cNvSpPr/>
            <p:nvPr/>
          </p:nvSpPr>
          <p:spPr>
            <a:xfrm>
              <a:off x="1074646" y="1526479"/>
              <a:ext cx="2774731" cy="2778666"/>
            </a:xfrm>
            <a:prstGeom prst="roundRect">
              <a:avLst>
                <a:gd name="adj" fmla="val 7576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274300" tIns="548625" rIns="274300" bIns="182875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 rot="10800000">
              <a:off x="2261984" y="4173193"/>
              <a:ext cx="400055" cy="344875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" name="Google Shape;185;p7"/>
          <p:cNvGrpSpPr/>
          <p:nvPr/>
        </p:nvGrpSpPr>
        <p:grpSpPr>
          <a:xfrm>
            <a:off x="4708634" y="1334566"/>
            <a:ext cx="2774731" cy="2991589"/>
            <a:chOff x="4708634" y="1526479"/>
            <a:chExt cx="2774731" cy="2991589"/>
          </a:xfrm>
        </p:grpSpPr>
        <p:sp>
          <p:nvSpPr>
            <p:cNvPr id="186" name="Google Shape;186;p7"/>
            <p:cNvSpPr/>
            <p:nvPr/>
          </p:nvSpPr>
          <p:spPr>
            <a:xfrm>
              <a:off x="4708634" y="1526479"/>
              <a:ext cx="2774731" cy="2778666"/>
            </a:xfrm>
            <a:prstGeom prst="roundRect">
              <a:avLst>
                <a:gd name="adj" fmla="val 833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274300" tIns="548625" rIns="274300" bIns="182875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 rot="10800000">
              <a:off x="5895972" y="4173193"/>
              <a:ext cx="400055" cy="344875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7"/>
          <p:cNvGrpSpPr/>
          <p:nvPr/>
        </p:nvGrpSpPr>
        <p:grpSpPr>
          <a:xfrm>
            <a:off x="8342623" y="1334566"/>
            <a:ext cx="2774731" cy="2991589"/>
            <a:chOff x="8342623" y="1526479"/>
            <a:chExt cx="2774731" cy="2991589"/>
          </a:xfrm>
        </p:grpSpPr>
        <p:sp>
          <p:nvSpPr>
            <p:cNvPr id="189" name="Google Shape;189;p7"/>
            <p:cNvSpPr/>
            <p:nvPr/>
          </p:nvSpPr>
          <p:spPr>
            <a:xfrm>
              <a:off x="8342623" y="1526479"/>
              <a:ext cx="2774731" cy="2778666"/>
            </a:xfrm>
            <a:prstGeom prst="roundRect">
              <a:avLst>
                <a:gd name="adj" fmla="val 7576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274300" tIns="548625" rIns="274300" bIns="182875" anchor="t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it-IT" sz="16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di esempio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 rot="10800000">
              <a:off x="9529961" y="4173193"/>
              <a:ext cx="400055" cy="344875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7"/>
          <p:cNvSpPr txBox="1"/>
          <p:nvPr/>
        </p:nvSpPr>
        <p:spPr>
          <a:xfrm>
            <a:off x="976553" y="259227"/>
            <a:ext cx="102388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Timeline di crescita aziendale triennale</a:t>
            </a:r>
          </a:p>
        </p:txBody>
      </p:sp>
      <p:sp>
        <p:nvSpPr>
          <p:cNvPr id="192" name="Google Shape;192;p7"/>
          <p:cNvSpPr/>
          <p:nvPr/>
        </p:nvSpPr>
        <p:spPr>
          <a:xfrm>
            <a:off x="461274" y="5027622"/>
            <a:ext cx="11269453" cy="14047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1074646" y="4904395"/>
            <a:ext cx="2774731" cy="41450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Opportunità</a:t>
            </a:r>
          </a:p>
        </p:txBody>
      </p:sp>
      <p:sp>
        <p:nvSpPr>
          <p:cNvPr id="194" name="Google Shape;194;p7"/>
          <p:cNvSpPr/>
          <p:nvPr/>
        </p:nvSpPr>
        <p:spPr>
          <a:xfrm>
            <a:off x="8342623" y="4939941"/>
            <a:ext cx="2774731" cy="41450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Rischi</a:t>
            </a:r>
          </a:p>
        </p:txBody>
      </p:sp>
      <p:sp>
        <p:nvSpPr>
          <p:cNvPr id="195" name="Google Shape;195;p7"/>
          <p:cNvSpPr/>
          <p:nvPr/>
        </p:nvSpPr>
        <p:spPr>
          <a:xfrm>
            <a:off x="1538375" y="1029765"/>
            <a:ext cx="1847273" cy="609600"/>
          </a:xfrm>
          <a:prstGeom prst="flowChartTerminator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20XX</a:t>
            </a:r>
          </a:p>
        </p:txBody>
      </p:sp>
      <p:sp>
        <p:nvSpPr>
          <p:cNvPr id="196" name="Google Shape;196;p7"/>
          <p:cNvSpPr/>
          <p:nvPr/>
        </p:nvSpPr>
        <p:spPr>
          <a:xfrm>
            <a:off x="5172363" y="1029765"/>
            <a:ext cx="1847273" cy="609600"/>
          </a:xfrm>
          <a:prstGeom prst="flowChartTerminator">
            <a:avLst/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20XX</a:t>
            </a:r>
          </a:p>
        </p:txBody>
      </p:sp>
      <p:sp>
        <p:nvSpPr>
          <p:cNvPr id="197" name="Google Shape;197;p7"/>
          <p:cNvSpPr/>
          <p:nvPr/>
        </p:nvSpPr>
        <p:spPr>
          <a:xfrm>
            <a:off x="8806352" y="1029765"/>
            <a:ext cx="1847273" cy="609600"/>
          </a:xfrm>
          <a:prstGeom prst="flowChartTerminator">
            <a:avLst/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20XX</a:t>
            </a:r>
          </a:p>
        </p:txBody>
      </p:sp>
      <p:sp>
        <p:nvSpPr>
          <p:cNvPr id="198" name="Google Shape;198;p7"/>
          <p:cNvSpPr txBox="1"/>
          <p:nvPr/>
        </p:nvSpPr>
        <p:spPr>
          <a:xfrm>
            <a:off x="1318729" y="5453418"/>
            <a:ext cx="385363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it-IT" sz="1600" b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 di esempio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it-IT"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 di esempio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it-IT" sz="1600" b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 di esempio</a:t>
            </a:r>
          </a:p>
        </p:txBody>
      </p:sp>
      <p:sp>
        <p:nvSpPr>
          <p:cNvPr id="199" name="Google Shape;199;p7"/>
          <p:cNvSpPr txBox="1"/>
          <p:nvPr/>
        </p:nvSpPr>
        <p:spPr>
          <a:xfrm>
            <a:off x="8588774" y="5453418"/>
            <a:ext cx="292695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it-IT" sz="1600" b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 di esempio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it-IT"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 di esempio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it-IT" sz="1600" b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 di esempio</a:t>
            </a:r>
          </a:p>
        </p:txBody>
      </p:sp>
      <p:grpSp>
        <p:nvGrpSpPr>
          <p:cNvPr id="200" name="Google Shape;200;p7"/>
          <p:cNvGrpSpPr/>
          <p:nvPr/>
        </p:nvGrpSpPr>
        <p:grpSpPr>
          <a:xfrm>
            <a:off x="11215448" y="189078"/>
            <a:ext cx="765810" cy="765810"/>
            <a:chOff x="8141749" y="818038"/>
            <a:chExt cx="765810" cy="765810"/>
          </a:xfrm>
        </p:grpSpPr>
        <p:sp>
          <p:nvSpPr>
            <p:cNvPr id="201" name="Google Shape;201;p7"/>
            <p:cNvSpPr/>
            <p:nvPr/>
          </p:nvSpPr>
          <p:spPr>
            <a:xfrm>
              <a:off x="8141749" y="818038"/>
              <a:ext cx="765810" cy="765810"/>
            </a:xfrm>
            <a:prstGeom prst="ellipse">
              <a:avLst/>
            </a:prstGeom>
            <a:solidFill>
              <a:srgbClr val="7F7F7F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02" name="Google Shape;202;p7" descr="Una freccia bianca in un bersaglio Descrizione generata automa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337815" y="969014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3" name="Google Shape;203;p7"/>
          <p:cNvSpPr txBox="1"/>
          <p:nvPr/>
        </p:nvSpPr>
        <p:spPr>
          <a:xfrm>
            <a:off x="3437860" y="6500065"/>
            <a:ext cx="8718971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3150" rIns="182875" bIns="731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Modello di piano di progetto triennale di alto livello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8" descr="Motivo 3D ondulato bianco"/>
          <p:cNvPicPr preferRelativeResize="0"/>
          <p:nvPr/>
        </p:nvPicPr>
        <p:blipFill rotWithShape="1">
          <a:blip r:embed="rId3">
            <a:alphaModFix amt="20000"/>
          </a:blip>
          <a:srcRect b="207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8"/>
          <p:cNvGrpSpPr/>
          <p:nvPr/>
        </p:nvGrpSpPr>
        <p:grpSpPr>
          <a:xfrm>
            <a:off x="11213623" y="188559"/>
            <a:ext cx="765810" cy="765810"/>
            <a:chOff x="6496725" y="804900"/>
            <a:chExt cx="765810" cy="765810"/>
          </a:xfrm>
        </p:grpSpPr>
        <p:sp>
          <p:nvSpPr>
            <p:cNvPr id="210" name="Google Shape;210;p8"/>
            <p:cNvSpPr/>
            <p:nvPr/>
          </p:nvSpPr>
          <p:spPr>
            <a:xfrm>
              <a:off x="6496725" y="804900"/>
              <a:ext cx="765810" cy="765810"/>
            </a:xfrm>
            <a:prstGeom prst="ellipse">
              <a:avLst/>
            </a:prstGeom>
            <a:solidFill>
              <a:srgbClr val="7F7F7F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1" name="Google Shape;211;p8" descr="Una linea bianca che disegna una pila di denaro Descrizione generata automa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51030" y="943895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2" name="Google Shape;212;p8"/>
          <p:cNvSpPr txBox="1"/>
          <p:nvPr/>
        </p:nvSpPr>
        <p:spPr>
          <a:xfrm>
            <a:off x="2690483" y="259227"/>
            <a:ext cx="68110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Budget aziendale 20XX</a:t>
            </a:r>
          </a:p>
        </p:txBody>
      </p:sp>
      <p:graphicFrame>
        <p:nvGraphicFramePr>
          <p:cNvPr id="213" name="Google Shape;213;p8"/>
          <p:cNvGraphicFramePr/>
          <p:nvPr>
            <p:extLst>
              <p:ext uri="{D42A27DB-BD31-4B8C-83A1-F6EECF244321}">
                <p14:modId xmlns:p14="http://schemas.microsoft.com/office/powerpoint/2010/main" val="749526606"/>
              </p:ext>
            </p:extLst>
          </p:nvPr>
        </p:nvGraphicFramePr>
        <p:xfrm>
          <a:off x="218152" y="1199388"/>
          <a:ext cx="11755600" cy="5303625"/>
        </p:xfrm>
        <a:graphic>
          <a:graphicData uri="http://schemas.openxmlformats.org/drawingml/2006/table">
            <a:tbl>
              <a:tblPr>
                <a:noFill/>
                <a:tableStyleId>{9F8BEAB2-BD21-4F9D-A5C4-23FAC02F6808}</a:tableStyleId>
              </a:tblPr>
              <a:tblGrid>
                <a:gridCol w="73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200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MANODOPERA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MATERIALI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FISSO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SALDO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Data di inizio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Data di fine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HR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€/HR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Totale manodopera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Unità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€/Unità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Totale materiali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Trasferta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Attrezzature/Spazio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Varie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Budget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Effettivo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Sotto/Sopra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5">
                <a:tc gridSpan="1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Progetto 1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325"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SUBTOTALE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1" i="0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14" name="Google Shape;214;p8"/>
          <p:cNvSpPr txBox="1"/>
          <p:nvPr/>
        </p:nvSpPr>
        <p:spPr>
          <a:xfrm>
            <a:off x="5422606" y="6500065"/>
            <a:ext cx="6734226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3150" rIns="182875" bIns="731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Modello di piano di progetto triennale di alto livello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9" descr="Motivo 3D ondulato bianco"/>
          <p:cNvPicPr preferRelativeResize="0"/>
          <p:nvPr/>
        </p:nvPicPr>
        <p:blipFill rotWithShape="1">
          <a:blip r:embed="rId3">
            <a:alphaModFix amt="20000"/>
          </a:blip>
          <a:srcRect b="207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9"/>
          <p:cNvGrpSpPr/>
          <p:nvPr/>
        </p:nvGrpSpPr>
        <p:grpSpPr>
          <a:xfrm>
            <a:off x="11213623" y="188559"/>
            <a:ext cx="765810" cy="765810"/>
            <a:chOff x="6496725" y="804900"/>
            <a:chExt cx="765810" cy="765810"/>
          </a:xfrm>
        </p:grpSpPr>
        <p:sp>
          <p:nvSpPr>
            <p:cNvPr id="221" name="Google Shape;221;p9"/>
            <p:cNvSpPr/>
            <p:nvPr/>
          </p:nvSpPr>
          <p:spPr>
            <a:xfrm>
              <a:off x="6496725" y="804900"/>
              <a:ext cx="765810" cy="765810"/>
            </a:xfrm>
            <a:prstGeom prst="ellipse">
              <a:avLst/>
            </a:prstGeom>
            <a:solidFill>
              <a:srgbClr val="7F7F7F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22" name="Google Shape;222;p9" descr="Una linea bianca che disegna una pila di denaro Descrizione generata automa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51030" y="943895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3" name="Google Shape;223;p9"/>
          <p:cNvSpPr txBox="1"/>
          <p:nvPr/>
        </p:nvSpPr>
        <p:spPr>
          <a:xfrm>
            <a:off x="2690483" y="259227"/>
            <a:ext cx="68110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Budget aziendale 20XX</a:t>
            </a:r>
          </a:p>
        </p:txBody>
      </p:sp>
      <p:graphicFrame>
        <p:nvGraphicFramePr>
          <p:cNvPr id="224" name="Google Shape;224;p9"/>
          <p:cNvGraphicFramePr/>
          <p:nvPr>
            <p:extLst>
              <p:ext uri="{D42A27DB-BD31-4B8C-83A1-F6EECF244321}">
                <p14:modId xmlns:p14="http://schemas.microsoft.com/office/powerpoint/2010/main" val="2991120018"/>
              </p:ext>
            </p:extLst>
          </p:nvPr>
        </p:nvGraphicFramePr>
        <p:xfrm>
          <a:off x="218152" y="1199388"/>
          <a:ext cx="11755600" cy="5303625"/>
        </p:xfrm>
        <a:graphic>
          <a:graphicData uri="http://schemas.openxmlformats.org/drawingml/2006/table">
            <a:tbl>
              <a:tblPr>
                <a:noFill/>
                <a:tableStyleId>{9F8BEAB2-BD21-4F9D-A5C4-23FAC02F6808}</a:tableStyleId>
              </a:tblPr>
              <a:tblGrid>
                <a:gridCol w="73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200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MANODOPERA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MATERIALI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FISSO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SALDO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Data di inizio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Data di fine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HR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€/HR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Totale manodopera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Unità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€/Unità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Totale materiali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Trasferta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Attrezzature/Spazio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Varie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Budget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Effettivo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 dirty="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Sotto/Sopra</a:t>
                      </a:r>
                    </a:p>
                  </a:txBody>
                  <a:tcPr marL="36000" marR="36000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5">
                <a:tc gridSpan="1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Progetto 1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Descrizione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00/00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2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325"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SUBTOTALE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1" i="0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800"/>
                        <a:buFont typeface="Century Gothic"/>
                        <a:buNone/>
                      </a:pPr>
                      <a:r>
                        <a:rPr lang="it-IT" sz="800" b="1" i="0" u="none" strike="noStrike" cap="none" dirty="0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00,00 €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25" name="Google Shape;225;p9"/>
          <p:cNvSpPr txBox="1"/>
          <p:nvPr/>
        </p:nvSpPr>
        <p:spPr>
          <a:xfrm>
            <a:off x="5139070" y="6500065"/>
            <a:ext cx="7017761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3150" rIns="182875" bIns="731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Modello di piano di progetto triennale di alto livello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3454</Words>
  <Application>Microsoft Office PowerPoint</Application>
  <PresentationFormat>Widescreen</PresentationFormat>
  <Paragraphs>1897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Play</vt:lpstr>
      <vt:lpstr>Century Gothic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Alexandra Ragazhinskaya</dc:creator>
  <cp:lastModifiedBy>Mira Li</cp:lastModifiedBy>
  <cp:revision>5</cp:revision>
  <dcterms:created xsi:type="dcterms:W3CDTF">2021-07-07T23:54:57Z</dcterms:created>
  <dcterms:modified xsi:type="dcterms:W3CDTF">2025-05-06T10:14:08Z</dcterms:modified>
</cp:coreProperties>
</file>