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8" r:id="rId1"/>
  </p:sldMasterIdLst>
  <p:notesMasterIdLst>
    <p:notesMasterId r:id="rId6"/>
  </p:notesMasterIdLst>
  <p:sldIdLst>
    <p:sldId id="357" r:id="rId2"/>
    <p:sldId id="365" r:id="rId3"/>
    <p:sldId id="364" r:id="rId4"/>
    <p:sldId id="3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FC9974"/>
    <a:srgbClr val="2E75B6"/>
    <a:srgbClr val="FCBFB3"/>
    <a:srgbClr val="C4F2F1"/>
    <a:srgbClr val="D1E5E7"/>
    <a:srgbClr val="E9F5F5"/>
    <a:srgbClr val="7DD0A0"/>
    <a:srgbClr val="57EA00"/>
    <a:srgbClr val="CCE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" autoAdjust="0"/>
    <p:restoredTop sz="95714"/>
  </p:normalViewPr>
  <p:slideViewPr>
    <p:cSldViewPr snapToGrid="0" snapToObjects="1">
      <p:cViewPr varScale="1">
        <p:scale>
          <a:sx n="241" d="100"/>
          <a:sy n="241" d="100"/>
        </p:scale>
        <p:origin x="1674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02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5318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58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0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7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9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8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8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1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2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2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fondo astratto bianco">
            <a:extLst>
              <a:ext uri="{FF2B5EF4-FFF2-40B4-BE49-F238E27FC236}">
                <a16:creationId xmlns:a16="http://schemas.microsoft.com/office/drawing/2014/main" id="{BC3FE0F4-9A67-4791-24BF-841475018EF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B5DC4B00-9A07-F250-3630-0DE7C9BF831F}"/>
              </a:ext>
            </a:extLst>
          </p:cNvPr>
          <p:cNvSpPr txBox="1"/>
          <p:nvPr/>
        </p:nvSpPr>
        <p:spPr>
          <a:xfrm>
            <a:off x="249647" y="254470"/>
            <a:ext cx="1113736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per fase del progetto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08B24C-9B52-3B6C-9672-0A6119513F5D}"/>
              </a:ext>
            </a:extLst>
          </p:cNvPr>
          <p:cNvSpPr txBox="1"/>
          <p:nvPr/>
        </p:nvSpPr>
        <p:spPr>
          <a:xfrm>
            <a:off x="302001" y="1532147"/>
            <a:ext cx="5794000" cy="4631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utilizza questo modello a una slide per visualizzare il tuo progetto nelle cinque fasi ufficiali di gestione del progetto (avvio, pianificazione, esecuzione, monitoraggio, chiusura), nonché le attività associate a ciascuna di esse.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separa visivamente le cinque fasi della gestione del progetto con colori distinti e illustra i passaggi sequenziali dall’avvio alla chiusura del progetto. Personalizza i dati di esempio per adattarli al tuo progetto e mostra i deliverable di ogni fase, oppure scarica la versione vuota e inserisci i dettagli del tuo progetto.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BDD9D120-99B9-49D0-521E-CD7E3ADA8F5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475189" y="1652854"/>
            <a:ext cx="5365713" cy="3018213"/>
          </a:xfrm>
          <a:prstGeom prst="rect">
            <a:avLst/>
          </a:prstGeom>
          <a:effectLst>
            <a:outerShdw blurRad="152400" dist="38100" dir="2700000" sx="101000" sy="101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59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fondo astratto bianco">
            <a:extLst>
              <a:ext uri="{FF2B5EF4-FFF2-40B4-BE49-F238E27FC236}">
                <a16:creationId xmlns:a16="http://schemas.microsoft.com/office/drawing/2014/main" id="{0267D289-7097-284D-042D-4191EDAC429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3423138" y="60276"/>
            <a:ext cx="8710247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per fase del progetto</a:t>
            </a: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EB32C3FD-271B-83EE-5F32-95722656F58C}"/>
              </a:ext>
            </a:extLst>
          </p:cNvPr>
          <p:cNvSpPr/>
          <p:nvPr/>
        </p:nvSpPr>
        <p:spPr>
          <a:xfrm>
            <a:off x="221635" y="1224792"/>
            <a:ext cx="2575994" cy="909890"/>
          </a:xfrm>
          <a:prstGeom prst="chevron">
            <a:avLst>
              <a:gd name="adj" fmla="val 27269"/>
            </a:avLst>
          </a:prstGeom>
          <a:solidFill>
            <a:srgbClr val="FC997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1" name="Chevron 40">
            <a:extLst>
              <a:ext uri="{FF2B5EF4-FFF2-40B4-BE49-F238E27FC236}">
                <a16:creationId xmlns:a16="http://schemas.microsoft.com/office/drawing/2014/main" id="{177F1A9C-A991-A1C8-AE2A-EB46740D9CE0}"/>
              </a:ext>
            </a:extLst>
          </p:cNvPr>
          <p:cNvSpPr/>
          <p:nvPr/>
        </p:nvSpPr>
        <p:spPr>
          <a:xfrm>
            <a:off x="2602884" y="1224792"/>
            <a:ext cx="2575993" cy="909890"/>
          </a:xfrm>
          <a:prstGeom prst="chevron">
            <a:avLst>
              <a:gd name="adj" fmla="val 2774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3" name="Chevron 42">
            <a:extLst>
              <a:ext uri="{FF2B5EF4-FFF2-40B4-BE49-F238E27FC236}">
                <a16:creationId xmlns:a16="http://schemas.microsoft.com/office/drawing/2014/main" id="{22673025-F37D-7D56-57CD-899A00E0A86E}"/>
              </a:ext>
            </a:extLst>
          </p:cNvPr>
          <p:cNvSpPr/>
          <p:nvPr/>
        </p:nvSpPr>
        <p:spPr>
          <a:xfrm>
            <a:off x="4984134" y="1224792"/>
            <a:ext cx="2575991" cy="909890"/>
          </a:xfrm>
          <a:prstGeom prst="chevron">
            <a:avLst>
              <a:gd name="adj" fmla="val 27508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5" name="Chevron 44">
            <a:extLst>
              <a:ext uri="{FF2B5EF4-FFF2-40B4-BE49-F238E27FC236}">
                <a16:creationId xmlns:a16="http://schemas.microsoft.com/office/drawing/2014/main" id="{DBA48239-EEE5-81A3-655B-F7C76009A896}"/>
              </a:ext>
            </a:extLst>
          </p:cNvPr>
          <p:cNvSpPr/>
          <p:nvPr/>
        </p:nvSpPr>
        <p:spPr>
          <a:xfrm>
            <a:off x="7365384" y="1224792"/>
            <a:ext cx="2575993" cy="909890"/>
          </a:xfrm>
          <a:prstGeom prst="chevron">
            <a:avLst>
              <a:gd name="adj" fmla="val 2702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7" name="Chevron 46">
            <a:extLst>
              <a:ext uri="{FF2B5EF4-FFF2-40B4-BE49-F238E27FC236}">
                <a16:creationId xmlns:a16="http://schemas.microsoft.com/office/drawing/2014/main" id="{7E7E27C2-2BAB-A78C-47AF-7EADC619660B}"/>
              </a:ext>
            </a:extLst>
          </p:cNvPr>
          <p:cNvSpPr/>
          <p:nvPr/>
        </p:nvSpPr>
        <p:spPr>
          <a:xfrm>
            <a:off x="9746636" y="1224792"/>
            <a:ext cx="2266132" cy="909890"/>
          </a:xfrm>
          <a:prstGeom prst="chevron">
            <a:avLst>
              <a:gd name="adj" fmla="val 2750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>
                <a:latin typeface="Century Gothic" panose="020B0502020202020204" pitchFamily="34" charset="0"/>
              </a:rPr>
              <a:t>Titolo fase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C47905-7F07-F8EA-6917-FC6986070EB9}"/>
              </a:ext>
            </a:extLst>
          </p:cNvPr>
          <p:cNvSpPr/>
          <p:nvPr/>
        </p:nvSpPr>
        <p:spPr>
          <a:xfrm>
            <a:off x="9746636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B357B5-869F-E098-359D-F8B23DCFF086}"/>
              </a:ext>
            </a:extLst>
          </p:cNvPr>
          <p:cNvSpPr/>
          <p:nvPr/>
        </p:nvSpPr>
        <p:spPr>
          <a:xfrm>
            <a:off x="736538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53BE353-2480-503D-CF6E-9D4D7B87362D}"/>
              </a:ext>
            </a:extLst>
          </p:cNvPr>
          <p:cNvSpPr/>
          <p:nvPr/>
        </p:nvSpPr>
        <p:spPr>
          <a:xfrm>
            <a:off x="498413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5773F61-BE6B-622E-2E89-D7BAEB6FA6B9}"/>
              </a:ext>
            </a:extLst>
          </p:cNvPr>
          <p:cNvSpPr/>
          <p:nvPr/>
        </p:nvSpPr>
        <p:spPr>
          <a:xfrm>
            <a:off x="260288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ADB7BB-5166-DFA6-240D-695638CCE5F1}"/>
              </a:ext>
            </a:extLst>
          </p:cNvPr>
          <p:cNvSpPr/>
          <p:nvPr/>
        </p:nvSpPr>
        <p:spPr>
          <a:xfrm>
            <a:off x="221635" y="2207612"/>
            <a:ext cx="2266132" cy="443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Descrizione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4516DD-02CE-041D-3C29-CF79B2C47D02}"/>
              </a:ext>
            </a:extLst>
          </p:cNvPr>
          <p:cNvSpPr/>
          <p:nvPr/>
        </p:nvSpPr>
        <p:spPr>
          <a:xfrm>
            <a:off x="1134045" y="671002"/>
            <a:ext cx="765810" cy="765810"/>
          </a:xfrm>
          <a:prstGeom prst="ellipse">
            <a:avLst/>
          </a:prstGeom>
          <a:solidFill>
            <a:srgbClr val="FC997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AAFE93B-7162-E23A-3555-C0C28EA7D334}"/>
              </a:ext>
            </a:extLst>
          </p:cNvPr>
          <p:cNvSpPr/>
          <p:nvPr/>
        </p:nvSpPr>
        <p:spPr>
          <a:xfrm>
            <a:off x="3507975" y="671002"/>
            <a:ext cx="765810" cy="76581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E7115E5-A1CC-075B-2AFC-4C0F8C84B931}"/>
              </a:ext>
            </a:extLst>
          </p:cNvPr>
          <p:cNvSpPr/>
          <p:nvPr/>
        </p:nvSpPr>
        <p:spPr>
          <a:xfrm>
            <a:off x="5851908" y="671002"/>
            <a:ext cx="765810" cy="76581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36E559C-D68C-A764-C7B5-A367A29375E5}"/>
              </a:ext>
            </a:extLst>
          </p:cNvPr>
          <p:cNvSpPr/>
          <p:nvPr/>
        </p:nvSpPr>
        <p:spPr>
          <a:xfrm>
            <a:off x="8247324" y="671002"/>
            <a:ext cx="765810" cy="7658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3F5D90F-418A-CA62-7E6D-A1E1588CBA22}"/>
              </a:ext>
            </a:extLst>
          </p:cNvPr>
          <p:cNvSpPr/>
          <p:nvPr/>
        </p:nvSpPr>
        <p:spPr>
          <a:xfrm>
            <a:off x="10492307" y="671002"/>
            <a:ext cx="765810" cy="76581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7286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3" descr="Sfondo astratto bianco">
            <a:extLst>
              <a:ext uri="{FF2B5EF4-FFF2-40B4-BE49-F238E27FC236}">
                <a16:creationId xmlns:a16="http://schemas.microsoft.com/office/drawing/2014/main" id="{88CE9707-95A2-55B5-BF57-04CA937758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b="2967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2487768" y="60276"/>
            <a:ext cx="9645618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Modello di piano di progetto per fase del progetto</a:t>
            </a: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EB32C3FD-271B-83EE-5F32-95722656F58C}"/>
              </a:ext>
            </a:extLst>
          </p:cNvPr>
          <p:cNvSpPr/>
          <p:nvPr/>
        </p:nvSpPr>
        <p:spPr>
          <a:xfrm>
            <a:off x="221635" y="1224792"/>
            <a:ext cx="2575994" cy="909890"/>
          </a:xfrm>
          <a:prstGeom prst="chevron">
            <a:avLst>
              <a:gd name="adj" fmla="val 27269"/>
            </a:avLst>
          </a:prstGeom>
          <a:solidFill>
            <a:srgbClr val="FC997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>
                <a:latin typeface="Century Gothic" panose="020B0502020202020204" pitchFamily="34" charset="0"/>
              </a:rPr>
              <a:t>Avvio</a:t>
            </a:r>
          </a:p>
        </p:txBody>
      </p:sp>
      <p:sp>
        <p:nvSpPr>
          <p:cNvPr id="41" name="Chevron 40">
            <a:extLst>
              <a:ext uri="{FF2B5EF4-FFF2-40B4-BE49-F238E27FC236}">
                <a16:creationId xmlns:a16="http://schemas.microsoft.com/office/drawing/2014/main" id="{177F1A9C-A991-A1C8-AE2A-EB46740D9CE0}"/>
              </a:ext>
            </a:extLst>
          </p:cNvPr>
          <p:cNvSpPr/>
          <p:nvPr/>
        </p:nvSpPr>
        <p:spPr>
          <a:xfrm>
            <a:off x="2602884" y="1224792"/>
            <a:ext cx="2575993" cy="909890"/>
          </a:xfrm>
          <a:prstGeom prst="chevron">
            <a:avLst>
              <a:gd name="adj" fmla="val 2774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>
                <a:latin typeface="Century Gothic" panose="020B0502020202020204" pitchFamily="34" charset="0"/>
              </a:rPr>
              <a:t>Pianificazione </a:t>
            </a:r>
          </a:p>
        </p:txBody>
      </p:sp>
      <p:sp>
        <p:nvSpPr>
          <p:cNvPr id="43" name="Chevron 42">
            <a:extLst>
              <a:ext uri="{FF2B5EF4-FFF2-40B4-BE49-F238E27FC236}">
                <a16:creationId xmlns:a16="http://schemas.microsoft.com/office/drawing/2014/main" id="{22673025-F37D-7D56-57CD-899A00E0A86E}"/>
              </a:ext>
            </a:extLst>
          </p:cNvPr>
          <p:cNvSpPr/>
          <p:nvPr/>
        </p:nvSpPr>
        <p:spPr>
          <a:xfrm>
            <a:off x="4984134" y="1224792"/>
            <a:ext cx="2575991" cy="909890"/>
          </a:xfrm>
          <a:prstGeom prst="chevron">
            <a:avLst>
              <a:gd name="adj" fmla="val 27508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>
                <a:latin typeface="Century Gothic" panose="020B0502020202020204" pitchFamily="34" charset="0"/>
              </a:rPr>
              <a:t>Esecuzione</a:t>
            </a:r>
          </a:p>
        </p:txBody>
      </p:sp>
      <p:sp>
        <p:nvSpPr>
          <p:cNvPr id="45" name="Chevron 44">
            <a:extLst>
              <a:ext uri="{FF2B5EF4-FFF2-40B4-BE49-F238E27FC236}">
                <a16:creationId xmlns:a16="http://schemas.microsoft.com/office/drawing/2014/main" id="{DBA48239-EEE5-81A3-655B-F7C76009A896}"/>
              </a:ext>
            </a:extLst>
          </p:cNvPr>
          <p:cNvSpPr/>
          <p:nvPr/>
        </p:nvSpPr>
        <p:spPr>
          <a:xfrm>
            <a:off x="7365384" y="1224792"/>
            <a:ext cx="2575993" cy="909890"/>
          </a:xfrm>
          <a:prstGeom prst="chevron">
            <a:avLst>
              <a:gd name="adj" fmla="val 2702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>
                <a:latin typeface="Century Gothic" panose="020B0502020202020204" pitchFamily="34" charset="0"/>
              </a:rPr>
              <a:t>Monitoraggio</a:t>
            </a:r>
          </a:p>
        </p:txBody>
      </p:sp>
      <p:sp>
        <p:nvSpPr>
          <p:cNvPr id="47" name="Chevron 46">
            <a:extLst>
              <a:ext uri="{FF2B5EF4-FFF2-40B4-BE49-F238E27FC236}">
                <a16:creationId xmlns:a16="http://schemas.microsoft.com/office/drawing/2014/main" id="{7E7E27C2-2BAB-A78C-47AF-7EADC619660B}"/>
              </a:ext>
            </a:extLst>
          </p:cNvPr>
          <p:cNvSpPr/>
          <p:nvPr/>
        </p:nvSpPr>
        <p:spPr>
          <a:xfrm>
            <a:off x="9746636" y="1224792"/>
            <a:ext cx="2266132" cy="909890"/>
          </a:xfrm>
          <a:prstGeom prst="chevron">
            <a:avLst>
              <a:gd name="adj" fmla="val 2750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>
                <a:latin typeface="Century Gothic" panose="020B0502020202020204" pitchFamily="34" charset="0"/>
              </a:rPr>
              <a:t>Chiusura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C47905-7F07-F8EA-6917-FC6986070EB9}"/>
              </a:ext>
            </a:extLst>
          </p:cNvPr>
          <p:cNvSpPr/>
          <p:nvPr/>
        </p:nvSpPr>
        <p:spPr>
          <a:xfrm>
            <a:off x="9746636" y="2207612"/>
            <a:ext cx="2266132" cy="425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Ottieni il feedback dagli stakeholder.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una revisione post-implementazione per valutare il successo del progetto e le lezioni apprese.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Documenta i report finali del progetto e archivia la documentazione del progetto per riferimento futuro.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B357B5-869F-E098-359D-F8B23DCFF086}"/>
              </a:ext>
            </a:extLst>
          </p:cNvPr>
          <p:cNvSpPr/>
          <p:nvPr/>
        </p:nvSpPr>
        <p:spPr>
          <a:xfrm>
            <a:off x="7365385" y="2207612"/>
            <a:ext cx="2266132" cy="425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Valuta regolarmente l’avanzamento e le prestazioni del progetto rispetto al piano.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Monitora il feedback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controlli periodici di garanzia della qualità per verificare che il prodotto soddisfi le aspettative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53BE353-2480-503D-CF6E-9D4D7B87362D}"/>
              </a:ext>
            </a:extLst>
          </p:cNvPr>
          <p:cNvSpPr/>
          <p:nvPr/>
        </p:nvSpPr>
        <p:spPr>
          <a:xfrm>
            <a:off x="4984135" y="2207612"/>
            <a:ext cx="2266132" cy="425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Configura ambienti di test per garantire la qualità.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sessioni di formazione degli utenti.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 l’introduzione secondo la programmazione del progetto.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5773F61-BE6B-622E-2E89-D7BAEB6FA6B9}"/>
              </a:ext>
            </a:extLst>
          </p:cNvPr>
          <p:cNvSpPr/>
          <p:nvPr/>
        </p:nvSpPr>
        <p:spPr>
          <a:xfrm>
            <a:off x="2602885" y="2207612"/>
            <a:ext cx="2266132" cy="425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Conduci una valutazione delle necessità per determinare i requisiti degli utenti.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Sviluppa un piano di progetto dettagliato che includa programmazione, deliverable, attività, KPI, budget e risorse.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Crea un piano di gestione dei rischi per identificare potenziali rischi e strategie di mitigazione.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ADB7BB-5166-DFA6-240D-695638CCE5F1}"/>
              </a:ext>
            </a:extLst>
          </p:cNvPr>
          <p:cNvSpPr/>
          <p:nvPr/>
        </p:nvSpPr>
        <p:spPr>
          <a:xfrm>
            <a:off x="221635" y="2207612"/>
            <a:ext cx="2266132" cy="425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74320" rIns="182880" bIns="182880" rtlCol="0" anchor="t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Identifica un problema o una necessità.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Ottieni il consenso del progetto.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Nomina un project manager.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Incontra gli stakeholder per definire l’obiettivo SMART.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Sviluppa il project charter. 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4516DD-02CE-041D-3C29-CF79B2C47D02}"/>
              </a:ext>
            </a:extLst>
          </p:cNvPr>
          <p:cNvSpPr/>
          <p:nvPr/>
        </p:nvSpPr>
        <p:spPr>
          <a:xfrm>
            <a:off x="1134045" y="671002"/>
            <a:ext cx="765810" cy="765810"/>
          </a:xfrm>
          <a:prstGeom prst="ellipse">
            <a:avLst/>
          </a:prstGeom>
          <a:solidFill>
            <a:srgbClr val="FC997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AAFE93B-7162-E23A-3555-C0C28EA7D334}"/>
              </a:ext>
            </a:extLst>
          </p:cNvPr>
          <p:cNvSpPr/>
          <p:nvPr/>
        </p:nvSpPr>
        <p:spPr>
          <a:xfrm>
            <a:off x="3507975" y="671002"/>
            <a:ext cx="765810" cy="76581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E7115E5-A1CC-075B-2AFC-4C0F8C84B931}"/>
              </a:ext>
            </a:extLst>
          </p:cNvPr>
          <p:cNvSpPr/>
          <p:nvPr/>
        </p:nvSpPr>
        <p:spPr>
          <a:xfrm>
            <a:off x="5851908" y="671002"/>
            <a:ext cx="765810" cy="76581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36E559C-D68C-A764-C7B5-A367A29375E5}"/>
              </a:ext>
            </a:extLst>
          </p:cNvPr>
          <p:cNvSpPr/>
          <p:nvPr/>
        </p:nvSpPr>
        <p:spPr>
          <a:xfrm>
            <a:off x="8247324" y="671002"/>
            <a:ext cx="765810" cy="7658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3F5D90F-418A-CA62-7E6D-A1E1588CBA22}"/>
              </a:ext>
            </a:extLst>
          </p:cNvPr>
          <p:cNvSpPr/>
          <p:nvPr/>
        </p:nvSpPr>
        <p:spPr>
          <a:xfrm>
            <a:off x="10492307" y="671002"/>
            <a:ext cx="765810" cy="76581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800" b="1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FEE01-42D0-C4AB-21B3-2B65E730830D}"/>
              </a:ext>
            </a:extLst>
          </p:cNvPr>
          <p:cNvSpPr txBox="1"/>
          <p:nvPr/>
        </p:nvSpPr>
        <p:spPr>
          <a:xfrm>
            <a:off x="448962" y="652679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233405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15888</TotalTime>
  <Words>462</Words>
  <Application>Microsoft Office PowerPoint</Application>
  <PresentationFormat>Widescreen</PresentationFormat>
  <Paragraphs>107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190</cp:revision>
  <cp:lastPrinted>2020-08-31T22:23:58Z</cp:lastPrinted>
  <dcterms:created xsi:type="dcterms:W3CDTF">2021-07-07T23:54:57Z</dcterms:created>
  <dcterms:modified xsi:type="dcterms:W3CDTF">2025-05-05T09:00:03Z</dcterms:modified>
</cp:coreProperties>
</file>