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8" r:id="rId1"/>
  </p:sldMasterIdLst>
  <p:notesMasterIdLst>
    <p:notesMasterId r:id="rId6"/>
  </p:notesMasterIdLst>
  <p:sldIdLst>
    <p:sldId id="357" r:id="rId2"/>
    <p:sldId id="365" r:id="rId3"/>
    <p:sldId id="364" r:id="rId4"/>
    <p:sldId id="3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033"/>
    <a:srgbClr val="FC9974"/>
    <a:srgbClr val="2E75B6"/>
    <a:srgbClr val="FCBFB3"/>
    <a:srgbClr val="C4F2F1"/>
    <a:srgbClr val="D1E5E7"/>
    <a:srgbClr val="E9F5F5"/>
    <a:srgbClr val="7DD0A0"/>
    <a:srgbClr val="57EA00"/>
    <a:srgbClr val="CCE9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5" autoAdjust="0"/>
    <p:restoredTop sz="95714"/>
  </p:normalViewPr>
  <p:slideViewPr>
    <p:cSldViewPr snapToGrid="0" snapToObjects="1">
      <p:cViewPr varScale="1">
        <p:scale>
          <a:sx n="241" d="100"/>
          <a:sy n="241" d="100"/>
        </p:scale>
        <p:origin x="1674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029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5318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17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587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602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478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79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87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8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4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914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68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81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12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82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9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0"/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76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fondo astratto bianco">
            <a:extLst>
              <a:ext uri="{FF2B5EF4-FFF2-40B4-BE49-F238E27FC236}">
                <a16:creationId xmlns:a16="http://schemas.microsoft.com/office/drawing/2014/main" id="{BC3FE0F4-9A67-4791-24BF-841475018EF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9671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B5DC4B00-9A07-F250-3630-0DE7C9BF831F}"/>
              </a:ext>
            </a:extLst>
          </p:cNvPr>
          <p:cNvSpPr txBox="1"/>
          <p:nvPr/>
        </p:nvSpPr>
        <p:spPr>
          <a:xfrm>
            <a:off x="249647" y="254470"/>
            <a:ext cx="11137368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piano di progetto per fase del progetto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508B24C-9B52-3B6C-9672-0A6119513F5D}"/>
              </a:ext>
            </a:extLst>
          </p:cNvPr>
          <p:cNvSpPr txBox="1"/>
          <p:nvPr/>
        </p:nvSpPr>
        <p:spPr>
          <a:xfrm>
            <a:off x="302001" y="1532147"/>
            <a:ext cx="5794000" cy="4631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sz="1600" b="1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Quando utilizzare questo modello: </a:t>
            </a:r>
            <a:r>
              <a:rPr lang="it-IT" sz="1600" b="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utilizza questo modello a una slide per visualizzare il tuo progetto nelle cinque fasi ufficiali di gestione del progetto (avvio, pianificazione, esecuzione, monitoraggio, chiusura), nonché le attività associate a ciascuna di esse.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sz="1600" b="1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Caratteristiche importanti del modello: </a:t>
            </a:r>
            <a:r>
              <a:rPr lang="it-IT" sz="1600" b="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questo modello separa visivamente le cinque fasi della gestione del progetto con colori distinti e illustra i passaggi sequenziali dall’avvio alla chiusura del progetto. Personalizza i dati di esempio per adattarli al tuo progetto e mostra i deliverable di ogni fase, oppure scarica la versione vuota e inserisci i dettagli del tuo progetto.</a:t>
            </a: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BDD9D120-99B9-49D0-521E-CD7E3ADA8F55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6475189" y="1652854"/>
            <a:ext cx="5365713" cy="3018213"/>
          </a:xfrm>
          <a:prstGeom prst="rect">
            <a:avLst/>
          </a:prstGeom>
          <a:effectLst>
            <a:outerShdw blurRad="152400" dist="38100" dir="2700000" sx="101000" sy="101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659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0"/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76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fondo astratto bianco">
            <a:extLst>
              <a:ext uri="{FF2B5EF4-FFF2-40B4-BE49-F238E27FC236}">
                <a16:creationId xmlns:a16="http://schemas.microsoft.com/office/drawing/2014/main" id="{0267D289-7097-284D-042D-4191EDAC429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/>
          </a:blip>
          <a:srcRect b="29671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D0EEF7DF-D503-635E-B992-E06553C7DFC7}"/>
              </a:ext>
            </a:extLst>
          </p:cNvPr>
          <p:cNvSpPr txBox="1"/>
          <p:nvPr/>
        </p:nvSpPr>
        <p:spPr>
          <a:xfrm>
            <a:off x="3423138" y="60276"/>
            <a:ext cx="8710247" cy="424732"/>
          </a:xfrm>
          <a:prstGeom prst="rect">
            <a:avLst/>
          </a:prstGeom>
          <a:noFill/>
          <a:effectLst/>
        </p:spPr>
        <p:txBody>
          <a:bodyPr wrap="square" lIns="91440" tIns="73152" rIns="182880" bIns="73152" rtlCol="0" anchor="t" anchorCtr="0">
            <a:spAutoFit/>
          </a:bodyPr>
          <a:lstStyle/>
          <a:p>
            <a:pPr algn="r" rtl="0"/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piano di progetto per fase del progetto</a:t>
            </a:r>
          </a:p>
        </p:txBody>
      </p:sp>
      <p:sp>
        <p:nvSpPr>
          <p:cNvPr id="2" name="Chevron 1">
            <a:extLst>
              <a:ext uri="{FF2B5EF4-FFF2-40B4-BE49-F238E27FC236}">
                <a16:creationId xmlns:a16="http://schemas.microsoft.com/office/drawing/2014/main" id="{EB32C3FD-271B-83EE-5F32-95722656F58C}"/>
              </a:ext>
            </a:extLst>
          </p:cNvPr>
          <p:cNvSpPr/>
          <p:nvPr/>
        </p:nvSpPr>
        <p:spPr>
          <a:xfrm>
            <a:off x="221635" y="1224792"/>
            <a:ext cx="2575994" cy="909890"/>
          </a:xfrm>
          <a:prstGeom prst="chevron">
            <a:avLst>
              <a:gd name="adj" fmla="val 27269"/>
            </a:avLst>
          </a:prstGeom>
          <a:solidFill>
            <a:srgbClr val="FC997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b="1">
                <a:latin typeface="Century Gothic" panose="020B0502020202020204" pitchFamily="34" charset="0"/>
              </a:rPr>
              <a:t>Titolo fase</a:t>
            </a:r>
          </a:p>
        </p:txBody>
      </p:sp>
      <p:sp>
        <p:nvSpPr>
          <p:cNvPr id="41" name="Chevron 40">
            <a:extLst>
              <a:ext uri="{FF2B5EF4-FFF2-40B4-BE49-F238E27FC236}">
                <a16:creationId xmlns:a16="http://schemas.microsoft.com/office/drawing/2014/main" id="{177F1A9C-A991-A1C8-AE2A-EB46740D9CE0}"/>
              </a:ext>
            </a:extLst>
          </p:cNvPr>
          <p:cNvSpPr/>
          <p:nvPr/>
        </p:nvSpPr>
        <p:spPr>
          <a:xfrm>
            <a:off x="2602884" y="1224792"/>
            <a:ext cx="2575993" cy="909890"/>
          </a:xfrm>
          <a:prstGeom prst="chevron">
            <a:avLst>
              <a:gd name="adj" fmla="val 27748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b="1">
                <a:latin typeface="Century Gothic" panose="020B0502020202020204" pitchFamily="34" charset="0"/>
              </a:rPr>
              <a:t>Titolo fase</a:t>
            </a:r>
          </a:p>
        </p:txBody>
      </p:sp>
      <p:sp>
        <p:nvSpPr>
          <p:cNvPr id="43" name="Chevron 42">
            <a:extLst>
              <a:ext uri="{FF2B5EF4-FFF2-40B4-BE49-F238E27FC236}">
                <a16:creationId xmlns:a16="http://schemas.microsoft.com/office/drawing/2014/main" id="{22673025-F37D-7D56-57CD-899A00E0A86E}"/>
              </a:ext>
            </a:extLst>
          </p:cNvPr>
          <p:cNvSpPr/>
          <p:nvPr/>
        </p:nvSpPr>
        <p:spPr>
          <a:xfrm>
            <a:off x="4984134" y="1224792"/>
            <a:ext cx="2575991" cy="909890"/>
          </a:xfrm>
          <a:prstGeom prst="chevron">
            <a:avLst>
              <a:gd name="adj" fmla="val 27508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b="1">
                <a:latin typeface="Century Gothic" panose="020B0502020202020204" pitchFamily="34" charset="0"/>
              </a:rPr>
              <a:t>Titolo fase</a:t>
            </a:r>
          </a:p>
        </p:txBody>
      </p:sp>
      <p:sp>
        <p:nvSpPr>
          <p:cNvPr id="45" name="Chevron 44">
            <a:extLst>
              <a:ext uri="{FF2B5EF4-FFF2-40B4-BE49-F238E27FC236}">
                <a16:creationId xmlns:a16="http://schemas.microsoft.com/office/drawing/2014/main" id="{DBA48239-EEE5-81A3-655B-F7C76009A896}"/>
              </a:ext>
            </a:extLst>
          </p:cNvPr>
          <p:cNvSpPr/>
          <p:nvPr/>
        </p:nvSpPr>
        <p:spPr>
          <a:xfrm>
            <a:off x="7365384" y="1224792"/>
            <a:ext cx="2575993" cy="909890"/>
          </a:xfrm>
          <a:prstGeom prst="chevron">
            <a:avLst>
              <a:gd name="adj" fmla="val 2702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b="1">
                <a:latin typeface="Century Gothic" panose="020B0502020202020204" pitchFamily="34" charset="0"/>
              </a:rPr>
              <a:t>Titolo fase</a:t>
            </a:r>
          </a:p>
        </p:txBody>
      </p:sp>
      <p:sp>
        <p:nvSpPr>
          <p:cNvPr id="47" name="Chevron 46">
            <a:extLst>
              <a:ext uri="{FF2B5EF4-FFF2-40B4-BE49-F238E27FC236}">
                <a16:creationId xmlns:a16="http://schemas.microsoft.com/office/drawing/2014/main" id="{7E7E27C2-2BAB-A78C-47AF-7EADC619660B}"/>
              </a:ext>
            </a:extLst>
          </p:cNvPr>
          <p:cNvSpPr/>
          <p:nvPr/>
        </p:nvSpPr>
        <p:spPr>
          <a:xfrm>
            <a:off x="9746636" y="1224792"/>
            <a:ext cx="2266132" cy="909890"/>
          </a:xfrm>
          <a:prstGeom prst="chevron">
            <a:avLst>
              <a:gd name="adj" fmla="val 27508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b="1">
                <a:latin typeface="Century Gothic" panose="020B0502020202020204" pitchFamily="34" charset="0"/>
              </a:rPr>
              <a:t>Titolo fase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FC47905-7F07-F8EA-6917-FC6986070EB9}"/>
              </a:ext>
            </a:extLst>
          </p:cNvPr>
          <p:cNvSpPr/>
          <p:nvPr/>
        </p:nvSpPr>
        <p:spPr>
          <a:xfrm>
            <a:off x="9746636" y="2207612"/>
            <a:ext cx="2266132" cy="44326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74320" rIns="182880" bIns="182880" rtlCol="0" anchor="t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2B357B5-869F-E098-359D-F8B23DCFF086}"/>
              </a:ext>
            </a:extLst>
          </p:cNvPr>
          <p:cNvSpPr/>
          <p:nvPr/>
        </p:nvSpPr>
        <p:spPr>
          <a:xfrm>
            <a:off x="7365385" y="2207612"/>
            <a:ext cx="2266132" cy="44326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74320" rIns="182880" bIns="182880" rtlCol="0" anchor="t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53BE353-2480-503D-CF6E-9D4D7B87362D}"/>
              </a:ext>
            </a:extLst>
          </p:cNvPr>
          <p:cNvSpPr/>
          <p:nvPr/>
        </p:nvSpPr>
        <p:spPr>
          <a:xfrm>
            <a:off x="4984135" y="2207612"/>
            <a:ext cx="2266132" cy="44326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74320" rIns="182880" bIns="182880" rtlCol="0" anchor="t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5773F61-BE6B-622E-2E89-D7BAEB6FA6B9}"/>
              </a:ext>
            </a:extLst>
          </p:cNvPr>
          <p:cNvSpPr/>
          <p:nvPr/>
        </p:nvSpPr>
        <p:spPr>
          <a:xfrm>
            <a:off x="2602885" y="2207612"/>
            <a:ext cx="2266132" cy="44326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74320" rIns="182880" bIns="182880" rtlCol="0" anchor="t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ADB7BB-5166-DFA6-240D-695638CCE5F1}"/>
              </a:ext>
            </a:extLst>
          </p:cNvPr>
          <p:cNvSpPr/>
          <p:nvPr/>
        </p:nvSpPr>
        <p:spPr>
          <a:xfrm>
            <a:off x="221635" y="2207612"/>
            <a:ext cx="2266132" cy="44326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74320" rIns="182880" bIns="182880" rtlCol="0" anchor="t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Descrizione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84516DD-02CE-041D-3C29-CF79B2C47D02}"/>
              </a:ext>
            </a:extLst>
          </p:cNvPr>
          <p:cNvSpPr/>
          <p:nvPr/>
        </p:nvSpPr>
        <p:spPr>
          <a:xfrm>
            <a:off x="1134045" y="671002"/>
            <a:ext cx="765810" cy="765810"/>
          </a:xfrm>
          <a:prstGeom prst="ellipse">
            <a:avLst/>
          </a:prstGeom>
          <a:solidFill>
            <a:srgbClr val="FC997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800" b="1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BAAFE93B-7162-E23A-3555-C0C28EA7D334}"/>
              </a:ext>
            </a:extLst>
          </p:cNvPr>
          <p:cNvSpPr/>
          <p:nvPr/>
        </p:nvSpPr>
        <p:spPr>
          <a:xfrm>
            <a:off x="3507975" y="671002"/>
            <a:ext cx="765810" cy="76581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800" b="1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E7115E5-A1CC-075B-2AFC-4C0F8C84B931}"/>
              </a:ext>
            </a:extLst>
          </p:cNvPr>
          <p:cNvSpPr/>
          <p:nvPr/>
        </p:nvSpPr>
        <p:spPr>
          <a:xfrm>
            <a:off x="5851908" y="671002"/>
            <a:ext cx="765810" cy="76581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800" b="1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036E559C-D68C-A764-C7B5-A367A29375E5}"/>
              </a:ext>
            </a:extLst>
          </p:cNvPr>
          <p:cNvSpPr/>
          <p:nvPr/>
        </p:nvSpPr>
        <p:spPr>
          <a:xfrm>
            <a:off x="8247324" y="671002"/>
            <a:ext cx="765810" cy="76581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800" b="1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43F5D90F-418A-CA62-7E6D-A1E1588CBA22}"/>
              </a:ext>
            </a:extLst>
          </p:cNvPr>
          <p:cNvSpPr/>
          <p:nvPr/>
        </p:nvSpPr>
        <p:spPr>
          <a:xfrm>
            <a:off x="10492307" y="671002"/>
            <a:ext cx="765810" cy="76581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800" b="1">
                <a:latin typeface="Century Gothic" panose="020B0502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72868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0"/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76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73" descr="Sfondo astratto bianco">
            <a:extLst>
              <a:ext uri="{FF2B5EF4-FFF2-40B4-BE49-F238E27FC236}">
                <a16:creationId xmlns:a16="http://schemas.microsoft.com/office/drawing/2014/main" id="{88CE9707-95A2-55B5-BF57-04CA937758A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/>
          </a:blip>
          <a:srcRect b="29671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D0EEF7DF-D503-635E-B992-E06553C7DFC7}"/>
              </a:ext>
            </a:extLst>
          </p:cNvPr>
          <p:cNvSpPr txBox="1"/>
          <p:nvPr/>
        </p:nvSpPr>
        <p:spPr>
          <a:xfrm>
            <a:off x="2487768" y="60276"/>
            <a:ext cx="9645618" cy="424732"/>
          </a:xfrm>
          <a:prstGeom prst="rect">
            <a:avLst/>
          </a:prstGeom>
          <a:noFill/>
          <a:effectLst/>
        </p:spPr>
        <p:txBody>
          <a:bodyPr wrap="square" lIns="91440" tIns="73152" rIns="182880" bIns="73152" rtlCol="0" anchor="t" anchorCtr="0">
            <a:spAutoFit/>
          </a:bodyPr>
          <a:lstStyle/>
          <a:p>
            <a:pPr algn="r" rtl="0"/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ESEMPIO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Modello di piano di progetto per fase del progetto</a:t>
            </a:r>
          </a:p>
        </p:txBody>
      </p:sp>
      <p:sp>
        <p:nvSpPr>
          <p:cNvPr id="2" name="Chevron 1">
            <a:extLst>
              <a:ext uri="{FF2B5EF4-FFF2-40B4-BE49-F238E27FC236}">
                <a16:creationId xmlns:a16="http://schemas.microsoft.com/office/drawing/2014/main" id="{EB32C3FD-271B-83EE-5F32-95722656F58C}"/>
              </a:ext>
            </a:extLst>
          </p:cNvPr>
          <p:cNvSpPr/>
          <p:nvPr/>
        </p:nvSpPr>
        <p:spPr>
          <a:xfrm>
            <a:off x="221635" y="1224792"/>
            <a:ext cx="2575994" cy="909890"/>
          </a:xfrm>
          <a:prstGeom prst="chevron">
            <a:avLst>
              <a:gd name="adj" fmla="val 27269"/>
            </a:avLst>
          </a:prstGeom>
          <a:solidFill>
            <a:srgbClr val="FC997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b="1" dirty="0">
                <a:latin typeface="Century Gothic" panose="020B0502020202020204" pitchFamily="34" charset="0"/>
              </a:rPr>
              <a:t>Avvio</a:t>
            </a:r>
          </a:p>
        </p:txBody>
      </p:sp>
      <p:sp>
        <p:nvSpPr>
          <p:cNvPr id="41" name="Chevron 40">
            <a:extLst>
              <a:ext uri="{FF2B5EF4-FFF2-40B4-BE49-F238E27FC236}">
                <a16:creationId xmlns:a16="http://schemas.microsoft.com/office/drawing/2014/main" id="{177F1A9C-A991-A1C8-AE2A-EB46740D9CE0}"/>
              </a:ext>
            </a:extLst>
          </p:cNvPr>
          <p:cNvSpPr/>
          <p:nvPr/>
        </p:nvSpPr>
        <p:spPr>
          <a:xfrm>
            <a:off x="2602884" y="1224792"/>
            <a:ext cx="2575993" cy="909890"/>
          </a:xfrm>
          <a:prstGeom prst="chevron">
            <a:avLst>
              <a:gd name="adj" fmla="val 27748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b="1" dirty="0">
                <a:latin typeface="Century Gothic" panose="020B0502020202020204" pitchFamily="34" charset="0"/>
              </a:rPr>
              <a:t>Pianificazione </a:t>
            </a:r>
          </a:p>
        </p:txBody>
      </p:sp>
      <p:sp>
        <p:nvSpPr>
          <p:cNvPr id="43" name="Chevron 42">
            <a:extLst>
              <a:ext uri="{FF2B5EF4-FFF2-40B4-BE49-F238E27FC236}">
                <a16:creationId xmlns:a16="http://schemas.microsoft.com/office/drawing/2014/main" id="{22673025-F37D-7D56-57CD-899A00E0A86E}"/>
              </a:ext>
            </a:extLst>
          </p:cNvPr>
          <p:cNvSpPr/>
          <p:nvPr/>
        </p:nvSpPr>
        <p:spPr>
          <a:xfrm>
            <a:off x="4984134" y="1224792"/>
            <a:ext cx="2575991" cy="909890"/>
          </a:xfrm>
          <a:prstGeom prst="chevron">
            <a:avLst>
              <a:gd name="adj" fmla="val 27508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b="1" dirty="0">
                <a:latin typeface="Century Gothic" panose="020B0502020202020204" pitchFamily="34" charset="0"/>
              </a:rPr>
              <a:t>Esecuzione</a:t>
            </a:r>
          </a:p>
        </p:txBody>
      </p:sp>
      <p:sp>
        <p:nvSpPr>
          <p:cNvPr id="45" name="Chevron 44">
            <a:extLst>
              <a:ext uri="{FF2B5EF4-FFF2-40B4-BE49-F238E27FC236}">
                <a16:creationId xmlns:a16="http://schemas.microsoft.com/office/drawing/2014/main" id="{DBA48239-EEE5-81A3-655B-F7C76009A896}"/>
              </a:ext>
            </a:extLst>
          </p:cNvPr>
          <p:cNvSpPr/>
          <p:nvPr/>
        </p:nvSpPr>
        <p:spPr>
          <a:xfrm>
            <a:off x="7365384" y="1224792"/>
            <a:ext cx="2575993" cy="909890"/>
          </a:xfrm>
          <a:prstGeom prst="chevron">
            <a:avLst>
              <a:gd name="adj" fmla="val 2702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b="1" dirty="0">
                <a:latin typeface="Century Gothic" panose="020B0502020202020204" pitchFamily="34" charset="0"/>
              </a:rPr>
              <a:t>Monitoraggio</a:t>
            </a:r>
          </a:p>
        </p:txBody>
      </p:sp>
      <p:sp>
        <p:nvSpPr>
          <p:cNvPr id="47" name="Chevron 46">
            <a:extLst>
              <a:ext uri="{FF2B5EF4-FFF2-40B4-BE49-F238E27FC236}">
                <a16:creationId xmlns:a16="http://schemas.microsoft.com/office/drawing/2014/main" id="{7E7E27C2-2BAB-A78C-47AF-7EADC619660B}"/>
              </a:ext>
            </a:extLst>
          </p:cNvPr>
          <p:cNvSpPr/>
          <p:nvPr/>
        </p:nvSpPr>
        <p:spPr>
          <a:xfrm>
            <a:off x="9746636" y="1224792"/>
            <a:ext cx="2266132" cy="909890"/>
          </a:xfrm>
          <a:prstGeom prst="chevron">
            <a:avLst>
              <a:gd name="adj" fmla="val 27508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b="1" dirty="0">
                <a:latin typeface="Century Gothic" panose="020B0502020202020204" pitchFamily="34" charset="0"/>
              </a:rPr>
              <a:t>Chiusura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FC47905-7F07-F8EA-6917-FC6986070EB9}"/>
              </a:ext>
            </a:extLst>
          </p:cNvPr>
          <p:cNvSpPr/>
          <p:nvPr/>
        </p:nvSpPr>
        <p:spPr>
          <a:xfrm>
            <a:off x="9746636" y="2207612"/>
            <a:ext cx="2266132" cy="4250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74320" rIns="182880" bIns="182880" rtlCol="0" anchor="t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Ottieni il feedback dagli stakeholder.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Conduci una revisione post-implementazione per valutare il successo del progetto e le lezioni apprese.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Documenta i report finali del progetto e archivia la documentazione del progetto per riferimento futuro.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2B357B5-869F-E098-359D-F8B23DCFF086}"/>
              </a:ext>
            </a:extLst>
          </p:cNvPr>
          <p:cNvSpPr/>
          <p:nvPr/>
        </p:nvSpPr>
        <p:spPr>
          <a:xfrm>
            <a:off x="7365385" y="2207612"/>
            <a:ext cx="2266132" cy="4250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74320" rIns="182880" bIns="182880" rtlCol="0" anchor="t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Valuta regolarmente l’avanzamento e le prestazioni del progetto rispetto al piano.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Monitora il feedback degli utenti.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Conduci controlli periodici di garanzia della qualità per verificare che il prodotto soddisfi le aspettative degli utenti.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53BE353-2480-503D-CF6E-9D4D7B87362D}"/>
              </a:ext>
            </a:extLst>
          </p:cNvPr>
          <p:cNvSpPr/>
          <p:nvPr/>
        </p:nvSpPr>
        <p:spPr>
          <a:xfrm>
            <a:off x="4984135" y="2207612"/>
            <a:ext cx="2266132" cy="4250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74320" rIns="182880" bIns="182880" rtlCol="0" anchor="t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Configura ambienti di test per garantire la qualità.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Conduci sessioni di formazione degli utenti.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Implementa l’introduzione secondo la programmazione del progetto.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5773F61-BE6B-622E-2E89-D7BAEB6FA6B9}"/>
              </a:ext>
            </a:extLst>
          </p:cNvPr>
          <p:cNvSpPr/>
          <p:nvPr/>
        </p:nvSpPr>
        <p:spPr>
          <a:xfrm>
            <a:off x="2602885" y="2207612"/>
            <a:ext cx="2266132" cy="4250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74320" rIns="182880" bIns="182880" rtlCol="0" anchor="t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Conduci una valutazione delle necessità per determinare i requisiti degli utenti.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Sviluppa un piano di progetto dettagliato che includa programmazione, deliverable, attività, KPI, budget e risorse.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Crea un piano di gestione dei rischi per identificare potenziali rischi e strategie di mitigazione.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ADB7BB-5166-DFA6-240D-695638CCE5F1}"/>
              </a:ext>
            </a:extLst>
          </p:cNvPr>
          <p:cNvSpPr/>
          <p:nvPr/>
        </p:nvSpPr>
        <p:spPr>
          <a:xfrm>
            <a:off x="221635" y="2207612"/>
            <a:ext cx="2266132" cy="4250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74320" rIns="182880" bIns="182880" rtlCol="0" anchor="t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Identifica un problema o una necessità.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Ottieni il consenso del progetto.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Nomina un project manager.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Incontra gli stakeholder per definire l’obiettivo SMART.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Sviluppa il project charter. 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84516DD-02CE-041D-3C29-CF79B2C47D02}"/>
              </a:ext>
            </a:extLst>
          </p:cNvPr>
          <p:cNvSpPr/>
          <p:nvPr/>
        </p:nvSpPr>
        <p:spPr>
          <a:xfrm>
            <a:off x="1134045" y="671002"/>
            <a:ext cx="765810" cy="765810"/>
          </a:xfrm>
          <a:prstGeom prst="ellipse">
            <a:avLst/>
          </a:prstGeom>
          <a:solidFill>
            <a:srgbClr val="FC997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800" b="1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BAAFE93B-7162-E23A-3555-C0C28EA7D334}"/>
              </a:ext>
            </a:extLst>
          </p:cNvPr>
          <p:cNvSpPr/>
          <p:nvPr/>
        </p:nvSpPr>
        <p:spPr>
          <a:xfrm>
            <a:off x="3507975" y="671002"/>
            <a:ext cx="765810" cy="76581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800" b="1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AE7115E5-A1CC-075B-2AFC-4C0F8C84B931}"/>
              </a:ext>
            </a:extLst>
          </p:cNvPr>
          <p:cNvSpPr/>
          <p:nvPr/>
        </p:nvSpPr>
        <p:spPr>
          <a:xfrm>
            <a:off x="5851908" y="671002"/>
            <a:ext cx="765810" cy="76581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800" b="1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036E559C-D68C-A764-C7B5-A367A29375E5}"/>
              </a:ext>
            </a:extLst>
          </p:cNvPr>
          <p:cNvSpPr/>
          <p:nvPr/>
        </p:nvSpPr>
        <p:spPr>
          <a:xfrm>
            <a:off x="8247324" y="671002"/>
            <a:ext cx="765810" cy="76581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800" b="1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43F5D90F-418A-CA62-7E6D-A1E1588CBA22}"/>
              </a:ext>
            </a:extLst>
          </p:cNvPr>
          <p:cNvSpPr/>
          <p:nvPr/>
        </p:nvSpPr>
        <p:spPr>
          <a:xfrm>
            <a:off x="10492307" y="671002"/>
            <a:ext cx="765810" cy="76581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2800" b="1"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4FEE01-42D0-C4AB-21B3-2B65E730830D}"/>
              </a:ext>
            </a:extLst>
          </p:cNvPr>
          <p:cNvSpPr txBox="1"/>
          <p:nvPr/>
        </p:nvSpPr>
        <p:spPr>
          <a:xfrm>
            <a:off x="448962" y="6526798"/>
            <a:ext cx="1126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/>
            <a:r>
              <a:rPr lang="it-IT" sz="1200" i="1" dirty="0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Century Gothic" panose="020B0502020202020204" pitchFamily="34" charset="0"/>
              </a:rPr>
              <a:t>Fornito da Smartsheet, Inc.</a:t>
            </a:r>
          </a:p>
        </p:txBody>
      </p:sp>
    </p:spTree>
    <p:extLst>
      <p:ext uri="{BB962C8B-B14F-4D97-AF65-F5344CB8AC3E}">
        <p14:creationId xmlns:p14="http://schemas.microsoft.com/office/powerpoint/2010/main" val="2334057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62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15888</TotalTime>
  <Words>462</Words>
  <Application>Microsoft Office PowerPoint</Application>
  <PresentationFormat>Widescreen</PresentationFormat>
  <Paragraphs>107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190</cp:revision>
  <cp:lastPrinted>2020-08-31T22:23:58Z</cp:lastPrinted>
  <dcterms:created xsi:type="dcterms:W3CDTF">2021-07-07T23:54:57Z</dcterms:created>
  <dcterms:modified xsi:type="dcterms:W3CDTF">2025-05-05T09:00:03Z</dcterms:modified>
</cp:coreProperties>
</file>