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sldIdLst>
    <p:sldId id="342" r:id="rId2"/>
    <p:sldId id="344" r:id="rId3"/>
    <p:sldId id="345" r:id="rId4"/>
    <p:sldId id="320" r:id="rId5"/>
    <p:sldId id="343" r:id="rId6"/>
    <p:sldId id="295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033"/>
    <a:srgbClr val="68CADC"/>
    <a:srgbClr val="00E7F2"/>
    <a:srgbClr val="00BD32"/>
    <a:srgbClr val="F0A622"/>
    <a:srgbClr val="5B7191"/>
    <a:srgbClr val="EAEEF3"/>
    <a:srgbClr val="CE1D02"/>
    <a:srgbClr val="E3EAF6"/>
    <a:srgbClr val="CDD5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45" autoAdjust="0"/>
    <p:restoredTop sz="86447"/>
  </p:normalViewPr>
  <p:slideViewPr>
    <p:cSldViewPr snapToGrid="0" snapToObjects="1">
      <p:cViewPr varScale="1">
        <p:scale>
          <a:sx n="252" d="100"/>
          <a:sy n="252" d="100"/>
        </p:scale>
        <p:origin x="1272" y="21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4.xml"/><Relationship Id="rId2" Type="http://schemas.openxmlformats.org/officeDocument/2006/relationships/slide" Target="slides/slide3.xml"/><Relationship Id="rId1" Type="http://schemas.openxmlformats.org/officeDocument/2006/relationships/slide" Target="slides/slide2.xml"/><Relationship Id="rId5" Type="http://schemas.openxmlformats.org/officeDocument/2006/relationships/slide" Target="slides/slide6.xml"/><Relationship Id="rId4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309905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79703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86668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709429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3717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61007" y="353237"/>
            <a:ext cx="109779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Modello di piano di progetto Agile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C050FBD-DAC7-D341-47A4-2D3C898C78B0}"/>
              </a:ext>
            </a:extLst>
          </p:cNvPr>
          <p:cNvSpPr txBox="1"/>
          <p:nvPr/>
        </p:nvSpPr>
        <p:spPr>
          <a:xfrm>
            <a:off x="375153" y="1532147"/>
            <a:ext cx="5653688" cy="47035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it-IT" sz="15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Quando utilizzare questo modello: </a:t>
            </a:r>
            <a:r>
              <a:rPr lang="it-IT" sz="1500" b="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usa questo modello a due slide per condividere i dettagli di un piano di progetto Agile con il tuo team e gli stakeholder. Fornisce un quadro chiaro del percorso del progetto in una timeline specifica ed è disponibile vuoto o con dati campione, in modo da poterlo personalizzare in base alle proprie esigenze. 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it-IT" sz="15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Caratteristiche importanti del modello: </a:t>
            </a:r>
            <a:r>
              <a:rPr lang="it-IT" sz="1500" b="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nella prima slide, inserisci i deliverable e l’ambito del progetto. Il modello offre anche spazio per elencare le attività del progetto, </a:t>
            </a:r>
            <a:br>
              <a:rPr lang="it-IT" sz="1500" b="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</a:br>
            <a:r>
              <a:rPr lang="it-IT" sz="1500" b="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i proprietari, le date di inizio e fine e lo stato delle attività. Utilizza la colonna dei rischi per indicare se un’attività è </a:t>
            </a:r>
            <a:br>
              <a:rPr lang="it-IT" sz="1500" b="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</a:br>
            <a:r>
              <a:rPr lang="it-IT" sz="1500" b="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in ritardo e visualizza i tuoi sprint con il grafico a barre personalizzabile con codifica a colori nella seconda slide.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EC5B9B1-F534-605E-1171-1AA7CFA75AA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6331591" y="1347344"/>
            <a:ext cx="5004802" cy="2815201"/>
          </a:xfrm>
          <a:prstGeom prst="rect">
            <a:avLst/>
          </a:prstGeom>
          <a:ln w="3175">
            <a:solidFill>
              <a:schemeClr val="tx1">
                <a:lumMod val="65000"/>
                <a:lumOff val="35000"/>
              </a:schemeClr>
            </a:solidFill>
          </a:ln>
          <a:effectLst>
            <a:outerShdw blurRad="63500" dist="25400" dir="5400000" algn="ctr" rotWithShape="0">
              <a:srgbClr val="000000">
                <a:alpha val="43137"/>
              </a:srgbClr>
            </a:outerShdw>
          </a:effec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04D1A03E-BAD4-AE2F-C809-FA3C081AE7E5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6869175" y="3715245"/>
            <a:ext cx="5002518" cy="2813916"/>
          </a:xfrm>
          <a:prstGeom prst="rect">
            <a:avLst/>
          </a:prstGeom>
          <a:ln w="3175">
            <a:solidFill>
              <a:schemeClr val="tx1">
                <a:lumMod val="65000"/>
                <a:lumOff val="35000"/>
              </a:schemeClr>
            </a:solidFill>
          </a:ln>
          <a:effectLst>
            <a:outerShdw blurRad="63500" dist="25400" dir="5400000" algn="ctr" rotWithShape="0">
              <a:srgbClr val="000000">
                <a:alpha val="43137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25317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E6EEB223-E166-A54F-887F-3F76EDC4E433}"/>
              </a:ext>
            </a:extLst>
          </p:cNvPr>
          <p:cNvSpPr txBox="1"/>
          <p:nvPr/>
        </p:nvSpPr>
        <p:spPr>
          <a:xfrm>
            <a:off x="5325583" y="6307517"/>
            <a:ext cx="65732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Modello di piano di progetto Agile 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37355569-728A-7144-B0C9-4D9511C7D2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9001906"/>
              </p:ext>
            </p:extLst>
          </p:nvPr>
        </p:nvGraphicFramePr>
        <p:xfrm>
          <a:off x="327121" y="1259632"/>
          <a:ext cx="11571673" cy="48881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0526">
                  <a:extLst>
                    <a:ext uri="{9D8B030D-6E8A-4147-A177-3AD203B41FA5}">
                      <a16:colId xmlns:a16="http://schemas.microsoft.com/office/drawing/2014/main" val="1672129667"/>
                    </a:ext>
                  </a:extLst>
                </a:gridCol>
                <a:gridCol w="1450990">
                  <a:extLst>
                    <a:ext uri="{9D8B030D-6E8A-4147-A177-3AD203B41FA5}">
                      <a16:colId xmlns:a16="http://schemas.microsoft.com/office/drawing/2014/main" val="602210714"/>
                    </a:ext>
                  </a:extLst>
                </a:gridCol>
                <a:gridCol w="1315616">
                  <a:extLst>
                    <a:ext uri="{9D8B030D-6E8A-4147-A177-3AD203B41FA5}">
                      <a16:colId xmlns:a16="http://schemas.microsoft.com/office/drawing/2014/main" val="1817390762"/>
                    </a:ext>
                  </a:extLst>
                </a:gridCol>
                <a:gridCol w="1138335">
                  <a:extLst>
                    <a:ext uri="{9D8B030D-6E8A-4147-A177-3AD203B41FA5}">
                      <a16:colId xmlns:a16="http://schemas.microsoft.com/office/drawing/2014/main" val="1546263835"/>
                    </a:ext>
                  </a:extLst>
                </a:gridCol>
                <a:gridCol w="690465">
                  <a:extLst>
                    <a:ext uri="{9D8B030D-6E8A-4147-A177-3AD203B41FA5}">
                      <a16:colId xmlns:a16="http://schemas.microsoft.com/office/drawing/2014/main" val="187052363"/>
                    </a:ext>
                  </a:extLst>
                </a:gridCol>
                <a:gridCol w="671804">
                  <a:extLst>
                    <a:ext uri="{9D8B030D-6E8A-4147-A177-3AD203B41FA5}">
                      <a16:colId xmlns:a16="http://schemas.microsoft.com/office/drawing/2014/main" val="745651107"/>
                    </a:ext>
                  </a:extLst>
                </a:gridCol>
                <a:gridCol w="699796">
                  <a:extLst>
                    <a:ext uri="{9D8B030D-6E8A-4147-A177-3AD203B41FA5}">
                      <a16:colId xmlns:a16="http://schemas.microsoft.com/office/drawing/2014/main" val="3839570682"/>
                    </a:ext>
                  </a:extLst>
                </a:gridCol>
                <a:gridCol w="811763">
                  <a:extLst>
                    <a:ext uri="{9D8B030D-6E8A-4147-A177-3AD203B41FA5}">
                      <a16:colId xmlns:a16="http://schemas.microsoft.com/office/drawing/2014/main" val="3893106002"/>
                    </a:ext>
                  </a:extLst>
                </a:gridCol>
                <a:gridCol w="1073021">
                  <a:extLst>
                    <a:ext uri="{9D8B030D-6E8A-4147-A177-3AD203B41FA5}">
                      <a16:colId xmlns:a16="http://schemas.microsoft.com/office/drawing/2014/main" val="1453603295"/>
                    </a:ext>
                  </a:extLst>
                </a:gridCol>
                <a:gridCol w="3109357">
                  <a:extLst>
                    <a:ext uri="{9D8B030D-6E8A-4147-A177-3AD203B41FA5}">
                      <a16:colId xmlns:a16="http://schemas.microsoft.com/office/drawing/2014/main" val="3405603126"/>
                    </a:ext>
                  </a:extLst>
                </a:gridCol>
              </a:tblGrid>
              <a:tr h="380271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9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 RISCHIO</a:t>
                      </a:r>
                    </a:p>
                  </a:txBody>
                  <a:tcPr marR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9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NOME DELL’ATTIVITÀ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it-IT" sz="9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TIPO DI FUNZIONALITÀ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it-IT" sz="9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RESPONSABILE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9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STORY POINT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9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INIZIO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9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FINE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9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DURATA </a:t>
                      </a:r>
                      <a:br>
                        <a:rPr lang="it-IT" sz="9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</a:br>
                      <a:r>
                        <a:rPr lang="it-IT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in giorni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9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STATO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9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COMMENTI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15962"/>
                  </a:ext>
                </a:extLst>
              </a:tr>
              <a:tr h="375234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</a:t>
                      </a:r>
                    </a:p>
                  </a:txBody>
                  <a:tcPr marR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SPRINT 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858687"/>
                  </a:ext>
                </a:extLst>
              </a:tr>
              <a:tr h="375234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Sì</a:t>
                      </a:r>
                    </a:p>
                  </a:txBody>
                  <a:tcPr marR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Funzionalità 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816345"/>
                  </a:ext>
                </a:extLst>
              </a:tr>
              <a:tr h="375234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</a:t>
                      </a:r>
                    </a:p>
                  </a:txBody>
                  <a:tcPr marR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Funzionalità 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988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02013"/>
                  </a:ext>
                </a:extLst>
              </a:tr>
              <a:tr h="375234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</a:t>
                      </a:r>
                    </a:p>
                  </a:txBody>
                  <a:tcPr marR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Funzionalità 3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988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537522"/>
                  </a:ext>
                </a:extLst>
              </a:tr>
              <a:tr h="375234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</a:t>
                      </a:r>
                    </a:p>
                  </a:txBody>
                  <a:tcPr marR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SPRINT 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141191"/>
                  </a:ext>
                </a:extLst>
              </a:tr>
              <a:tr h="375234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</a:t>
                      </a:r>
                    </a:p>
                  </a:txBody>
                  <a:tcPr marR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Funzionalità 4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561401"/>
                  </a:ext>
                </a:extLst>
              </a:tr>
              <a:tr h="375234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Sì</a:t>
                      </a:r>
                    </a:p>
                  </a:txBody>
                  <a:tcPr marR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Funzionalità 5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209273"/>
                  </a:ext>
                </a:extLst>
              </a:tr>
              <a:tr h="380271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</a:t>
                      </a:r>
                    </a:p>
                  </a:txBody>
                  <a:tcPr marR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Funzionalità 6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668724"/>
                  </a:ext>
                </a:extLst>
              </a:tr>
              <a:tr h="375234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</a:t>
                      </a:r>
                    </a:p>
                  </a:txBody>
                  <a:tcPr marR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SPRINT 3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CAD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CAD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CA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CAD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CAD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CAD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CAD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CA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CA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392616"/>
                  </a:ext>
                </a:extLst>
              </a:tr>
              <a:tr h="3752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</a:t>
                      </a:r>
                    </a:p>
                  </a:txBody>
                  <a:tcPr marR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Funzionalità 7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2539029"/>
                  </a:ext>
                </a:extLst>
              </a:tr>
              <a:tr h="3752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</a:t>
                      </a:r>
                    </a:p>
                  </a:txBody>
                  <a:tcPr marR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Funzionalità 8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297670"/>
                  </a:ext>
                </a:extLst>
              </a:tr>
              <a:tr h="3752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</a:t>
                      </a:r>
                    </a:p>
                  </a:txBody>
                  <a:tcPr marR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Funzionalità 9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7156921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DED3965-7E18-A0AF-5524-5464F0ADD9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1965801"/>
              </p:ext>
            </p:extLst>
          </p:nvPr>
        </p:nvGraphicFramePr>
        <p:xfrm>
          <a:off x="737118" y="401633"/>
          <a:ext cx="11161676" cy="7555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1519">
                  <a:extLst>
                    <a:ext uri="{9D8B030D-6E8A-4147-A177-3AD203B41FA5}">
                      <a16:colId xmlns:a16="http://schemas.microsoft.com/office/drawing/2014/main" val="1672129667"/>
                    </a:ext>
                  </a:extLst>
                </a:gridCol>
                <a:gridCol w="3144416">
                  <a:extLst>
                    <a:ext uri="{9D8B030D-6E8A-4147-A177-3AD203B41FA5}">
                      <a16:colId xmlns:a16="http://schemas.microsoft.com/office/drawing/2014/main" val="602210714"/>
                    </a:ext>
                  </a:extLst>
                </a:gridCol>
                <a:gridCol w="671804">
                  <a:extLst>
                    <a:ext uri="{9D8B030D-6E8A-4147-A177-3AD203B41FA5}">
                      <a16:colId xmlns:a16="http://schemas.microsoft.com/office/drawing/2014/main" val="1817390762"/>
                    </a:ext>
                  </a:extLst>
                </a:gridCol>
                <a:gridCol w="699796">
                  <a:extLst>
                    <a:ext uri="{9D8B030D-6E8A-4147-A177-3AD203B41FA5}">
                      <a16:colId xmlns:a16="http://schemas.microsoft.com/office/drawing/2014/main" val="1546263835"/>
                    </a:ext>
                  </a:extLst>
                </a:gridCol>
                <a:gridCol w="802433">
                  <a:extLst>
                    <a:ext uri="{9D8B030D-6E8A-4147-A177-3AD203B41FA5}">
                      <a16:colId xmlns:a16="http://schemas.microsoft.com/office/drawing/2014/main" val="187052363"/>
                    </a:ext>
                  </a:extLst>
                </a:gridCol>
                <a:gridCol w="1082351">
                  <a:extLst>
                    <a:ext uri="{9D8B030D-6E8A-4147-A177-3AD203B41FA5}">
                      <a16:colId xmlns:a16="http://schemas.microsoft.com/office/drawing/2014/main" val="745651107"/>
                    </a:ext>
                  </a:extLst>
                </a:gridCol>
                <a:gridCol w="3109357">
                  <a:extLst>
                    <a:ext uri="{9D8B030D-6E8A-4147-A177-3AD203B41FA5}">
                      <a16:colId xmlns:a16="http://schemas.microsoft.com/office/drawing/2014/main" val="3839570682"/>
                    </a:ext>
                  </a:extLst>
                </a:gridCol>
              </a:tblGrid>
              <a:tr h="380271"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it-IT" sz="9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NOME PROGETTO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9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DATA DI INIZIO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9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DATA DI FINE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9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PROGRESSI COMPLESSIVI</a:t>
                      </a:r>
                    </a:p>
                  </a:txBody>
                  <a:tcPr marL="36000" marR="3600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it-IT" sz="900" b="1" kern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DELIVERABLE DI PROGETTO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15962"/>
                  </a:ext>
                </a:extLst>
              </a:tr>
              <a:tr h="375234"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it-IT" sz="900" b="1" kern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PROJECT MANAGER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1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it-IT" sz="900" b="1" kern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DICHIARAZIONE DELL’AMBITO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8586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8536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85F6A6D-7596-340E-2748-FBA46515864B}"/>
              </a:ext>
            </a:extLst>
          </p:cNvPr>
          <p:cNvSpPr txBox="1"/>
          <p:nvPr/>
        </p:nvSpPr>
        <p:spPr>
          <a:xfrm>
            <a:off x="5325583" y="6292019"/>
            <a:ext cx="65732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Modello di piano di progetto Agile </a:t>
            </a:r>
          </a:p>
        </p:txBody>
      </p:sp>
      <p:graphicFrame>
        <p:nvGraphicFramePr>
          <p:cNvPr id="12" name="Table 2">
            <a:extLst>
              <a:ext uri="{FF2B5EF4-FFF2-40B4-BE49-F238E27FC236}">
                <a16:creationId xmlns:a16="http://schemas.microsoft.com/office/drawing/2014/main" id="{0F9FCB69-7104-6C93-4E70-78923C8083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4567344"/>
              </p:ext>
            </p:extLst>
          </p:nvPr>
        </p:nvGraphicFramePr>
        <p:xfrm>
          <a:off x="92990" y="1614195"/>
          <a:ext cx="11805809" cy="4507845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045345">
                  <a:extLst>
                    <a:ext uri="{9D8B030D-6E8A-4147-A177-3AD203B41FA5}">
                      <a16:colId xmlns:a16="http://schemas.microsoft.com/office/drawing/2014/main" val="602210714"/>
                    </a:ext>
                  </a:extLst>
                </a:gridCol>
                <a:gridCol w="1345058">
                  <a:extLst>
                    <a:ext uri="{9D8B030D-6E8A-4147-A177-3AD203B41FA5}">
                      <a16:colId xmlns:a16="http://schemas.microsoft.com/office/drawing/2014/main" val="1817390762"/>
                    </a:ext>
                  </a:extLst>
                </a:gridCol>
                <a:gridCol w="1345058">
                  <a:extLst>
                    <a:ext uri="{9D8B030D-6E8A-4147-A177-3AD203B41FA5}">
                      <a16:colId xmlns:a16="http://schemas.microsoft.com/office/drawing/2014/main" val="1546263835"/>
                    </a:ext>
                  </a:extLst>
                </a:gridCol>
                <a:gridCol w="1345058">
                  <a:extLst>
                    <a:ext uri="{9D8B030D-6E8A-4147-A177-3AD203B41FA5}">
                      <a16:colId xmlns:a16="http://schemas.microsoft.com/office/drawing/2014/main" val="187052363"/>
                    </a:ext>
                  </a:extLst>
                </a:gridCol>
                <a:gridCol w="1345058">
                  <a:extLst>
                    <a:ext uri="{9D8B030D-6E8A-4147-A177-3AD203B41FA5}">
                      <a16:colId xmlns:a16="http://schemas.microsoft.com/office/drawing/2014/main" val="745651107"/>
                    </a:ext>
                  </a:extLst>
                </a:gridCol>
                <a:gridCol w="1345058">
                  <a:extLst>
                    <a:ext uri="{9D8B030D-6E8A-4147-A177-3AD203B41FA5}">
                      <a16:colId xmlns:a16="http://schemas.microsoft.com/office/drawing/2014/main" val="3839570682"/>
                    </a:ext>
                  </a:extLst>
                </a:gridCol>
                <a:gridCol w="1345058">
                  <a:extLst>
                    <a:ext uri="{9D8B030D-6E8A-4147-A177-3AD203B41FA5}">
                      <a16:colId xmlns:a16="http://schemas.microsoft.com/office/drawing/2014/main" val="3893106002"/>
                    </a:ext>
                  </a:extLst>
                </a:gridCol>
                <a:gridCol w="1345058">
                  <a:extLst>
                    <a:ext uri="{9D8B030D-6E8A-4147-A177-3AD203B41FA5}">
                      <a16:colId xmlns:a16="http://schemas.microsoft.com/office/drawing/2014/main" val="1453603295"/>
                    </a:ext>
                  </a:extLst>
                </a:gridCol>
                <a:gridCol w="1345058">
                  <a:extLst>
                    <a:ext uri="{9D8B030D-6E8A-4147-A177-3AD203B41FA5}">
                      <a16:colId xmlns:a16="http://schemas.microsoft.com/office/drawing/2014/main" val="3405603126"/>
                    </a:ext>
                  </a:extLst>
                </a:gridCol>
              </a:tblGrid>
              <a:tr h="375234"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SPRINT 1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49754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858687"/>
                  </a:ext>
                </a:extLst>
              </a:tr>
              <a:tr h="375234"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Funzionalità 1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816345"/>
                  </a:ext>
                </a:extLst>
              </a:tr>
              <a:tr h="375234"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Funzionalità 2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02013"/>
                  </a:ext>
                </a:extLst>
              </a:tr>
              <a:tr h="375234"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Funzionalità 3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537522"/>
                  </a:ext>
                </a:extLst>
              </a:tr>
              <a:tr h="375234"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it-IT" sz="10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SPRINT 2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  <a:alpha val="49754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141191"/>
                  </a:ext>
                </a:extLst>
              </a:tr>
              <a:tr h="375234"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Funzionalità 4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561401"/>
                  </a:ext>
                </a:extLst>
              </a:tr>
              <a:tr h="375234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Funzionalità 5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209273"/>
                  </a:ext>
                </a:extLst>
              </a:tr>
              <a:tr h="380271"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Funzionalità 6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668724"/>
                  </a:ext>
                </a:extLst>
              </a:tr>
              <a:tr h="375234"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it-IT" sz="10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SPRINT 3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49754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392616"/>
                  </a:ext>
                </a:extLst>
              </a:tr>
              <a:tr h="375234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Funzionalità 7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2539029"/>
                  </a:ext>
                </a:extLst>
              </a:tr>
              <a:tr h="375234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Funzionalità 8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297670"/>
                  </a:ext>
                </a:extLst>
              </a:tr>
              <a:tr h="375234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Funzionalità 9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7156921"/>
                  </a:ext>
                </a:extLst>
              </a:tr>
            </a:tbl>
          </a:graphicData>
        </a:graphic>
      </p:graphicFrame>
      <p:sp>
        <p:nvSpPr>
          <p:cNvPr id="40" name="TextBox 39">
            <a:extLst>
              <a:ext uri="{FF2B5EF4-FFF2-40B4-BE49-F238E27FC236}">
                <a16:creationId xmlns:a16="http://schemas.microsoft.com/office/drawing/2014/main" id="{307478F7-0153-718A-6A78-B05CB3A46C79}"/>
              </a:ext>
            </a:extLst>
          </p:cNvPr>
          <p:cNvSpPr txBox="1"/>
          <p:nvPr/>
        </p:nvSpPr>
        <p:spPr>
          <a:xfrm>
            <a:off x="858412" y="1305607"/>
            <a:ext cx="56917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it-IT" sz="1000">
                <a:latin typeface="Century Gothic" panose="020B0502020202020204" pitchFamily="34" charset="0"/>
              </a:rPr>
              <a:t>31/08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3DE5686-0942-E1FA-22A4-41C75A9D2CF6}"/>
              </a:ext>
            </a:extLst>
          </p:cNvPr>
          <p:cNvSpPr txBox="1"/>
          <p:nvPr/>
        </p:nvSpPr>
        <p:spPr>
          <a:xfrm>
            <a:off x="2197356" y="1305607"/>
            <a:ext cx="56917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it-IT" sz="1000">
                <a:latin typeface="Century Gothic" panose="020B0502020202020204" pitchFamily="34" charset="0"/>
              </a:rPr>
              <a:t>05/09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E7933CA5-ED0A-51BE-3584-8F4DB722E360}"/>
              </a:ext>
            </a:extLst>
          </p:cNvPr>
          <p:cNvSpPr txBox="1"/>
          <p:nvPr/>
        </p:nvSpPr>
        <p:spPr>
          <a:xfrm>
            <a:off x="3545631" y="1305606"/>
            <a:ext cx="56917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it-IT" sz="1000">
                <a:latin typeface="Century Gothic" panose="020B0502020202020204" pitchFamily="34" charset="0"/>
              </a:rPr>
              <a:t>10/09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06144D7A-E6A8-AF37-16F0-E3B8E644F5EB}"/>
              </a:ext>
            </a:extLst>
          </p:cNvPr>
          <p:cNvSpPr/>
          <p:nvPr/>
        </p:nvSpPr>
        <p:spPr>
          <a:xfrm>
            <a:off x="2006081" y="1657572"/>
            <a:ext cx="2789854" cy="2743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50800" dist="635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76D64E70-1515-F39C-E74A-6131243DF31E}"/>
              </a:ext>
            </a:extLst>
          </p:cNvPr>
          <p:cNvSpPr txBox="1"/>
          <p:nvPr/>
        </p:nvSpPr>
        <p:spPr>
          <a:xfrm>
            <a:off x="4884575" y="1305606"/>
            <a:ext cx="56917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it-IT" sz="1000">
                <a:latin typeface="Century Gothic" panose="020B0502020202020204" pitchFamily="34" charset="0"/>
              </a:rPr>
              <a:t>15/09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9C07A813-946B-5AD7-F6BF-F385E3B0964E}"/>
              </a:ext>
            </a:extLst>
          </p:cNvPr>
          <p:cNvSpPr txBox="1"/>
          <p:nvPr/>
        </p:nvSpPr>
        <p:spPr>
          <a:xfrm>
            <a:off x="6223519" y="1305606"/>
            <a:ext cx="56917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it-IT" sz="1000">
                <a:latin typeface="Century Gothic" panose="020B0502020202020204" pitchFamily="34" charset="0"/>
              </a:rPr>
              <a:t>20/09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0D009D2-B866-8972-9C17-DB58BC2C58C7}"/>
              </a:ext>
            </a:extLst>
          </p:cNvPr>
          <p:cNvSpPr txBox="1"/>
          <p:nvPr/>
        </p:nvSpPr>
        <p:spPr>
          <a:xfrm>
            <a:off x="7562463" y="1300601"/>
            <a:ext cx="56917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it-IT" sz="1000">
                <a:latin typeface="Century Gothic" panose="020B0502020202020204" pitchFamily="34" charset="0"/>
              </a:rPr>
              <a:t>25/09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49C563B5-4740-7C13-C9FA-656F4E2BE238}"/>
              </a:ext>
            </a:extLst>
          </p:cNvPr>
          <p:cNvSpPr txBox="1"/>
          <p:nvPr/>
        </p:nvSpPr>
        <p:spPr>
          <a:xfrm>
            <a:off x="8901407" y="1300601"/>
            <a:ext cx="56917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it-IT" sz="1000">
                <a:latin typeface="Century Gothic" panose="020B0502020202020204" pitchFamily="34" charset="0"/>
              </a:rPr>
              <a:t>30/09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6BEE5DB4-6C3C-112C-745B-DC7C4A31B77B}"/>
              </a:ext>
            </a:extLst>
          </p:cNvPr>
          <p:cNvSpPr txBox="1"/>
          <p:nvPr/>
        </p:nvSpPr>
        <p:spPr>
          <a:xfrm>
            <a:off x="10240351" y="1300601"/>
            <a:ext cx="56917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it-IT" sz="1000">
                <a:latin typeface="Century Gothic" panose="020B0502020202020204" pitchFamily="34" charset="0"/>
              </a:rPr>
              <a:t>05/10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A32CFECD-D447-C440-3435-2A5BB2AEF908}"/>
              </a:ext>
            </a:extLst>
          </p:cNvPr>
          <p:cNvSpPr txBox="1"/>
          <p:nvPr/>
        </p:nvSpPr>
        <p:spPr>
          <a:xfrm>
            <a:off x="11541971" y="1300600"/>
            <a:ext cx="56917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it-IT" sz="1000">
                <a:latin typeface="Century Gothic" panose="020B0502020202020204" pitchFamily="34" charset="0"/>
              </a:rPr>
              <a:t>10/10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A3B7F633-16F7-BDC9-3152-B573A4B20601}"/>
              </a:ext>
            </a:extLst>
          </p:cNvPr>
          <p:cNvSpPr/>
          <p:nvPr/>
        </p:nvSpPr>
        <p:spPr>
          <a:xfrm>
            <a:off x="2006081" y="2031583"/>
            <a:ext cx="1296956" cy="2743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50800" dist="635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75FBA96C-2B42-3CF2-FF2C-3EBDBE27790F}"/>
              </a:ext>
            </a:extLst>
          </p:cNvPr>
          <p:cNvSpPr/>
          <p:nvPr/>
        </p:nvSpPr>
        <p:spPr>
          <a:xfrm>
            <a:off x="2967134" y="2405594"/>
            <a:ext cx="1520890" cy="2743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50800" dist="635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D37EF91B-04ED-53E5-88EA-6488EDA40ED4}"/>
              </a:ext>
            </a:extLst>
          </p:cNvPr>
          <p:cNvSpPr/>
          <p:nvPr/>
        </p:nvSpPr>
        <p:spPr>
          <a:xfrm>
            <a:off x="3554963" y="2742281"/>
            <a:ext cx="1240972" cy="2743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50800" dist="635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6C06F9DB-E8E0-9EE6-32AA-FE87A856B571}"/>
              </a:ext>
            </a:extLst>
          </p:cNvPr>
          <p:cNvSpPr/>
          <p:nvPr/>
        </p:nvSpPr>
        <p:spPr>
          <a:xfrm>
            <a:off x="5453745" y="3154680"/>
            <a:ext cx="2411961" cy="274320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50800" dist="635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857BEDC3-755E-E305-A0AE-4DB162D31348}"/>
              </a:ext>
            </a:extLst>
          </p:cNvPr>
          <p:cNvSpPr/>
          <p:nvPr/>
        </p:nvSpPr>
        <p:spPr>
          <a:xfrm>
            <a:off x="5453747" y="3538022"/>
            <a:ext cx="489854" cy="2743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50800" dist="635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3A8F6FBA-D5B6-C4EB-895B-3732FBEDE74A}"/>
              </a:ext>
            </a:extLst>
          </p:cNvPr>
          <p:cNvSpPr/>
          <p:nvPr/>
        </p:nvSpPr>
        <p:spPr>
          <a:xfrm>
            <a:off x="5736777" y="3912033"/>
            <a:ext cx="1373149" cy="2743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50800" dist="635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C1608471-C70B-1BCD-1F67-3ACDB7CA90F5}"/>
              </a:ext>
            </a:extLst>
          </p:cNvPr>
          <p:cNvSpPr/>
          <p:nvPr/>
        </p:nvSpPr>
        <p:spPr>
          <a:xfrm>
            <a:off x="7109926" y="4295375"/>
            <a:ext cx="737122" cy="2743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50800" dist="635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4F0E0F27-5377-7461-4B23-250E4611D57C}"/>
              </a:ext>
            </a:extLst>
          </p:cNvPr>
          <p:cNvSpPr/>
          <p:nvPr/>
        </p:nvSpPr>
        <p:spPr>
          <a:xfrm>
            <a:off x="7599787" y="4664721"/>
            <a:ext cx="3345021" cy="2743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50800" dist="635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7537871-2066-C888-BD96-5C1B4263C632}"/>
              </a:ext>
            </a:extLst>
          </p:cNvPr>
          <p:cNvSpPr/>
          <p:nvPr/>
        </p:nvSpPr>
        <p:spPr>
          <a:xfrm>
            <a:off x="7879706" y="5034067"/>
            <a:ext cx="1320286" cy="2743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50800" dist="635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6BDA1CAB-7E66-F4ED-9AF1-3BF6B844E7FA}"/>
              </a:ext>
            </a:extLst>
          </p:cNvPr>
          <p:cNvSpPr/>
          <p:nvPr/>
        </p:nvSpPr>
        <p:spPr>
          <a:xfrm>
            <a:off x="7599786" y="5393380"/>
            <a:ext cx="2495935" cy="2743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50800" dist="635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BC230CCE-0771-D8C0-C924-3D78759344F7}"/>
              </a:ext>
            </a:extLst>
          </p:cNvPr>
          <p:cNvSpPr/>
          <p:nvPr/>
        </p:nvSpPr>
        <p:spPr>
          <a:xfrm>
            <a:off x="9778482" y="5750428"/>
            <a:ext cx="1166326" cy="2743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50800" dist="635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65" name="Table 64">
            <a:extLst>
              <a:ext uri="{FF2B5EF4-FFF2-40B4-BE49-F238E27FC236}">
                <a16:creationId xmlns:a16="http://schemas.microsoft.com/office/drawing/2014/main" id="{DF0E63E0-7AB8-B936-1B44-09D408DA03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7317495"/>
              </p:ext>
            </p:extLst>
          </p:nvPr>
        </p:nvGraphicFramePr>
        <p:xfrm>
          <a:off x="737118" y="401633"/>
          <a:ext cx="11161676" cy="7555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1519">
                  <a:extLst>
                    <a:ext uri="{9D8B030D-6E8A-4147-A177-3AD203B41FA5}">
                      <a16:colId xmlns:a16="http://schemas.microsoft.com/office/drawing/2014/main" val="1672129667"/>
                    </a:ext>
                  </a:extLst>
                </a:gridCol>
                <a:gridCol w="3144416">
                  <a:extLst>
                    <a:ext uri="{9D8B030D-6E8A-4147-A177-3AD203B41FA5}">
                      <a16:colId xmlns:a16="http://schemas.microsoft.com/office/drawing/2014/main" val="602210714"/>
                    </a:ext>
                  </a:extLst>
                </a:gridCol>
                <a:gridCol w="671804">
                  <a:extLst>
                    <a:ext uri="{9D8B030D-6E8A-4147-A177-3AD203B41FA5}">
                      <a16:colId xmlns:a16="http://schemas.microsoft.com/office/drawing/2014/main" val="1817390762"/>
                    </a:ext>
                  </a:extLst>
                </a:gridCol>
                <a:gridCol w="699796">
                  <a:extLst>
                    <a:ext uri="{9D8B030D-6E8A-4147-A177-3AD203B41FA5}">
                      <a16:colId xmlns:a16="http://schemas.microsoft.com/office/drawing/2014/main" val="1546263835"/>
                    </a:ext>
                  </a:extLst>
                </a:gridCol>
                <a:gridCol w="802433">
                  <a:extLst>
                    <a:ext uri="{9D8B030D-6E8A-4147-A177-3AD203B41FA5}">
                      <a16:colId xmlns:a16="http://schemas.microsoft.com/office/drawing/2014/main" val="187052363"/>
                    </a:ext>
                  </a:extLst>
                </a:gridCol>
                <a:gridCol w="1082351">
                  <a:extLst>
                    <a:ext uri="{9D8B030D-6E8A-4147-A177-3AD203B41FA5}">
                      <a16:colId xmlns:a16="http://schemas.microsoft.com/office/drawing/2014/main" val="745651107"/>
                    </a:ext>
                  </a:extLst>
                </a:gridCol>
                <a:gridCol w="3109357">
                  <a:extLst>
                    <a:ext uri="{9D8B030D-6E8A-4147-A177-3AD203B41FA5}">
                      <a16:colId xmlns:a16="http://schemas.microsoft.com/office/drawing/2014/main" val="3839570682"/>
                    </a:ext>
                  </a:extLst>
                </a:gridCol>
              </a:tblGrid>
              <a:tr h="380271"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it-IT" sz="9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NOME PROGETTO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9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DATA DI INIZIO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9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DATA DI FINE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9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PROGRESSI COMPLESSIVI</a:t>
                      </a:r>
                    </a:p>
                  </a:txBody>
                  <a:tcPr marL="36000" marR="3600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it-IT" sz="900" b="1" kern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DELIVERABLE DI PROGETTO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15962"/>
                  </a:ext>
                </a:extLst>
              </a:tr>
              <a:tr h="375234"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it-IT" sz="900" b="1" kern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PROJECT MANAGER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1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it-IT" sz="900" b="1" kern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DICHIARAZIONE DELL’AMBITO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8586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1368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E6EEB223-E166-A54F-887F-3F76EDC4E433}"/>
              </a:ext>
            </a:extLst>
          </p:cNvPr>
          <p:cNvSpPr txBox="1"/>
          <p:nvPr/>
        </p:nvSpPr>
        <p:spPr>
          <a:xfrm>
            <a:off x="5325583" y="6307517"/>
            <a:ext cx="65732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b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ESEMPIO</a:t>
            </a:r>
            <a:r>
              <a:rPr lang="it-IT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Modello di piano di progetto Agile 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37355569-728A-7144-B0C9-4D9511C7D2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6845061"/>
              </p:ext>
            </p:extLst>
          </p:nvPr>
        </p:nvGraphicFramePr>
        <p:xfrm>
          <a:off x="327121" y="1259632"/>
          <a:ext cx="11571673" cy="48881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0526">
                  <a:extLst>
                    <a:ext uri="{9D8B030D-6E8A-4147-A177-3AD203B41FA5}">
                      <a16:colId xmlns:a16="http://schemas.microsoft.com/office/drawing/2014/main" val="1672129667"/>
                    </a:ext>
                  </a:extLst>
                </a:gridCol>
                <a:gridCol w="1450990">
                  <a:extLst>
                    <a:ext uri="{9D8B030D-6E8A-4147-A177-3AD203B41FA5}">
                      <a16:colId xmlns:a16="http://schemas.microsoft.com/office/drawing/2014/main" val="602210714"/>
                    </a:ext>
                  </a:extLst>
                </a:gridCol>
                <a:gridCol w="1315616">
                  <a:extLst>
                    <a:ext uri="{9D8B030D-6E8A-4147-A177-3AD203B41FA5}">
                      <a16:colId xmlns:a16="http://schemas.microsoft.com/office/drawing/2014/main" val="1817390762"/>
                    </a:ext>
                  </a:extLst>
                </a:gridCol>
                <a:gridCol w="1138335">
                  <a:extLst>
                    <a:ext uri="{9D8B030D-6E8A-4147-A177-3AD203B41FA5}">
                      <a16:colId xmlns:a16="http://schemas.microsoft.com/office/drawing/2014/main" val="1546263835"/>
                    </a:ext>
                  </a:extLst>
                </a:gridCol>
                <a:gridCol w="690465">
                  <a:extLst>
                    <a:ext uri="{9D8B030D-6E8A-4147-A177-3AD203B41FA5}">
                      <a16:colId xmlns:a16="http://schemas.microsoft.com/office/drawing/2014/main" val="187052363"/>
                    </a:ext>
                  </a:extLst>
                </a:gridCol>
                <a:gridCol w="671804">
                  <a:extLst>
                    <a:ext uri="{9D8B030D-6E8A-4147-A177-3AD203B41FA5}">
                      <a16:colId xmlns:a16="http://schemas.microsoft.com/office/drawing/2014/main" val="745651107"/>
                    </a:ext>
                  </a:extLst>
                </a:gridCol>
                <a:gridCol w="699796">
                  <a:extLst>
                    <a:ext uri="{9D8B030D-6E8A-4147-A177-3AD203B41FA5}">
                      <a16:colId xmlns:a16="http://schemas.microsoft.com/office/drawing/2014/main" val="3839570682"/>
                    </a:ext>
                  </a:extLst>
                </a:gridCol>
                <a:gridCol w="811763">
                  <a:extLst>
                    <a:ext uri="{9D8B030D-6E8A-4147-A177-3AD203B41FA5}">
                      <a16:colId xmlns:a16="http://schemas.microsoft.com/office/drawing/2014/main" val="3893106002"/>
                    </a:ext>
                  </a:extLst>
                </a:gridCol>
                <a:gridCol w="1073021">
                  <a:extLst>
                    <a:ext uri="{9D8B030D-6E8A-4147-A177-3AD203B41FA5}">
                      <a16:colId xmlns:a16="http://schemas.microsoft.com/office/drawing/2014/main" val="1453603295"/>
                    </a:ext>
                  </a:extLst>
                </a:gridCol>
                <a:gridCol w="3109357">
                  <a:extLst>
                    <a:ext uri="{9D8B030D-6E8A-4147-A177-3AD203B41FA5}">
                      <a16:colId xmlns:a16="http://schemas.microsoft.com/office/drawing/2014/main" val="3405603126"/>
                    </a:ext>
                  </a:extLst>
                </a:gridCol>
              </a:tblGrid>
              <a:tr h="380271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9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 RISCHIO</a:t>
                      </a:r>
                    </a:p>
                  </a:txBody>
                  <a:tcPr marR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9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NOME DELL’ATTIVITÀ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it-IT" sz="9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TIPO DI FUNZIONALITÀ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it-IT" sz="9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RESPONSABILE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9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STORY POINT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9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INIZIO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9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FINE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9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DURATA </a:t>
                      </a:r>
                      <a:br>
                        <a:rPr lang="it-IT" sz="9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</a:br>
                      <a:r>
                        <a:rPr lang="it-IT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in giorni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9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STATO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9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COMMENTI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15962"/>
                  </a:ext>
                </a:extLst>
              </a:tr>
              <a:tr h="375234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</a:t>
                      </a:r>
                    </a:p>
                  </a:txBody>
                  <a:tcPr marR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SPRINT 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Alex B.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it-IT" sz="1000" kern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03/09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it-IT" sz="1000" kern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13/09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it-IT" sz="1000" kern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858687"/>
                  </a:ext>
                </a:extLst>
              </a:tr>
              <a:tr h="375234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Sì</a:t>
                      </a:r>
                    </a:p>
                  </a:txBody>
                  <a:tcPr marR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Funzionalità 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Frank C.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it-IT" sz="1000" kern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03/09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it-IT" sz="1000" kern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07/09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it-IT" sz="1000" kern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it-IT" sz="1000" kern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Completato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816345"/>
                  </a:ext>
                </a:extLst>
              </a:tr>
              <a:tr h="375234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</a:t>
                      </a:r>
                    </a:p>
                  </a:txBody>
                  <a:tcPr marR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Funzionalità 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Jacob S.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it-IT" sz="1000" kern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07/09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it-IT" sz="1000" kern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12/09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it-IT" sz="1000" kern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it-IT" sz="1000" kern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In corso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02013"/>
                  </a:ext>
                </a:extLst>
              </a:tr>
              <a:tr h="375234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</a:t>
                      </a:r>
                    </a:p>
                  </a:txBody>
                  <a:tcPr marR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Funzionalità 3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Jacob S.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it-IT" sz="1000" kern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09/09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it-IT" sz="1000" kern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13/09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it-IT" sz="1000" kern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it-IT" sz="1000" kern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Scaduto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537522"/>
                  </a:ext>
                </a:extLst>
              </a:tr>
              <a:tr h="375234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</a:t>
                      </a:r>
                    </a:p>
                  </a:txBody>
                  <a:tcPr marR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SPRINT 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Jacob S.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it-IT" sz="1000" kern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16/09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it-IT" sz="1000" kern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24/09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it-IT" sz="1000" kern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141191"/>
                  </a:ext>
                </a:extLst>
              </a:tr>
              <a:tr h="375234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</a:t>
                      </a:r>
                    </a:p>
                  </a:txBody>
                  <a:tcPr marR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Funzionalità 4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Alex B.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it-IT" sz="1000" kern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16/09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it-IT" sz="1000" kern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17/09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it-IT" sz="1000" kern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it-IT" sz="1000" kern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Approvato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561401"/>
                  </a:ext>
                </a:extLst>
              </a:tr>
              <a:tr h="375234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Sì</a:t>
                      </a:r>
                    </a:p>
                  </a:txBody>
                  <a:tcPr marR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Funzionalità 5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Frank C.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it-IT" sz="1000" kern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17/09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it-IT" sz="1000" kern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21/09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it-IT" sz="1000" kern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it-IT" sz="1000" kern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Necessita di revisione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209273"/>
                  </a:ext>
                </a:extLst>
              </a:tr>
              <a:tr h="380271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</a:t>
                      </a:r>
                    </a:p>
                  </a:txBody>
                  <a:tcPr marR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Funzionalità 6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Shari W.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it-IT" sz="1000" kern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22/09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it-IT" sz="1000" kern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24/09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it-IT" sz="1000" kern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it-IT" sz="1000" kern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In attesa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668724"/>
                  </a:ext>
                </a:extLst>
              </a:tr>
              <a:tr h="375234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</a:t>
                      </a:r>
                    </a:p>
                  </a:txBody>
                  <a:tcPr marR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SPRINT 3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CAD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CAD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Shari W.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CA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CAD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it-IT" sz="1000" kern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24/09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CAD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it-IT" sz="1000" kern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29/09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CAD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it-IT" sz="1000" kern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CAD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CA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CA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392616"/>
                  </a:ext>
                </a:extLst>
              </a:tr>
              <a:tr h="3752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</a:t>
                      </a:r>
                    </a:p>
                  </a:txBody>
                  <a:tcPr marR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Funzionalità 7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Alex B.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it-IT" sz="1000" kern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25/09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it-IT" sz="1000" kern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29/09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it-IT" sz="1000" kern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it-IT" sz="1000" kern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Non iniziato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2539029"/>
                  </a:ext>
                </a:extLst>
              </a:tr>
              <a:tr h="3752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</a:t>
                      </a:r>
                    </a:p>
                  </a:txBody>
                  <a:tcPr marR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Funzionalità 8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Kennedy K.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it-IT" sz="1000" kern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24/09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it-IT" sz="1000" kern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02/10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it-IT" sz="1000" kern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it-IT" sz="1000" kern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Non iniziato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297670"/>
                  </a:ext>
                </a:extLst>
              </a:tr>
              <a:tr h="3752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</a:t>
                      </a:r>
                    </a:p>
                  </a:txBody>
                  <a:tcPr marR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Funzionalità 9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Jacob S.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it-IT" sz="1000" kern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02/10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it-IT" sz="1000" kern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05/10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it-IT" sz="1000" kern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kern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Non iniziato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7156921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DED3965-7E18-A0AF-5524-5464F0ADD9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7529844"/>
              </p:ext>
            </p:extLst>
          </p:nvPr>
        </p:nvGraphicFramePr>
        <p:xfrm>
          <a:off x="737118" y="401633"/>
          <a:ext cx="11161676" cy="7555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1519">
                  <a:extLst>
                    <a:ext uri="{9D8B030D-6E8A-4147-A177-3AD203B41FA5}">
                      <a16:colId xmlns:a16="http://schemas.microsoft.com/office/drawing/2014/main" val="1672129667"/>
                    </a:ext>
                  </a:extLst>
                </a:gridCol>
                <a:gridCol w="3144416">
                  <a:extLst>
                    <a:ext uri="{9D8B030D-6E8A-4147-A177-3AD203B41FA5}">
                      <a16:colId xmlns:a16="http://schemas.microsoft.com/office/drawing/2014/main" val="602210714"/>
                    </a:ext>
                  </a:extLst>
                </a:gridCol>
                <a:gridCol w="671804">
                  <a:extLst>
                    <a:ext uri="{9D8B030D-6E8A-4147-A177-3AD203B41FA5}">
                      <a16:colId xmlns:a16="http://schemas.microsoft.com/office/drawing/2014/main" val="1817390762"/>
                    </a:ext>
                  </a:extLst>
                </a:gridCol>
                <a:gridCol w="699796">
                  <a:extLst>
                    <a:ext uri="{9D8B030D-6E8A-4147-A177-3AD203B41FA5}">
                      <a16:colId xmlns:a16="http://schemas.microsoft.com/office/drawing/2014/main" val="1546263835"/>
                    </a:ext>
                  </a:extLst>
                </a:gridCol>
                <a:gridCol w="802433">
                  <a:extLst>
                    <a:ext uri="{9D8B030D-6E8A-4147-A177-3AD203B41FA5}">
                      <a16:colId xmlns:a16="http://schemas.microsoft.com/office/drawing/2014/main" val="187052363"/>
                    </a:ext>
                  </a:extLst>
                </a:gridCol>
                <a:gridCol w="1082351">
                  <a:extLst>
                    <a:ext uri="{9D8B030D-6E8A-4147-A177-3AD203B41FA5}">
                      <a16:colId xmlns:a16="http://schemas.microsoft.com/office/drawing/2014/main" val="745651107"/>
                    </a:ext>
                  </a:extLst>
                </a:gridCol>
                <a:gridCol w="3109357">
                  <a:extLst>
                    <a:ext uri="{9D8B030D-6E8A-4147-A177-3AD203B41FA5}">
                      <a16:colId xmlns:a16="http://schemas.microsoft.com/office/drawing/2014/main" val="3839570682"/>
                    </a:ext>
                  </a:extLst>
                </a:gridCol>
              </a:tblGrid>
              <a:tr h="380271"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it-IT" sz="9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NOME PROGETTO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1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Rilascio del prodotto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9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DATA DI INIZIO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9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DATA DI FINE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9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PROGRESSI COMPLESSIVI</a:t>
                      </a:r>
                    </a:p>
                  </a:txBody>
                  <a:tcPr marL="36000" marR="3600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it-IT" sz="900" b="1" kern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DELIVERABLE DI PROGETTO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15962"/>
                  </a:ext>
                </a:extLst>
              </a:tr>
              <a:tr h="375234"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it-IT" sz="900" b="1" kern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PROJECT MANAGER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1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Alex B.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02/09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10/10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35%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it-IT" sz="900" b="1" kern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DICHIARAZIONE DELL’AMBITO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8586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6723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85F6A6D-7596-340E-2748-FBA46515864B}"/>
              </a:ext>
            </a:extLst>
          </p:cNvPr>
          <p:cNvSpPr txBox="1"/>
          <p:nvPr/>
        </p:nvSpPr>
        <p:spPr>
          <a:xfrm>
            <a:off x="5325583" y="6292019"/>
            <a:ext cx="65732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ESEMPIO</a:t>
            </a:r>
            <a:r>
              <a:rPr lang="it-IT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Modello di piano di progetto Agile </a:t>
            </a:r>
          </a:p>
        </p:txBody>
      </p:sp>
      <p:graphicFrame>
        <p:nvGraphicFramePr>
          <p:cNvPr id="12" name="Table 2">
            <a:extLst>
              <a:ext uri="{FF2B5EF4-FFF2-40B4-BE49-F238E27FC236}">
                <a16:creationId xmlns:a16="http://schemas.microsoft.com/office/drawing/2014/main" id="{0F9FCB69-7104-6C93-4E70-78923C8083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5303223"/>
              </p:ext>
            </p:extLst>
          </p:nvPr>
        </p:nvGraphicFramePr>
        <p:xfrm>
          <a:off x="92990" y="1614195"/>
          <a:ext cx="11805809" cy="4507845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045345">
                  <a:extLst>
                    <a:ext uri="{9D8B030D-6E8A-4147-A177-3AD203B41FA5}">
                      <a16:colId xmlns:a16="http://schemas.microsoft.com/office/drawing/2014/main" val="602210714"/>
                    </a:ext>
                  </a:extLst>
                </a:gridCol>
                <a:gridCol w="1345058">
                  <a:extLst>
                    <a:ext uri="{9D8B030D-6E8A-4147-A177-3AD203B41FA5}">
                      <a16:colId xmlns:a16="http://schemas.microsoft.com/office/drawing/2014/main" val="1817390762"/>
                    </a:ext>
                  </a:extLst>
                </a:gridCol>
                <a:gridCol w="1345058">
                  <a:extLst>
                    <a:ext uri="{9D8B030D-6E8A-4147-A177-3AD203B41FA5}">
                      <a16:colId xmlns:a16="http://schemas.microsoft.com/office/drawing/2014/main" val="1546263835"/>
                    </a:ext>
                  </a:extLst>
                </a:gridCol>
                <a:gridCol w="1345058">
                  <a:extLst>
                    <a:ext uri="{9D8B030D-6E8A-4147-A177-3AD203B41FA5}">
                      <a16:colId xmlns:a16="http://schemas.microsoft.com/office/drawing/2014/main" val="187052363"/>
                    </a:ext>
                  </a:extLst>
                </a:gridCol>
                <a:gridCol w="1345058">
                  <a:extLst>
                    <a:ext uri="{9D8B030D-6E8A-4147-A177-3AD203B41FA5}">
                      <a16:colId xmlns:a16="http://schemas.microsoft.com/office/drawing/2014/main" val="745651107"/>
                    </a:ext>
                  </a:extLst>
                </a:gridCol>
                <a:gridCol w="1345058">
                  <a:extLst>
                    <a:ext uri="{9D8B030D-6E8A-4147-A177-3AD203B41FA5}">
                      <a16:colId xmlns:a16="http://schemas.microsoft.com/office/drawing/2014/main" val="3839570682"/>
                    </a:ext>
                  </a:extLst>
                </a:gridCol>
                <a:gridCol w="1345058">
                  <a:extLst>
                    <a:ext uri="{9D8B030D-6E8A-4147-A177-3AD203B41FA5}">
                      <a16:colId xmlns:a16="http://schemas.microsoft.com/office/drawing/2014/main" val="3893106002"/>
                    </a:ext>
                  </a:extLst>
                </a:gridCol>
                <a:gridCol w="1345058">
                  <a:extLst>
                    <a:ext uri="{9D8B030D-6E8A-4147-A177-3AD203B41FA5}">
                      <a16:colId xmlns:a16="http://schemas.microsoft.com/office/drawing/2014/main" val="1453603295"/>
                    </a:ext>
                  </a:extLst>
                </a:gridCol>
                <a:gridCol w="1345058">
                  <a:extLst>
                    <a:ext uri="{9D8B030D-6E8A-4147-A177-3AD203B41FA5}">
                      <a16:colId xmlns:a16="http://schemas.microsoft.com/office/drawing/2014/main" val="3405603126"/>
                    </a:ext>
                  </a:extLst>
                </a:gridCol>
              </a:tblGrid>
              <a:tr h="375234"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SPRINT 1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49754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858687"/>
                  </a:ext>
                </a:extLst>
              </a:tr>
              <a:tr h="375234"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Funzionalità 1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816345"/>
                  </a:ext>
                </a:extLst>
              </a:tr>
              <a:tr h="375234"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Funzionalità 2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02013"/>
                  </a:ext>
                </a:extLst>
              </a:tr>
              <a:tr h="375234"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Funzionalità 3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537522"/>
                  </a:ext>
                </a:extLst>
              </a:tr>
              <a:tr h="375234"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it-IT" sz="10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SPRINT 2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  <a:alpha val="49754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141191"/>
                  </a:ext>
                </a:extLst>
              </a:tr>
              <a:tr h="375234"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Funzionalità 4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561401"/>
                  </a:ext>
                </a:extLst>
              </a:tr>
              <a:tr h="375234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Funzionalità 5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209273"/>
                  </a:ext>
                </a:extLst>
              </a:tr>
              <a:tr h="380271"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Funzionalità 6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668724"/>
                  </a:ext>
                </a:extLst>
              </a:tr>
              <a:tr h="375234"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it-IT" sz="10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SPRINT 3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49754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392616"/>
                  </a:ext>
                </a:extLst>
              </a:tr>
              <a:tr h="375234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Funzionalità 7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2539029"/>
                  </a:ext>
                </a:extLst>
              </a:tr>
              <a:tr h="375234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Funzionalità 8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297670"/>
                  </a:ext>
                </a:extLst>
              </a:tr>
              <a:tr h="375234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Funzionalità 9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49754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7156921"/>
                  </a:ext>
                </a:extLst>
              </a:tr>
            </a:tbl>
          </a:graphicData>
        </a:graphic>
      </p:graphicFrame>
      <p:sp>
        <p:nvSpPr>
          <p:cNvPr id="40" name="TextBox 39">
            <a:extLst>
              <a:ext uri="{FF2B5EF4-FFF2-40B4-BE49-F238E27FC236}">
                <a16:creationId xmlns:a16="http://schemas.microsoft.com/office/drawing/2014/main" id="{307478F7-0153-718A-6A78-B05CB3A46C79}"/>
              </a:ext>
            </a:extLst>
          </p:cNvPr>
          <p:cNvSpPr txBox="1"/>
          <p:nvPr/>
        </p:nvSpPr>
        <p:spPr>
          <a:xfrm>
            <a:off x="858412" y="1305607"/>
            <a:ext cx="56917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it-IT" sz="1000">
                <a:latin typeface="Century Gothic" panose="020B0502020202020204" pitchFamily="34" charset="0"/>
              </a:rPr>
              <a:t>31/08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3DE5686-0942-E1FA-22A4-41C75A9D2CF6}"/>
              </a:ext>
            </a:extLst>
          </p:cNvPr>
          <p:cNvSpPr txBox="1"/>
          <p:nvPr/>
        </p:nvSpPr>
        <p:spPr>
          <a:xfrm>
            <a:off x="2197356" y="1305607"/>
            <a:ext cx="56917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it-IT" sz="1000">
                <a:latin typeface="Century Gothic" panose="020B0502020202020204" pitchFamily="34" charset="0"/>
              </a:rPr>
              <a:t>05/09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E7933CA5-ED0A-51BE-3584-8F4DB722E360}"/>
              </a:ext>
            </a:extLst>
          </p:cNvPr>
          <p:cNvSpPr txBox="1"/>
          <p:nvPr/>
        </p:nvSpPr>
        <p:spPr>
          <a:xfrm>
            <a:off x="3545631" y="1305606"/>
            <a:ext cx="56917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it-IT" sz="1000">
                <a:latin typeface="Century Gothic" panose="020B0502020202020204" pitchFamily="34" charset="0"/>
              </a:rPr>
              <a:t>10/09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06144D7A-E6A8-AF37-16F0-E3B8E644F5EB}"/>
              </a:ext>
            </a:extLst>
          </p:cNvPr>
          <p:cNvSpPr/>
          <p:nvPr/>
        </p:nvSpPr>
        <p:spPr>
          <a:xfrm>
            <a:off x="2006081" y="1657572"/>
            <a:ext cx="2789854" cy="2743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50800" dist="635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76D64E70-1515-F39C-E74A-6131243DF31E}"/>
              </a:ext>
            </a:extLst>
          </p:cNvPr>
          <p:cNvSpPr txBox="1"/>
          <p:nvPr/>
        </p:nvSpPr>
        <p:spPr>
          <a:xfrm>
            <a:off x="4884575" y="1305606"/>
            <a:ext cx="56917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it-IT" sz="1000">
                <a:latin typeface="Century Gothic" panose="020B0502020202020204" pitchFamily="34" charset="0"/>
              </a:rPr>
              <a:t>15/09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9C07A813-946B-5AD7-F6BF-F385E3B0964E}"/>
              </a:ext>
            </a:extLst>
          </p:cNvPr>
          <p:cNvSpPr txBox="1"/>
          <p:nvPr/>
        </p:nvSpPr>
        <p:spPr>
          <a:xfrm>
            <a:off x="6223519" y="1305606"/>
            <a:ext cx="56917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it-IT" sz="1000">
                <a:latin typeface="Century Gothic" panose="020B0502020202020204" pitchFamily="34" charset="0"/>
              </a:rPr>
              <a:t>20/09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0D009D2-B866-8972-9C17-DB58BC2C58C7}"/>
              </a:ext>
            </a:extLst>
          </p:cNvPr>
          <p:cNvSpPr txBox="1"/>
          <p:nvPr/>
        </p:nvSpPr>
        <p:spPr>
          <a:xfrm>
            <a:off x="7562463" y="1300601"/>
            <a:ext cx="56917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it-IT" sz="1000">
                <a:latin typeface="Century Gothic" panose="020B0502020202020204" pitchFamily="34" charset="0"/>
              </a:rPr>
              <a:t>25/09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49C563B5-4740-7C13-C9FA-656F4E2BE238}"/>
              </a:ext>
            </a:extLst>
          </p:cNvPr>
          <p:cNvSpPr txBox="1"/>
          <p:nvPr/>
        </p:nvSpPr>
        <p:spPr>
          <a:xfrm>
            <a:off x="8901407" y="1300601"/>
            <a:ext cx="56917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it-IT" sz="1000">
                <a:latin typeface="Century Gothic" panose="020B0502020202020204" pitchFamily="34" charset="0"/>
              </a:rPr>
              <a:t>30/09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6BEE5DB4-6C3C-112C-745B-DC7C4A31B77B}"/>
              </a:ext>
            </a:extLst>
          </p:cNvPr>
          <p:cNvSpPr txBox="1"/>
          <p:nvPr/>
        </p:nvSpPr>
        <p:spPr>
          <a:xfrm>
            <a:off x="10240351" y="1300601"/>
            <a:ext cx="56917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it-IT" sz="1000">
                <a:latin typeface="Century Gothic" panose="020B0502020202020204" pitchFamily="34" charset="0"/>
              </a:rPr>
              <a:t>05/10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A32CFECD-D447-C440-3435-2A5BB2AEF908}"/>
              </a:ext>
            </a:extLst>
          </p:cNvPr>
          <p:cNvSpPr txBox="1"/>
          <p:nvPr/>
        </p:nvSpPr>
        <p:spPr>
          <a:xfrm>
            <a:off x="11541971" y="1300600"/>
            <a:ext cx="56917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it-IT" sz="1000">
                <a:latin typeface="Century Gothic" panose="020B0502020202020204" pitchFamily="34" charset="0"/>
              </a:rPr>
              <a:t>10/10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A3B7F633-16F7-BDC9-3152-B573A4B20601}"/>
              </a:ext>
            </a:extLst>
          </p:cNvPr>
          <p:cNvSpPr/>
          <p:nvPr/>
        </p:nvSpPr>
        <p:spPr>
          <a:xfrm>
            <a:off x="2006081" y="2031583"/>
            <a:ext cx="1296956" cy="2743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50800" dist="635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75FBA96C-2B42-3CF2-FF2C-3EBDBE27790F}"/>
              </a:ext>
            </a:extLst>
          </p:cNvPr>
          <p:cNvSpPr/>
          <p:nvPr/>
        </p:nvSpPr>
        <p:spPr>
          <a:xfrm>
            <a:off x="2967134" y="2405594"/>
            <a:ext cx="1520890" cy="2743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50800" dist="635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D37EF91B-04ED-53E5-88EA-6488EDA40ED4}"/>
              </a:ext>
            </a:extLst>
          </p:cNvPr>
          <p:cNvSpPr/>
          <p:nvPr/>
        </p:nvSpPr>
        <p:spPr>
          <a:xfrm>
            <a:off x="3554963" y="2742281"/>
            <a:ext cx="1240972" cy="2743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50800" dist="635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6C06F9DB-E8E0-9EE6-32AA-FE87A856B571}"/>
              </a:ext>
            </a:extLst>
          </p:cNvPr>
          <p:cNvSpPr/>
          <p:nvPr/>
        </p:nvSpPr>
        <p:spPr>
          <a:xfrm>
            <a:off x="5453745" y="3154680"/>
            <a:ext cx="2411961" cy="274320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50800" dist="635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857BEDC3-755E-E305-A0AE-4DB162D31348}"/>
              </a:ext>
            </a:extLst>
          </p:cNvPr>
          <p:cNvSpPr/>
          <p:nvPr/>
        </p:nvSpPr>
        <p:spPr>
          <a:xfrm>
            <a:off x="5453747" y="3538022"/>
            <a:ext cx="489854" cy="2743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50800" dist="635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3A8F6FBA-D5B6-C4EB-895B-3732FBEDE74A}"/>
              </a:ext>
            </a:extLst>
          </p:cNvPr>
          <p:cNvSpPr/>
          <p:nvPr/>
        </p:nvSpPr>
        <p:spPr>
          <a:xfrm>
            <a:off x="5736777" y="3912033"/>
            <a:ext cx="1373149" cy="2743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50800" dist="635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C1608471-C70B-1BCD-1F67-3ACDB7CA90F5}"/>
              </a:ext>
            </a:extLst>
          </p:cNvPr>
          <p:cNvSpPr/>
          <p:nvPr/>
        </p:nvSpPr>
        <p:spPr>
          <a:xfrm>
            <a:off x="7109926" y="4295375"/>
            <a:ext cx="737122" cy="2743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50800" dist="635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4F0E0F27-5377-7461-4B23-250E4611D57C}"/>
              </a:ext>
            </a:extLst>
          </p:cNvPr>
          <p:cNvSpPr/>
          <p:nvPr/>
        </p:nvSpPr>
        <p:spPr>
          <a:xfrm>
            <a:off x="7599787" y="4664721"/>
            <a:ext cx="3345021" cy="2743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50800" dist="635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7537871-2066-C888-BD96-5C1B4263C632}"/>
              </a:ext>
            </a:extLst>
          </p:cNvPr>
          <p:cNvSpPr/>
          <p:nvPr/>
        </p:nvSpPr>
        <p:spPr>
          <a:xfrm>
            <a:off x="7879706" y="5034067"/>
            <a:ext cx="1320286" cy="2743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50800" dist="635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6BDA1CAB-7E66-F4ED-9AF1-3BF6B844E7FA}"/>
              </a:ext>
            </a:extLst>
          </p:cNvPr>
          <p:cNvSpPr/>
          <p:nvPr/>
        </p:nvSpPr>
        <p:spPr>
          <a:xfrm>
            <a:off x="7599786" y="5393380"/>
            <a:ext cx="2495935" cy="2743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50800" dist="635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BC230CCE-0771-D8C0-C924-3D78759344F7}"/>
              </a:ext>
            </a:extLst>
          </p:cNvPr>
          <p:cNvSpPr/>
          <p:nvPr/>
        </p:nvSpPr>
        <p:spPr>
          <a:xfrm>
            <a:off x="9778482" y="5750428"/>
            <a:ext cx="1166326" cy="2743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50800" dist="635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65" name="Table 64">
            <a:extLst>
              <a:ext uri="{FF2B5EF4-FFF2-40B4-BE49-F238E27FC236}">
                <a16:creationId xmlns:a16="http://schemas.microsoft.com/office/drawing/2014/main" id="{DF0E63E0-7AB8-B936-1B44-09D408DA03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5534725"/>
              </p:ext>
            </p:extLst>
          </p:nvPr>
        </p:nvGraphicFramePr>
        <p:xfrm>
          <a:off x="737118" y="401633"/>
          <a:ext cx="11161676" cy="7555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1519">
                  <a:extLst>
                    <a:ext uri="{9D8B030D-6E8A-4147-A177-3AD203B41FA5}">
                      <a16:colId xmlns:a16="http://schemas.microsoft.com/office/drawing/2014/main" val="1672129667"/>
                    </a:ext>
                  </a:extLst>
                </a:gridCol>
                <a:gridCol w="3144416">
                  <a:extLst>
                    <a:ext uri="{9D8B030D-6E8A-4147-A177-3AD203B41FA5}">
                      <a16:colId xmlns:a16="http://schemas.microsoft.com/office/drawing/2014/main" val="602210714"/>
                    </a:ext>
                  </a:extLst>
                </a:gridCol>
                <a:gridCol w="671804">
                  <a:extLst>
                    <a:ext uri="{9D8B030D-6E8A-4147-A177-3AD203B41FA5}">
                      <a16:colId xmlns:a16="http://schemas.microsoft.com/office/drawing/2014/main" val="1817390762"/>
                    </a:ext>
                  </a:extLst>
                </a:gridCol>
                <a:gridCol w="699796">
                  <a:extLst>
                    <a:ext uri="{9D8B030D-6E8A-4147-A177-3AD203B41FA5}">
                      <a16:colId xmlns:a16="http://schemas.microsoft.com/office/drawing/2014/main" val="1546263835"/>
                    </a:ext>
                  </a:extLst>
                </a:gridCol>
                <a:gridCol w="802433">
                  <a:extLst>
                    <a:ext uri="{9D8B030D-6E8A-4147-A177-3AD203B41FA5}">
                      <a16:colId xmlns:a16="http://schemas.microsoft.com/office/drawing/2014/main" val="187052363"/>
                    </a:ext>
                  </a:extLst>
                </a:gridCol>
                <a:gridCol w="1082351">
                  <a:extLst>
                    <a:ext uri="{9D8B030D-6E8A-4147-A177-3AD203B41FA5}">
                      <a16:colId xmlns:a16="http://schemas.microsoft.com/office/drawing/2014/main" val="745651107"/>
                    </a:ext>
                  </a:extLst>
                </a:gridCol>
                <a:gridCol w="3109357">
                  <a:extLst>
                    <a:ext uri="{9D8B030D-6E8A-4147-A177-3AD203B41FA5}">
                      <a16:colId xmlns:a16="http://schemas.microsoft.com/office/drawing/2014/main" val="3839570682"/>
                    </a:ext>
                  </a:extLst>
                </a:gridCol>
              </a:tblGrid>
              <a:tr h="380271"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it-IT" sz="9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NOME PROGETTO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1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Rilascio del prodotto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9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DATA DI INIZIO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9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DATA DI FINE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9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PROGRESSI COMPLESSIVI</a:t>
                      </a:r>
                    </a:p>
                  </a:txBody>
                  <a:tcPr marL="36000" marR="3600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it-IT" sz="900" b="1" kern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DELIVERABLE DI PROGETTO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15962"/>
                  </a:ext>
                </a:extLst>
              </a:tr>
              <a:tr h="375234"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it-IT" sz="900" b="1" kern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PROJECT MANAGER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1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Alex B.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02/09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10/10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35%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it-IT" sz="900" b="1" kern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DICHIARAZIONE DELL’AMBITO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endParaRPr lang="en-US" sz="10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858687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1AD84C72-B29D-0D17-C87D-0946449CC2EC}"/>
              </a:ext>
            </a:extLst>
          </p:cNvPr>
          <p:cNvSpPr txBox="1"/>
          <p:nvPr/>
        </p:nvSpPr>
        <p:spPr>
          <a:xfrm>
            <a:off x="448962" y="6549781"/>
            <a:ext cx="112625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0"/>
            <a:r>
              <a:rPr lang="it-IT" sz="1200" i="1" dirty="0">
                <a:solidFill>
                  <a:srgbClr val="001033"/>
                </a:solidFill>
                <a:effectLst/>
                <a:latin typeface="Century Gothic" panose="020B0502020202020204" pitchFamily="34" charset="0"/>
                <a:ea typeface="DengXian" panose="02010600030101010101" pitchFamily="2" charset="-122"/>
                <a:cs typeface="Century Gothic" panose="020B0502020202020204" pitchFamily="34" charset="0"/>
              </a:rPr>
              <a:t>Fornito da Smartsheet, Inc.</a:t>
            </a:r>
          </a:p>
        </p:txBody>
      </p:sp>
    </p:spTree>
    <p:extLst>
      <p:ext uri="{BB962C8B-B14F-4D97-AF65-F5344CB8AC3E}">
        <p14:creationId xmlns:p14="http://schemas.microsoft.com/office/powerpoint/2010/main" val="2919053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DICHIARAZIONE DI NON RESPONSABILITÀ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Qualsiasi articolo, modello o informazione è fornito da Smartsheet sul sito web solo come riferimento. Pur adoperandoci per mantenere le informazioni aggiornate e corrette, non offriamo alcuna garanzia o dichiarazione di alcun tipo, esplicita o implicita, relativamente alla completezza, l’accuratezza, l’affidabilità, l’idoneità o la disponibilità rispetto al sito web o le informazioni, gli articoli, i modelli o la relativa grafica contenuti nel sito. Qualsiasi affidamento si faccia su tali informazioni è pertanto strettamente a proprio rischio.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-Gantt-Chart-with-Dependencies_PowerPoint" id="{66D5AC15-DC8F-1B4B-919D-6A46CB5EAC23}" vid="{6D174A49-E34E-2C40-9083-D339CF5F8A0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PowerPoint-Gantt-Chart-with-Dependencies_PowerPoint</Template>
  <TotalTime>4841</TotalTime>
  <Words>624</Words>
  <Application>Microsoft Office PowerPoint</Application>
  <PresentationFormat>Widescreen</PresentationFormat>
  <Paragraphs>221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Mira Li</cp:lastModifiedBy>
  <cp:revision>15</cp:revision>
  <cp:lastPrinted>2020-08-31T22:23:58Z</cp:lastPrinted>
  <dcterms:created xsi:type="dcterms:W3CDTF">2020-09-16T17:09:31Z</dcterms:created>
  <dcterms:modified xsi:type="dcterms:W3CDTF">2025-05-05T08:04:57Z</dcterms:modified>
</cp:coreProperties>
</file>