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342" r:id="rId2"/>
    <p:sldId id="344" r:id="rId3"/>
    <p:sldId id="345" r:id="rId4"/>
    <p:sldId id="320" r:id="rId5"/>
    <p:sldId id="343" r:id="rId6"/>
    <p:sldId id="29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033"/>
    <a:srgbClr val="68CADC"/>
    <a:srgbClr val="00E7F2"/>
    <a:srgbClr val="00BD32"/>
    <a:srgbClr val="F0A62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5" autoAdjust="0"/>
    <p:restoredTop sz="86447"/>
  </p:normalViewPr>
  <p:slideViewPr>
    <p:cSldViewPr snapToGrid="0" snapToObjects="1">
      <p:cViewPr varScale="1">
        <p:scale>
          <a:sx n="252" d="100"/>
          <a:sy n="252" d="100"/>
        </p:scale>
        <p:origin x="1272" y="21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990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9703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0942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717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61007" y="353237"/>
            <a:ext cx="109779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progetto Agile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050FBD-DAC7-D341-47A4-2D3C898C78B0}"/>
              </a:ext>
            </a:extLst>
          </p:cNvPr>
          <p:cNvSpPr txBox="1"/>
          <p:nvPr/>
        </p:nvSpPr>
        <p:spPr>
          <a:xfrm>
            <a:off x="375153" y="1532147"/>
            <a:ext cx="5653688" cy="4703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usa questo modello a due slide per condividere i dettagli di un piano di progetto Agile con il tuo team e gli stakeholder. Fornisce un quadro chiaro del percorso del progetto in una timeline specifica ed è disponibile vuoto o con dati campione, in modo da poterlo personalizzare in base alle proprie esigenze.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it-IT" sz="15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nella prima slide, inserisci i deliverable e l’ambito del progetto. Il modello offre anche spazio per elencare le attività del progetto, </a:t>
            </a:r>
            <a:br>
              <a:rPr lang="it-IT" sz="1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it-IT" sz="1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 proprietari, le date di inizio e fine e lo stato delle attività. Utilizza la colonna dei rischi per indicare se un’attività è </a:t>
            </a:r>
            <a:br>
              <a:rPr lang="it-IT" sz="1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</a:br>
            <a:r>
              <a:rPr lang="it-IT" sz="15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in ritardo e visualizza i tuoi sprint con il grafico a barre personalizzabile con codifica a colori nella seconda slide.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C5B9B1-F534-605E-1171-1AA7CFA75A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331591" y="1347344"/>
            <a:ext cx="5004802" cy="2815201"/>
          </a:xfrm>
          <a:prstGeom prst="rect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</a:ln>
          <a:effectLst>
            <a:outerShdw blurRad="63500" dist="25400" dir="5400000" algn="ctr" rotWithShape="0">
              <a:srgbClr val="000000">
                <a:alpha val="43137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4D1A03E-BAD4-AE2F-C809-FA3C081AE7E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869175" y="3715245"/>
            <a:ext cx="5002518" cy="2813916"/>
          </a:xfrm>
          <a:prstGeom prst="rect">
            <a:avLst/>
          </a:prstGeom>
          <a:ln w="3175">
            <a:solidFill>
              <a:schemeClr val="tx1">
                <a:lumMod val="65000"/>
                <a:lumOff val="35000"/>
              </a:schemeClr>
            </a:solidFill>
          </a:ln>
          <a:effectLst>
            <a:outerShdw blurRad="63500" dist="25400" dir="5400000" algn="ctr" rotWithShape="0">
              <a:srgbClr val="000000">
                <a:alpha val="43137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5325583" y="6307517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progetto Agile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001906"/>
              </p:ext>
            </p:extLst>
          </p:nvPr>
        </p:nvGraphicFramePr>
        <p:xfrm>
          <a:off x="327121" y="1259632"/>
          <a:ext cx="11571673" cy="488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526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45099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15616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1138335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690465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81176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310935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</a:tblGrid>
              <a:tr h="380271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RISCHIO</a:t>
                      </a:r>
                    </a:p>
                  </a:txBody>
                  <a:tcPr marR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NOME DELL’ATTIVITÀ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TIPO DI FUNZIONALITÀ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RESPONSABILE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STORY POINT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DURATA </a:t>
                      </a:r>
                      <a:b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it-IT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giorni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COMMENTI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988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988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80271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39029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297670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5692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ED3965-7E18-A0AF-5524-5464F0ADD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965801"/>
              </p:ext>
            </p:extLst>
          </p:nvPr>
        </p:nvGraphicFramePr>
        <p:xfrm>
          <a:off x="737118" y="401633"/>
          <a:ext cx="11161676" cy="75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519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3144416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1082351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10935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</a:tblGrid>
              <a:tr h="380271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NOME PROGETTO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INIZIO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FINE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PROGRESSI COMPLESSIVI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900" b="1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DELIVERABLE DI PROGETTO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1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PROJECT MANAGER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900" b="1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DICHIARAZIONE DELL’AMBITO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53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5F6A6D-7596-340E-2748-FBA46515864B}"/>
              </a:ext>
            </a:extLst>
          </p:cNvPr>
          <p:cNvSpPr txBox="1"/>
          <p:nvPr/>
        </p:nvSpPr>
        <p:spPr>
          <a:xfrm>
            <a:off x="5325583" y="6292019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piano di progetto Agile </a:t>
            </a:r>
          </a:p>
        </p:txBody>
      </p:sp>
      <p:graphicFrame>
        <p:nvGraphicFramePr>
          <p:cNvPr id="12" name="Table 2">
            <a:extLst>
              <a:ext uri="{FF2B5EF4-FFF2-40B4-BE49-F238E27FC236}">
                <a16:creationId xmlns:a16="http://schemas.microsoft.com/office/drawing/2014/main" id="{0F9FCB69-7104-6C93-4E70-78923C808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67344"/>
              </p:ext>
            </p:extLst>
          </p:nvPr>
        </p:nvGraphicFramePr>
        <p:xfrm>
          <a:off x="92990" y="1614195"/>
          <a:ext cx="11805809" cy="450784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45345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</a:tblGrid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1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1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4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5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80271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6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7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39029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8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297670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9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56921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307478F7-0153-718A-6A78-B05CB3A46C79}"/>
              </a:ext>
            </a:extLst>
          </p:cNvPr>
          <p:cNvSpPr txBox="1"/>
          <p:nvPr/>
        </p:nvSpPr>
        <p:spPr>
          <a:xfrm>
            <a:off x="858412" y="1305607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31/08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DE5686-0942-E1FA-22A4-41C75A9D2CF6}"/>
              </a:ext>
            </a:extLst>
          </p:cNvPr>
          <p:cNvSpPr txBox="1"/>
          <p:nvPr/>
        </p:nvSpPr>
        <p:spPr>
          <a:xfrm>
            <a:off x="2197356" y="1305607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05/09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933CA5-ED0A-51BE-3584-8F4DB722E360}"/>
              </a:ext>
            </a:extLst>
          </p:cNvPr>
          <p:cNvSpPr txBox="1"/>
          <p:nvPr/>
        </p:nvSpPr>
        <p:spPr>
          <a:xfrm>
            <a:off x="3545631" y="1305606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10/09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144D7A-E6A8-AF37-16F0-E3B8E644F5EB}"/>
              </a:ext>
            </a:extLst>
          </p:cNvPr>
          <p:cNvSpPr/>
          <p:nvPr/>
        </p:nvSpPr>
        <p:spPr>
          <a:xfrm>
            <a:off x="2006081" y="1657572"/>
            <a:ext cx="2789854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6D64E70-1515-F39C-E74A-6131243DF31E}"/>
              </a:ext>
            </a:extLst>
          </p:cNvPr>
          <p:cNvSpPr txBox="1"/>
          <p:nvPr/>
        </p:nvSpPr>
        <p:spPr>
          <a:xfrm>
            <a:off x="4884575" y="1305606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15/09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C07A813-946B-5AD7-F6BF-F385E3B0964E}"/>
              </a:ext>
            </a:extLst>
          </p:cNvPr>
          <p:cNvSpPr txBox="1"/>
          <p:nvPr/>
        </p:nvSpPr>
        <p:spPr>
          <a:xfrm>
            <a:off x="6223519" y="1305606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20/09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0D009D2-B866-8972-9C17-DB58BC2C58C7}"/>
              </a:ext>
            </a:extLst>
          </p:cNvPr>
          <p:cNvSpPr txBox="1"/>
          <p:nvPr/>
        </p:nvSpPr>
        <p:spPr>
          <a:xfrm>
            <a:off x="7562463" y="1300601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25/09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C563B5-4740-7C13-C9FA-656F4E2BE238}"/>
              </a:ext>
            </a:extLst>
          </p:cNvPr>
          <p:cNvSpPr txBox="1"/>
          <p:nvPr/>
        </p:nvSpPr>
        <p:spPr>
          <a:xfrm>
            <a:off x="8901407" y="1300601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30/09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BEE5DB4-6C3C-112C-745B-DC7C4A31B77B}"/>
              </a:ext>
            </a:extLst>
          </p:cNvPr>
          <p:cNvSpPr txBox="1"/>
          <p:nvPr/>
        </p:nvSpPr>
        <p:spPr>
          <a:xfrm>
            <a:off x="10240351" y="1300601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05/10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2CFECD-D447-C440-3435-2A5BB2AEF908}"/>
              </a:ext>
            </a:extLst>
          </p:cNvPr>
          <p:cNvSpPr txBox="1"/>
          <p:nvPr/>
        </p:nvSpPr>
        <p:spPr>
          <a:xfrm>
            <a:off x="11541971" y="1300600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10/10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3B7F633-16F7-BDC9-3152-B573A4B20601}"/>
              </a:ext>
            </a:extLst>
          </p:cNvPr>
          <p:cNvSpPr/>
          <p:nvPr/>
        </p:nvSpPr>
        <p:spPr>
          <a:xfrm>
            <a:off x="2006081" y="2031583"/>
            <a:ext cx="1296956" cy="274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5FBA96C-2B42-3CF2-FF2C-3EBDBE27790F}"/>
              </a:ext>
            </a:extLst>
          </p:cNvPr>
          <p:cNvSpPr/>
          <p:nvPr/>
        </p:nvSpPr>
        <p:spPr>
          <a:xfrm>
            <a:off x="2967134" y="2405594"/>
            <a:ext cx="1520890" cy="274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37EF91B-04ED-53E5-88EA-6488EDA40ED4}"/>
              </a:ext>
            </a:extLst>
          </p:cNvPr>
          <p:cNvSpPr/>
          <p:nvPr/>
        </p:nvSpPr>
        <p:spPr>
          <a:xfrm>
            <a:off x="3554963" y="2742281"/>
            <a:ext cx="1240972" cy="274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C06F9DB-E8E0-9EE6-32AA-FE87A856B571}"/>
              </a:ext>
            </a:extLst>
          </p:cNvPr>
          <p:cNvSpPr/>
          <p:nvPr/>
        </p:nvSpPr>
        <p:spPr>
          <a:xfrm>
            <a:off x="5453745" y="3154680"/>
            <a:ext cx="2411961" cy="2743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7BEDC3-755E-E305-A0AE-4DB162D31348}"/>
              </a:ext>
            </a:extLst>
          </p:cNvPr>
          <p:cNvSpPr/>
          <p:nvPr/>
        </p:nvSpPr>
        <p:spPr>
          <a:xfrm>
            <a:off x="5453747" y="3538022"/>
            <a:ext cx="489854" cy="274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A8F6FBA-D5B6-C4EB-895B-3732FBEDE74A}"/>
              </a:ext>
            </a:extLst>
          </p:cNvPr>
          <p:cNvSpPr/>
          <p:nvPr/>
        </p:nvSpPr>
        <p:spPr>
          <a:xfrm>
            <a:off x="5736777" y="3912033"/>
            <a:ext cx="1373149" cy="274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608471-C70B-1BCD-1F67-3ACDB7CA90F5}"/>
              </a:ext>
            </a:extLst>
          </p:cNvPr>
          <p:cNvSpPr/>
          <p:nvPr/>
        </p:nvSpPr>
        <p:spPr>
          <a:xfrm>
            <a:off x="7109926" y="4295375"/>
            <a:ext cx="737122" cy="274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F0E0F27-5377-7461-4B23-250E4611D57C}"/>
              </a:ext>
            </a:extLst>
          </p:cNvPr>
          <p:cNvSpPr/>
          <p:nvPr/>
        </p:nvSpPr>
        <p:spPr>
          <a:xfrm>
            <a:off x="7599787" y="4664721"/>
            <a:ext cx="3345021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7537871-2066-C888-BD96-5C1B4263C632}"/>
              </a:ext>
            </a:extLst>
          </p:cNvPr>
          <p:cNvSpPr/>
          <p:nvPr/>
        </p:nvSpPr>
        <p:spPr>
          <a:xfrm>
            <a:off x="7879706" y="5034067"/>
            <a:ext cx="1320286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BDA1CAB-7E66-F4ED-9AF1-3BF6B844E7FA}"/>
              </a:ext>
            </a:extLst>
          </p:cNvPr>
          <p:cNvSpPr/>
          <p:nvPr/>
        </p:nvSpPr>
        <p:spPr>
          <a:xfrm>
            <a:off x="7599786" y="5393380"/>
            <a:ext cx="2495935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C230CCE-0771-D8C0-C924-3D78759344F7}"/>
              </a:ext>
            </a:extLst>
          </p:cNvPr>
          <p:cNvSpPr/>
          <p:nvPr/>
        </p:nvSpPr>
        <p:spPr>
          <a:xfrm>
            <a:off x="9778482" y="5750428"/>
            <a:ext cx="1166326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DF0E63E0-7AB8-B936-1B44-09D408DA0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317495"/>
              </p:ext>
            </p:extLst>
          </p:nvPr>
        </p:nvGraphicFramePr>
        <p:xfrm>
          <a:off x="737118" y="401633"/>
          <a:ext cx="11161676" cy="75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519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3144416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1082351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10935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</a:tblGrid>
              <a:tr h="380271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NOME PROGETTO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INIZIO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FINE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PROGRESSI COMPLESSIVI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DELIVERABLE DI PROGETTO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PROJECT MANAGER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900" b="1" kern="12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DICHIARAZIONE DELL’AMBITO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36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5325583" y="6307517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ESEMPIO</a:t>
            </a:r>
            <a:r>
              <a:rPr lang="it-IT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Modello di piano di progetto Agile 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45061"/>
              </p:ext>
            </p:extLst>
          </p:nvPr>
        </p:nvGraphicFramePr>
        <p:xfrm>
          <a:off x="327121" y="1259632"/>
          <a:ext cx="11571673" cy="4888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0526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1450990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15616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1138335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690465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811763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073021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3109357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</a:tblGrid>
              <a:tr h="380271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RISCHIO</a:t>
                      </a:r>
                    </a:p>
                  </a:txBody>
                  <a:tcPr marR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NOME DELL’ATTIVITÀ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TIPO DI FUNZIONALITÀ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RESPONSABILE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STORY POINT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FINE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DURATA </a:t>
                      </a:r>
                      <a:b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it-IT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 giorni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STATO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COMMENTI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Alex B.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03/09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Frank C.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03/09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07/09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Completato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Jacob S.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07/09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corso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Jacob S.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09/09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Scaduto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Jacob S.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Alex B.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16/09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Approvato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Sì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Frank C.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17/09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Necessita di revisione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80271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Shari W.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 attesa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Shari W.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29/09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C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Alex B.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25/09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29/09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Non iniziato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39029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Kennedy K.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24/09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02/10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Non iniziato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297670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</a:t>
                      </a:r>
                    </a:p>
                  </a:txBody>
                  <a:tcPr marR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Jacob S.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02/10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05/10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Non iniziato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5692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DED3965-7E18-A0AF-5524-5464F0ADD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529844"/>
              </p:ext>
            </p:extLst>
          </p:nvPr>
        </p:nvGraphicFramePr>
        <p:xfrm>
          <a:off x="737118" y="401633"/>
          <a:ext cx="11161676" cy="75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519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3144416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1082351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10935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</a:tblGrid>
              <a:tr h="380271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NOME PROGETTO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Rilascio del prodotto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INIZIO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FINE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PROGRESSI COMPLESSIVI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900" b="1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DELIVERABLE DI PROGETTO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1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PROJECT MANAGER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Alex B.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02/09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900" b="1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DICHIARAZIONE DELL’AMBITO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5F6A6D-7596-340E-2748-FBA46515864B}"/>
              </a:ext>
            </a:extLst>
          </p:cNvPr>
          <p:cNvSpPr txBox="1"/>
          <p:nvPr/>
        </p:nvSpPr>
        <p:spPr>
          <a:xfrm>
            <a:off x="5325583" y="6292019"/>
            <a:ext cx="6573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ESEMPIO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Modello di piano di progetto Agile </a:t>
            </a:r>
          </a:p>
        </p:txBody>
      </p:sp>
      <p:graphicFrame>
        <p:nvGraphicFramePr>
          <p:cNvPr id="12" name="Table 2">
            <a:extLst>
              <a:ext uri="{FF2B5EF4-FFF2-40B4-BE49-F238E27FC236}">
                <a16:creationId xmlns:a16="http://schemas.microsoft.com/office/drawing/2014/main" id="{0F9FCB69-7104-6C93-4E70-78923C808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303223"/>
              </p:ext>
            </p:extLst>
          </p:nvPr>
        </p:nvGraphicFramePr>
        <p:xfrm>
          <a:off x="92990" y="1614195"/>
          <a:ext cx="11805809" cy="4507845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45345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1453603295"/>
                    </a:ext>
                  </a:extLst>
                </a:gridCol>
                <a:gridCol w="1345058">
                  <a:extLst>
                    <a:ext uri="{9D8B030D-6E8A-4147-A177-3AD203B41FA5}">
                      <a16:colId xmlns:a16="http://schemas.microsoft.com/office/drawing/2014/main" val="3405603126"/>
                    </a:ext>
                  </a:extLst>
                </a:gridCol>
              </a:tblGrid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1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1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2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4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5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380271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6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1000" b="1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SPRINT 3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7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539029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8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297670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Funzionalità 9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4975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56921"/>
                  </a:ext>
                </a:extLst>
              </a:tr>
            </a:tbl>
          </a:graphicData>
        </a:graphic>
      </p:graphicFrame>
      <p:sp>
        <p:nvSpPr>
          <p:cNvPr id="40" name="TextBox 39">
            <a:extLst>
              <a:ext uri="{FF2B5EF4-FFF2-40B4-BE49-F238E27FC236}">
                <a16:creationId xmlns:a16="http://schemas.microsoft.com/office/drawing/2014/main" id="{307478F7-0153-718A-6A78-B05CB3A46C79}"/>
              </a:ext>
            </a:extLst>
          </p:cNvPr>
          <p:cNvSpPr txBox="1"/>
          <p:nvPr/>
        </p:nvSpPr>
        <p:spPr>
          <a:xfrm>
            <a:off x="858412" y="1305607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31/08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3DE5686-0942-E1FA-22A4-41C75A9D2CF6}"/>
              </a:ext>
            </a:extLst>
          </p:cNvPr>
          <p:cNvSpPr txBox="1"/>
          <p:nvPr/>
        </p:nvSpPr>
        <p:spPr>
          <a:xfrm>
            <a:off x="2197356" y="1305607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05/09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7933CA5-ED0A-51BE-3584-8F4DB722E360}"/>
              </a:ext>
            </a:extLst>
          </p:cNvPr>
          <p:cNvSpPr txBox="1"/>
          <p:nvPr/>
        </p:nvSpPr>
        <p:spPr>
          <a:xfrm>
            <a:off x="3545631" y="1305606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10/09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6144D7A-E6A8-AF37-16F0-E3B8E644F5EB}"/>
              </a:ext>
            </a:extLst>
          </p:cNvPr>
          <p:cNvSpPr/>
          <p:nvPr/>
        </p:nvSpPr>
        <p:spPr>
          <a:xfrm>
            <a:off x="2006081" y="1657572"/>
            <a:ext cx="2789854" cy="274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6D64E70-1515-F39C-E74A-6131243DF31E}"/>
              </a:ext>
            </a:extLst>
          </p:cNvPr>
          <p:cNvSpPr txBox="1"/>
          <p:nvPr/>
        </p:nvSpPr>
        <p:spPr>
          <a:xfrm>
            <a:off x="4884575" y="1305606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15/09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C07A813-946B-5AD7-F6BF-F385E3B0964E}"/>
              </a:ext>
            </a:extLst>
          </p:cNvPr>
          <p:cNvSpPr txBox="1"/>
          <p:nvPr/>
        </p:nvSpPr>
        <p:spPr>
          <a:xfrm>
            <a:off x="6223519" y="1305606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20/09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0D009D2-B866-8972-9C17-DB58BC2C58C7}"/>
              </a:ext>
            </a:extLst>
          </p:cNvPr>
          <p:cNvSpPr txBox="1"/>
          <p:nvPr/>
        </p:nvSpPr>
        <p:spPr>
          <a:xfrm>
            <a:off x="7562463" y="1300601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25/09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9C563B5-4740-7C13-C9FA-656F4E2BE238}"/>
              </a:ext>
            </a:extLst>
          </p:cNvPr>
          <p:cNvSpPr txBox="1"/>
          <p:nvPr/>
        </p:nvSpPr>
        <p:spPr>
          <a:xfrm>
            <a:off x="8901407" y="1300601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30/09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BEE5DB4-6C3C-112C-745B-DC7C4A31B77B}"/>
              </a:ext>
            </a:extLst>
          </p:cNvPr>
          <p:cNvSpPr txBox="1"/>
          <p:nvPr/>
        </p:nvSpPr>
        <p:spPr>
          <a:xfrm>
            <a:off x="10240351" y="1300601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05/10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32CFECD-D447-C440-3435-2A5BB2AEF908}"/>
              </a:ext>
            </a:extLst>
          </p:cNvPr>
          <p:cNvSpPr txBox="1"/>
          <p:nvPr/>
        </p:nvSpPr>
        <p:spPr>
          <a:xfrm>
            <a:off x="11541971" y="1300600"/>
            <a:ext cx="569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it-IT" sz="1000">
                <a:latin typeface="Century Gothic" panose="020B0502020202020204" pitchFamily="34" charset="0"/>
              </a:rPr>
              <a:t>10/10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A3B7F633-16F7-BDC9-3152-B573A4B20601}"/>
              </a:ext>
            </a:extLst>
          </p:cNvPr>
          <p:cNvSpPr/>
          <p:nvPr/>
        </p:nvSpPr>
        <p:spPr>
          <a:xfrm>
            <a:off x="2006081" y="2031583"/>
            <a:ext cx="1296956" cy="274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5FBA96C-2B42-3CF2-FF2C-3EBDBE27790F}"/>
              </a:ext>
            </a:extLst>
          </p:cNvPr>
          <p:cNvSpPr/>
          <p:nvPr/>
        </p:nvSpPr>
        <p:spPr>
          <a:xfrm>
            <a:off x="2967134" y="2405594"/>
            <a:ext cx="1520890" cy="274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37EF91B-04ED-53E5-88EA-6488EDA40ED4}"/>
              </a:ext>
            </a:extLst>
          </p:cNvPr>
          <p:cNvSpPr/>
          <p:nvPr/>
        </p:nvSpPr>
        <p:spPr>
          <a:xfrm>
            <a:off x="3554963" y="2742281"/>
            <a:ext cx="1240972" cy="2743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6C06F9DB-E8E0-9EE6-32AA-FE87A856B571}"/>
              </a:ext>
            </a:extLst>
          </p:cNvPr>
          <p:cNvSpPr/>
          <p:nvPr/>
        </p:nvSpPr>
        <p:spPr>
          <a:xfrm>
            <a:off x="5453745" y="3154680"/>
            <a:ext cx="2411961" cy="2743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57BEDC3-755E-E305-A0AE-4DB162D31348}"/>
              </a:ext>
            </a:extLst>
          </p:cNvPr>
          <p:cNvSpPr/>
          <p:nvPr/>
        </p:nvSpPr>
        <p:spPr>
          <a:xfrm>
            <a:off x="5453747" y="3538022"/>
            <a:ext cx="489854" cy="274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A8F6FBA-D5B6-C4EB-895B-3732FBEDE74A}"/>
              </a:ext>
            </a:extLst>
          </p:cNvPr>
          <p:cNvSpPr/>
          <p:nvPr/>
        </p:nvSpPr>
        <p:spPr>
          <a:xfrm>
            <a:off x="5736777" y="3912033"/>
            <a:ext cx="1373149" cy="274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1608471-C70B-1BCD-1F67-3ACDB7CA90F5}"/>
              </a:ext>
            </a:extLst>
          </p:cNvPr>
          <p:cNvSpPr/>
          <p:nvPr/>
        </p:nvSpPr>
        <p:spPr>
          <a:xfrm>
            <a:off x="7109926" y="4295375"/>
            <a:ext cx="737122" cy="274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F0E0F27-5377-7461-4B23-250E4611D57C}"/>
              </a:ext>
            </a:extLst>
          </p:cNvPr>
          <p:cNvSpPr/>
          <p:nvPr/>
        </p:nvSpPr>
        <p:spPr>
          <a:xfrm>
            <a:off x="7599787" y="4664721"/>
            <a:ext cx="3345021" cy="274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7537871-2066-C888-BD96-5C1B4263C632}"/>
              </a:ext>
            </a:extLst>
          </p:cNvPr>
          <p:cNvSpPr/>
          <p:nvPr/>
        </p:nvSpPr>
        <p:spPr>
          <a:xfrm>
            <a:off x="7879706" y="5034067"/>
            <a:ext cx="1320286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BDA1CAB-7E66-F4ED-9AF1-3BF6B844E7FA}"/>
              </a:ext>
            </a:extLst>
          </p:cNvPr>
          <p:cNvSpPr/>
          <p:nvPr/>
        </p:nvSpPr>
        <p:spPr>
          <a:xfrm>
            <a:off x="7599786" y="5393380"/>
            <a:ext cx="2495935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C230CCE-0771-D8C0-C924-3D78759344F7}"/>
              </a:ext>
            </a:extLst>
          </p:cNvPr>
          <p:cNvSpPr/>
          <p:nvPr/>
        </p:nvSpPr>
        <p:spPr>
          <a:xfrm>
            <a:off x="9778482" y="5750428"/>
            <a:ext cx="1166326" cy="274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50800" dist="635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DF0E63E0-7AB8-B936-1B44-09D408DA03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534725"/>
              </p:ext>
            </p:extLst>
          </p:nvPr>
        </p:nvGraphicFramePr>
        <p:xfrm>
          <a:off x="737118" y="401633"/>
          <a:ext cx="11161676" cy="755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519">
                  <a:extLst>
                    <a:ext uri="{9D8B030D-6E8A-4147-A177-3AD203B41FA5}">
                      <a16:colId xmlns:a16="http://schemas.microsoft.com/office/drawing/2014/main" val="1672129667"/>
                    </a:ext>
                  </a:extLst>
                </a:gridCol>
                <a:gridCol w="3144416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671804">
                  <a:extLst>
                    <a:ext uri="{9D8B030D-6E8A-4147-A177-3AD203B41FA5}">
                      <a16:colId xmlns:a16="http://schemas.microsoft.com/office/drawing/2014/main" val="1817390762"/>
                    </a:ext>
                  </a:extLst>
                </a:gridCol>
                <a:gridCol w="699796">
                  <a:extLst>
                    <a:ext uri="{9D8B030D-6E8A-4147-A177-3AD203B41FA5}">
                      <a16:colId xmlns:a16="http://schemas.microsoft.com/office/drawing/2014/main" val="1546263835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187052363"/>
                    </a:ext>
                  </a:extLst>
                </a:gridCol>
                <a:gridCol w="1082351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3109357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</a:tblGrid>
              <a:tr h="380271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NOME PROGETTO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Rilascio del prodotto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INIZIO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DATA DI FINE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PROGRESSI COMPLESSIVI</a:t>
                      </a:r>
                    </a:p>
                  </a:txBody>
                  <a:tcPr marL="36000" marR="3600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900" b="1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DELIVERABLE DI PROGETTO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375234">
                <a:tc>
                  <a:txBody>
                    <a:bodyPr/>
                    <a:lstStyle/>
                    <a:p>
                      <a:pPr algn="r" rtl="0">
                        <a:lnSpc>
                          <a:spcPct val="100000"/>
                        </a:lnSpc>
                      </a:pPr>
                      <a:r>
                        <a:rPr lang="it-IT" sz="900" b="1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PROJECT MANAGER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1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Alex B.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02/09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10/10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0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35%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it-IT" sz="900" b="1" kern="12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DICHIARAZIONE DELL’AMBITO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lang="en-US" sz="1000" kern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AD84C72-B29D-0D17-C87D-0946449CC2EC}"/>
              </a:ext>
            </a:extLst>
          </p:cNvPr>
          <p:cNvSpPr txBox="1"/>
          <p:nvPr/>
        </p:nvSpPr>
        <p:spPr>
          <a:xfrm>
            <a:off x="448962" y="6549781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it-IT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Fornito da Smartsheet, Inc.</a:t>
            </a:r>
          </a:p>
        </p:txBody>
      </p:sp>
    </p:spTree>
    <p:extLst>
      <p:ext uri="{BB962C8B-B14F-4D97-AF65-F5344CB8AC3E}">
        <p14:creationId xmlns:p14="http://schemas.microsoft.com/office/powerpoint/2010/main" val="291905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Gantt-Chart-with-Dependencies_PowerPoint" id="{66D5AC15-DC8F-1B4B-919D-6A46CB5EAC23}" vid="{6D174A49-E34E-2C40-9083-D339CF5F8A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PowerPoint-Gantt-Chart-with-Dependencies_PowerPoint</Template>
  <TotalTime>4841</TotalTime>
  <Words>624</Words>
  <Application>Microsoft Office PowerPoint</Application>
  <PresentationFormat>Widescreen</PresentationFormat>
  <Paragraphs>221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15</cp:revision>
  <cp:lastPrinted>2020-08-31T22:23:58Z</cp:lastPrinted>
  <dcterms:created xsi:type="dcterms:W3CDTF">2020-09-16T17:09:31Z</dcterms:created>
  <dcterms:modified xsi:type="dcterms:W3CDTF">2025-05-05T08:04:57Z</dcterms:modified>
</cp:coreProperties>
</file>