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1" r:id="rId2"/>
    <p:sldId id="357" r:id="rId3"/>
    <p:sldId id="358" r:id="rId4"/>
    <p:sldId id="3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2"/>
    <a:srgbClr val="2E75B6"/>
    <a:srgbClr val="030D8A"/>
    <a:srgbClr val="0033A3"/>
    <a:srgbClr val="CCEDB4"/>
    <a:srgbClr val="AADD83"/>
    <a:srgbClr val="6EDDB1"/>
    <a:srgbClr val="B6F1D3"/>
    <a:srgbClr val="B3DD4A"/>
    <a:srgbClr val="EFE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14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E1E8724-46A8-FA05-9754-986BB8C59AB7}"/>
              </a:ext>
            </a:extLst>
          </p:cNvPr>
          <p:cNvGrpSpPr/>
          <p:nvPr/>
        </p:nvGrpSpPr>
        <p:grpSpPr>
          <a:xfrm>
            <a:off x="-3" y="0"/>
            <a:ext cx="11111434" cy="6858000"/>
            <a:chOff x="-3" y="0"/>
            <a:chExt cx="4918842" cy="6858000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FED8D56C-972B-D25D-782B-FB7B016F5E9C}"/>
                </a:ext>
              </a:extLst>
            </p:cNvPr>
            <p:cNvSpPr/>
            <p:nvPr/>
          </p:nvSpPr>
          <p:spPr>
            <a:xfrm>
              <a:off x="-2" y="0"/>
              <a:ext cx="4918841" cy="6858000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5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Graphic 5">
              <a:extLst>
                <a:ext uri="{FF2B5EF4-FFF2-40B4-BE49-F238E27FC236}">
                  <a16:creationId xmlns:a16="http://schemas.microsoft.com/office/drawing/2014/main" id="{B6F5AB19-6A70-173B-CAD2-B21CA0426ED3}"/>
                </a:ext>
              </a:extLst>
            </p:cNvPr>
            <p:cNvSpPr/>
            <p:nvPr/>
          </p:nvSpPr>
          <p:spPr>
            <a:xfrm>
              <a:off x="-2" y="1139131"/>
              <a:ext cx="3419058" cy="4579738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sp>
          <p:nvSpPr>
            <p:cNvPr id="109" name="Graphic 5">
              <a:extLst>
                <a:ext uri="{FF2B5EF4-FFF2-40B4-BE49-F238E27FC236}">
                  <a16:creationId xmlns:a16="http://schemas.microsoft.com/office/drawing/2014/main" id="{990E1567-74C1-DC1C-991A-AA2BF35F79E6}"/>
                </a:ext>
              </a:extLst>
            </p:cNvPr>
            <p:cNvSpPr/>
            <p:nvPr/>
          </p:nvSpPr>
          <p:spPr>
            <a:xfrm>
              <a:off x="-3" y="2291424"/>
              <a:ext cx="2629259" cy="2275153"/>
            </a:xfrm>
            <a:custGeom>
              <a:avLst/>
              <a:gdLst>
                <a:gd name="connsiteX0" fmla="*/ 0 w 3276600"/>
                <a:gd name="connsiteY0" fmla="*/ 3613439 h 3613438"/>
                <a:gd name="connsiteX1" fmla="*/ 0 w 3276600"/>
                <a:gd name="connsiteY1" fmla="*/ 0 h 3613438"/>
                <a:gd name="connsiteX2" fmla="*/ 3276600 w 3276600"/>
                <a:gd name="connsiteY2" fmla="*/ 1806287 h 361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6600" h="3613438">
                  <a:moveTo>
                    <a:pt x="0" y="3613439"/>
                  </a:moveTo>
                  <a:lnTo>
                    <a:pt x="0" y="0"/>
                  </a:lnTo>
                  <a:lnTo>
                    <a:pt x="3276600" y="1806287"/>
                  </a:ln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657F283-8CE8-B1D0-1462-4663337E2661}"/>
              </a:ext>
            </a:extLst>
          </p:cNvPr>
          <p:cNvSpPr txBox="1"/>
          <p:nvPr/>
        </p:nvSpPr>
        <p:spPr>
          <a:xfrm>
            <a:off x="249646" y="216762"/>
            <a:ext cx="872946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1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PER SFORZO/IMPATTO SEMPLICE MODELLO – ESEMPIO</a:t>
            </a:r>
          </a:p>
        </p:txBody>
      </p:sp>
      <p:pic>
        <p:nvPicPr>
          <p:cNvPr id="106" name="Picture 105">
            <a:hlinkClick r:id="rId2"/>
            <a:extLst>
              <a:ext uri="{FF2B5EF4-FFF2-40B4-BE49-F238E27FC236}">
                <a16:creationId xmlns:a16="http://schemas.microsoft.com/office/drawing/2014/main" id="{31730B52-50D4-9F04-87E2-238D140C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6930" y="216932"/>
            <a:ext cx="2805423" cy="557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8F33-F07E-5CE2-F688-753ECB5FC6B3}"/>
              </a:ext>
            </a:extLst>
          </p:cNvPr>
          <p:cNvSpPr txBox="1"/>
          <p:nvPr/>
        </p:nvSpPr>
        <p:spPr>
          <a:xfrm>
            <a:off x="303179" y="1425386"/>
            <a:ext cx="3871255" cy="476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semplice, con o senza testo di esempio, è ideale per progetti su piccola scala in cui team leader e project manager devono valutare le attività e prendere decisioni in modo efficiente. Si concentra sul confronto dell’impatto di ogni attività con lo sforzo richiesto, senza perdersi in dettagli complessi. 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modello si distingue per il suo layout intuitivo che suddivide le attività in quadranti in base al loro impatto e allo sforzo che richiedono. Il sistema di punteggio intuitivo semplifica il processo di valutazione e presenta una chiara visualizzazione di quali attività devono essere prioritarie per ottenere i massimi risultati.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67A29-3C3D-CA81-EFC5-761A357DF5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52" b="352"/>
          <a:stretch/>
        </p:blipFill>
        <p:spPr>
          <a:xfrm>
            <a:off x="4270788" y="1873770"/>
            <a:ext cx="7869294" cy="4032355"/>
          </a:xfrm>
          <a:prstGeom prst="rect">
            <a:avLst/>
          </a:prstGeom>
          <a:effectLst>
            <a:outerShdw blurRad="50800" dist="38100" dir="2700000" algn="tl" rotWithShape="0">
              <a:srgbClr val="EBEEF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2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7" y="137250"/>
            <a:ext cx="95006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b="1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PER SFORZO/IMPATTO SEMPLICE - ESEMPIO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B765C-42F6-7239-5E83-1C7B934302D1}"/>
              </a:ext>
            </a:extLst>
          </p:cNvPr>
          <p:cNvSpPr/>
          <p:nvPr/>
        </p:nvSpPr>
        <p:spPr>
          <a:xfrm>
            <a:off x="6386122" y="1055591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Sviluppare un’app per dispositivi mobili per facilitare la localizzazione e l’utilizzo delle stazioni.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Stabilire partnership con i governi locali per l’espansione delle infrastrutture EV.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40D2-4D60-E178-7E5B-4EBA99415171}"/>
              </a:ext>
            </a:extLst>
          </p:cNvPr>
          <p:cNvSpPr/>
          <p:nvPr/>
        </p:nvSpPr>
        <p:spPr>
          <a:xfrm>
            <a:off x="672892" y="3924419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Aggiornare regolarmente i contenuti del sito web.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 programmi di riciclo presso le stazioni di ricarica.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BD529-AC37-7F0D-1069-914BE0DDB01A}"/>
              </a:ext>
            </a:extLst>
          </p:cNvPr>
          <p:cNvSpPr/>
          <p:nvPr/>
        </p:nvSpPr>
        <p:spPr>
          <a:xfrm>
            <a:off x="6386122" y="3924419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Condurre valutazioni complete dell’impatto ambientale complete.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Effettuare la manutenzione delle stazioni di ricarica più vecchie per garantire l’affidabilità.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62369-03DA-C246-70A0-68C3D5E03631}"/>
              </a:ext>
            </a:extLst>
          </p:cNvPr>
          <p:cNvSpPr/>
          <p:nvPr/>
        </p:nvSpPr>
        <p:spPr>
          <a:xfrm>
            <a:off x="657694" y="1044846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Installare pannelli solari sulle stazioni di ricarica per l’energia verde.</a:t>
            </a:r>
          </a:p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Lanciare un programma di sensibilizzazione della comunità per educare i consumatori sui vantaggi dei veicoli elettrici.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3DCE6B-8315-BF34-4EC5-564C0C9FD52C}"/>
              </a:ext>
            </a:extLst>
          </p:cNvPr>
          <p:cNvSpPr txBox="1"/>
          <p:nvPr/>
        </p:nvSpPr>
        <p:spPr>
          <a:xfrm>
            <a:off x="657694" y="3107823"/>
            <a:ext cx="5222783" cy="322555"/>
          </a:xfrm>
          <a:prstGeom prst="rect">
            <a:avLst/>
          </a:prstGeom>
          <a:solidFill>
            <a:srgbClr val="76723E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FACILI / VELOCI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1C2E759-40E8-FFBB-D5B5-9CEF758A10C0}"/>
              </a:ext>
            </a:extLst>
          </p:cNvPr>
          <p:cNvSpPr txBox="1"/>
          <p:nvPr/>
        </p:nvSpPr>
        <p:spPr>
          <a:xfrm>
            <a:off x="6386122" y="3107823"/>
            <a:ext cx="5222783" cy="322437"/>
          </a:xfrm>
          <a:prstGeom prst="rect">
            <a:avLst/>
          </a:prstGeom>
          <a:solidFill>
            <a:srgbClr val="003C95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4D51951-5B24-CB44-676F-BC2A4536A382}"/>
              </a:ext>
            </a:extLst>
          </p:cNvPr>
          <p:cNvSpPr txBox="1"/>
          <p:nvPr/>
        </p:nvSpPr>
        <p:spPr>
          <a:xfrm>
            <a:off x="657694" y="3924419"/>
            <a:ext cx="5221949" cy="322555"/>
          </a:xfrm>
          <a:prstGeom prst="rect">
            <a:avLst/>
          </a:prstGeom>
          <a:solidFill>
            <a:srgbClr val="25ACAD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AGGIUNTIVA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80A1FE8-BB26-A6CE-7A52-C0919C1B9236}"/>
              </a:ext>
            </a:extLst>
          </p:cNvPr>
          <p:cNvSpPr txBox="1"/>
          <p:nvPr/>
        </p:nvSpPr>
        <p:spPr>
          <a:xfrm>
            <a:off x="6386122" y="3924419"/>
            <a:ext cx="5222783" cy="322555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SGRADEVOLI / SPRECHI DI DENARO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089CAAA-5167-40AA-55C9-A450092E0F26}"/>
              </a:ext>
            </a:extLst>
          </p:cNvPr>
          <p:cNvSpPr txBox="1"/>
          <p:nvPr/>
        </p:nvSpPr>
        <p:spPr>
          <a:xfrm>
            <a:off x="672892" y="6256013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25ACAD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A378D8B-AF68-F429-C1D8-95B063B5CEA4}"/>
              </a:ext>
            </a:extLst>
          </p:cNvPr>
          <p:cNvSpPr txBox="1"/>
          <p:nvPr/>
        </p:nvSpPr>
        <p:spPr>
          <a:xfrm>
            <a:off x="6386122" y="6256013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ED4F3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1B2A230E-DE3F-D0CD-31E7-0FC9F383F7ED}"/>
              </a:ext>
            </a:extLst>
          </p:cNvPr>
          <p:cNvSpPr txBox="1"/>
          <p:nvPr/>
        </p:nvSpPr>
        <p:spPr>
          <a:xfrm>
            <a:off x="657694" y="1044846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76723E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BF8DA632-1411-35BD-D841-8DF4E0E2474C}"/>
              </a:ext>
            </a:extLst>
          </p:cNvPr>
          <p:cNvSpPr txBox="1"/>
          <p:nvPr/>
        </p:nvSpPr>
        <p:spPr>
          <a:xfrm>
            <a:off x="6386122" y="1044846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3C9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57AE501C-322C-5FD2-CA39-A0B2D26E0B98}"/>
              </a:ext>
            </a:extLst>
          </p:cNvPr>
          <p:cNvSpPr/>
          <p:nvPr/>
        </p:nvSpPr>
        <p:spPr>
          <a:xfrm rot="5400000">
            <a:off x="5825577" y="-2203089"/>
            <a:ext cx="624840" cy="11776701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100000">
                <a:srgbClr val="25ACAD"/>
              </a:gs>
              <a:gs pos="0">
                <a:srgbClr val="ED4F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F03A543A-FA30-3D72-E295-27DFCF6B1183}"/>
              </a:ext>
            </a:extLst>
          </p:cNvPr>
          <p:cNvSpPr/>
          <p:nvPr/>
        </p:nvSpPr>
        <p:spPr>
          <a:xfrm>
            <a:off x="5827209" y="647179"/>
            <a:ext cx="624840" cy="6080558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100000">
                <a:srgbClr val="3CB3C4"/>
              </a:gs>
              <a:gs pos="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744C430-492B-2BF3-EB57-5C862101BD78}"/>
              </a:ext>
            </a:extLst>
          </p:cNvPr>
          <p:cNvSpPr txBox="1"/>
          <p:nvPr/>
        </p:nvSpPr>
        <p:spPr>
          <a:xfrm>
            <a:off x="664004" y="3548793"/>
            <a:ext cx="2109176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 SFORZO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4509E8E-7361-019E-AFCD-DDC8079764F5}"/>
              </a:ext>
            </a:extLst>
          </p:cNvPr>
          <p:cNvSpPr txBox="1"/>
          <p:nvPr/>
        </p:nvSpPr>
        <p:spPr>
          <a:xfrm>
            <a:off x="9869006" y="3548793"/>
            <a:ext cx="173736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SFORZO ELEVATO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57CE9412-F8ED-650D-705B-2941D6327997}"/>
              </a:ext>
            </a:extLst>
          </p:cNvPr>
          <p:cNvSpPr txBox="1"/>
          <p:nvPr/>
        </p:nvSpPr>
        <p:spPr>
          <a:xfrm rot="16200000">
            <a:off x="5103233" y="5078377"/>
            <a:ext cx="197866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</a:t>
            </a:r>
            <a:r>
              <a:rPr lang="it-IT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IMPATTO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B4C02F22-21B2-E430-BBE2-39425B6EEE44}"/>
              </a:ext>
            </a:extLst>
          </p:cNvPr>
          <p:cNvSpPr txBox="1"/>
          <p:nvPr/>
        </p:nvSpPr>
        <p:spPr>
          <a:xfrm rot="16200000">
            <a:off x="5276219" y="1585669"/>
            <a:ext cx="164592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lang="it-IT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IMPATTO</a:t>
            </a:r>
          </a:p>
        </p:txBody>
      </p:sp>
    </p:spTree>
    <p:extLst>
      <p:ext uri="{BB962C8B-B14F-4D97-AF65-F5344CB8AC3E}">
        <p14:creationId xmlns:p14="http://schemas.microsoft.com/office/powerpoint/2010/main" val="41149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0D103-6AEF-4ECB-CF8B-BADEFC1B3314}"/>
              </a:ext>
            </a:extLst>
          </p:cNvPr>
          <p:cNvSpPr txBox="1"/>
          <p:nvPr/>
        </p:nvSpPr>
        <p:spPr>
          <a:xfrm>
            <a:off x="249647" y="137250"/>
            <a:ext cx="68407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MATRICE PER SFORZO/IMPATTO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B765C-42F6-7239-5E83-1C7B934302D1}"/>
              </a:ext>
            </a:extLst>
          </p:cNvPr>
          <p:cNvSpPr/>
          <p:nvPr/>
        </p:nvSpPr>
        <p:spPr>
          <a:xfrm>
            <a:off x="6386122" y="1055591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40D2-4D60-E178-7E5B-4EBA99415171}"/>
              </a:ext>
            </a:extLst>
          </p:cNvPr>
          <p:cNvSpPr/>
          <p:nvPr/>
        </p:nvSpPr>
        <p:spPr>
          <a:xfrm>
            <a:off x="672892" y="3924419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BD529-AC37-7F0D-1069-914BE0DDB01A}"/>
              </a:ext>
            </a:extLst>
          </p:cNvPr>
          <p:cNvSpPr/>
          <p:nvPr/>
        </p:nvSpPr>
        <p:spPr>
          <a:xfrm>
            <a:off x="6386122" y="3924419"/>
            <a:ext cx="5222783" cy="2376722"/>
          </a:xfrm>
          <a:prstGeom prst="rect">
            <a:avLst/>
          </a:prstGeom>
          <a:gradFill>
            <a:gsLst>
              <a:gs pos="0">
                <a:srgbClr val="F6F5F5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4572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62369-03DA-C246-70A0-68C3D5E03631}"/>
              </a:ext>
            </a:extLst>
          </p:cNvPr>
          <p:cNvSpPr/>
          <p:nvPr/>
        </p:nvSpPr>
        <p:spPr>
          <a:xfrm>
            <a:off x="657694" y="1044846"/>
            <a:ext cx="5222783" cy="2376722"/>
          </a:xfrm>
          <a:prstGeom prst="rect">
            <a:avLst/>
          </a:prstGeom>
          <a:gradFill>
            <a:gsLst>
              <a:gs pos="100000">
                <a:srgbClr val="F6F5F5"/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182880" rIns="9144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5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3DCE6B-8315-BF34-4EC5-564C0C9FD52C}"/>
              </a:ext>
            </a:extLst>
          </p:cNvPr>
          <p:cNvSpPr txBox="1"/>
          <p:nvPr/>
        </p:nvSpPr>
        <p:spPr>
          <a:xfrm>
            <a:off x="657694" y="3107823"/>
            <a:ext cx="5222783" cy="322555"/>
          </a:xfrm>
          <a:prstGeom prst="rect">
            <a:avLst/>
          </a:prstGeom>
          <a:solidFill>
            <a:srgbClr val="76723E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VITTORIE FACILI / VELOCI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1C2E759-40E8-FFBB-D5B5-9CEF758A10C0}"/>
              </a:ext>
            </a:extLst>
          </p:cNvPr>
          <p:cNvSpPr txBox="1"/>
          <p:nvPr/>
        </p:nvSpPr>
        <p:spPr>
          <a:xfrm>
            <a:off x="6386122" y="3107823"/>
            <a:ext cx="5222783" cy="322437"/>
          </a:xfrm>
          <a:prstGeom prst="rect">
            <a:avLst/>
          </a:prstGeom>
          <a:solidFill>
            <a:srgbClr val="003C95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PROGETTI PRINCIPALI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4D51951-5B24-CB44-676F-BC2A4536A382}"/>
              </a:ext>
            </a:extLst>
          </p:cNvPr>
          <p:cNvSpPr txBox="1"/>
          <p:nvPr/>
        </p:nvSpPr>
        <p:spPr>
          <a:xfrm>
            <a:off x="657694" y="3924419"/>
            <a:ext cx="5221949" cy="322555"/>
          </a:xfrm>
          <a:prstGeom prst="rect">
            <a:avLst/>
          </a:prstGeom>
          <a:solidFill>
            <a:srgbClr val="25ACAD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AGGIUNTIVA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80A1FE8-BB26-A6CE-7A52-C0919C1B9236}"/>
              </a:ext>
            </a:extLst>
          </p:cNvPr>
          <p:cNvSpPr txBox="1"/>
          <p:nvPr/>
        </p:nvSpPr>
        <p:spPr>
          <a:xfrm>
            <a:off x="6386122" y="3924419"/>
            <a:ext cx="5222783" cy="322555"/>
          </a:xfrm>
          <a:prstGeom prst="rect">
            <a:avLst/>
          </a:prstGeom>
          <a:solidFill>
            <a:srgbClr val="EE4E34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7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SGRADEVOLI / SPRECHI DI DENARO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089CAAA-5167-40AA-55C9-A450092E0F26}"/>
              </a:ext>
            </a:extLst>
          </p:cNvPr>
          <p:cNvSpPr txBox="1"/>
          <p:nvPr/>
        </p:nvSpPr>
        <p:spPr>
          <a:xfrm>
            <a:off x="672892" y="6256013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25ACAD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1A378D8B-AF68-F429-C1D8-95B063B5CEA4}"/>
              </a:ext>
            </a:extLst>
          </p:cNvPr>
          <p:cNvSpPr txBox="1"/>
          <p:nvPr/>
        </p:nvSpPr>
        <p:spPr>
          <a:xfrm>
            <a:off x="6386122" y="6256013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ED4F3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1B2A230E-DE3F-D0CD-31E7-0FC9F383F7ED}"/>
              </a:ext>
            </a:extLst>
          </p:cNvPr>
          <p:cNvSpPr txBox="1"/>
          <p:nvPr/>
        </p:nvSpPr>
        <p:spPr>
          <a:xfrm>
            <a:off x="657694" y="1044846"/>
            <a:ext cx="5221949" cy="42441"/>
          </a:xfrm>
          <a:prstGeom prst="rect">
            <a:avLst/>
          </a:prstGeom>
          <a:gradFill>
            <a:gsLst>
              <a:gs pos="100000">
                <a:schemeClr val="bg2"/>
              </a:gs>
              <a:gs pos="0">
                <a:srgbClr val="76723E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BF8DA632-1411-35BD-D841-8DF4E0E2474C}"/>
              </a:ext>
            </a:extLst>
          </p:cNvPr>
          <p:cNvSpPr txBox="1"/>
          <p:nvPr/>
        </p:nvSpPr>
        <p:spPr>
          <a:xfrm>
            <a:off x="6386122" y="1044846"/>
            <a:ext cx="5222783" cy="4244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3C95"/>
              </a:gs>
            </a:gsLst>
            <a:lin ang="0" scaled="0"/>
          </a:gra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57AE501C-322C-5FD2-CA39-A0B2D26E0B98}"/>
              </a:ext>
            </a:extLst>
          </p:cNvPr>
          <p:cNvSpPr/>
          <p:nvPr/>
        </p:nvSpPr>
        <p:spPr>
          <a:xfrm rot="5400000">
            <a:off x="5825577" y="-2203089"/>
            <a:ext cx="624840" cy="11776701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48000">
                <a:schemeClr val="bg2">
                  <a:lumMod val="75000"/>
                </a:schemeClr>
              </a:gs>
              <a:gs pos="100000">
                <a:srgbClr val="25ACAD"/>
              </a:gs>
              <a:gs pos="0">
                <a:srgbClr val="ED4F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F03A543A-FA30-3D72-E295-27DFCF6B1183}"/>
              </a:ext>
            </a:extLst>
          </p:cNvPr>
          <p:cNvSpPr/>
          <p:nvPr/>
        </p:nvSpPr>
        <p:spPr>
          <a:xfrm>
            <a:off x="5827209" y="647179"/>
            <a:ext cx="624840" cy="6080558"/>
          </a:xfrm>
          <a:prstGeom prst="upDownArrow">
            <a:avLst>
              <a:gd name="adj1" fmla="val 46295"/>
              <a:gd name="adj2" fmla="val 50000"/>
            </a:avLst>
          </a:prstGeom>
          <a:gradFill>
            <a:gsLst>
              <a:gs pos="51000">
                <a:schemeClr val="bg2">
                  <a:lumMod val="75000"/>
                </a:schemeClr>
              </a:gs>
              <a:gs pos="100000">
                <a:srgbClr val="3CB3C4"/>
              </a:gs>
              <a:gs pos="0">
                <a:srgbClr val="EE4E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1744C430-492B-2BF3-EB57-5C862101BD78}"/>
              </a:ext>
            </a:extLst>
          </p:cNvPr>
          <p:cNvSpPr txBox="1"/>
          <p:nvPr/>
        </p:nvSpPr>
        <p:spPr>
          <a:xfrm>
            <a:off x="664003" y="3548793"/>
            <a:ext cx="2319039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 SFORZO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4509E8E-7361-019E-AFCD-DDC8079764F5}"/>
              </a:ext>
            </a:extLst>
          </p:cNvPr>
          <p:cNvSpPr txBox="1"/>
          <p:nvPr/>
        </p:nvSpPr>
        <p:spPr>
          <a:xfrm>
            <a:off x="9869006" y="3548793"/>
            <a:ext cx="173736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SFORZO ELEVATO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57CE9412-F8ED-650D-705B-2941D6327997}"/>
              </a:ext>
            </a:extLst>
          </p:cNvPr>
          <p:cNvSpPr txBox="1"/>
          <p:nvPr/>
        </p:nvSpPr>
        <p:spPr>
          <a:xfrm rot="16200000">
            <a:off x="5103233" y="5078377"/>
            <a:ext cx="197866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</a:t>
            </a:r>
            <a:r>
              <a:rPr lang="it-IT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IMPATTO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B4C02F22-21B2-E430-BBE2-39425B6EEE44}"/>
              </a:ext>
            </a:extLst>
          </p:cNvPr>
          <p:cNvSpPr txBox="1"/>
          <p:nvPr/>
        </p:nvSpPr>
        <p:spPr>
          <a:xfrm rot="16200000">
            <a:off x="5276219" y="1585669"/>
            <a:ext cx="1645920" cy="3766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lang="it-IT" sz="28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IMPATTO</a:t>
            </a:r>
          </a:p>
        </p:txBody>
      </p:sp>
    </p:spTree>
    <p:extLst>
      <p:ext uri="{BB962C8B-B14F-4D97-AF65-F5344CB8AC3E}">
        <p14:creationId xmlns:p14="http://schemas.microsoft.com/office/powerpoint/2010/main" val="279866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62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7393</TotalTime>
  <Words>382</Words>
  <Application>Microsoft Office PowerPoint</Application>
  <PresentationFormat>Widescreen</PresentationFormat>
  <Paragraphs>46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107</cp:revision>
  <cp:lastPrinted>2020-08-31T22:23:58Z</cp:lastPrinted>
  <dcterms:created xsi:type="dcterms:W3CDTF">2021-07-07T23:54:57Z</dcterms:created>
  <dcterms:modified xsi:type="dcterms:W3CDTF">2024-11-04T09:26:10Z</dcterms:modified>
</cp:coreProperties>
</file>