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408" r:id="rId2"/>
    <p:sldId id="353" r:id="rId3"/>
    <p:sldId id="418" r:id="rId4"/>
    <p:sldId id="41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5BF"/>
    <a:srgbClr val="FBEBD4"/>
    <a:srgbClr val="ECF8C2"/>
    <a:srgbClr val="D1E45D"/>
    <a:srgbClr val="D2F8EE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86447"/>
  </p:normalViewPr>
  <p:slideViewPr>
    <p:cSldViewPr snapToGrid="0" snapToObjects="1">
      <p:cViewPr varScale="1">
        <p:scale>
          <a:sx n="137" d="100"/>
          <a:sy n="137" d="100"/>
        </p:scale>
        <p:origin x="132" y="268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945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7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5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ESEMPIO DI PRESENTAZIONE DEL MODELLO SEMPLICE DI VALUTAZIONE DEL RISCHIO DI CONFORMITÀ</a:t>
            </a: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CCDD0F85-5309-8854-91CB-140148D9F37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15012" y="291588"/>
            <a:ext cx="3276541" cy="6516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701500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ESEMPIO SEMPLICE DI VALUTAZIONE DEL RISCHIO DI CONFORMITÀ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74021"/>
              </p:ext>
            </p:extLst>
          </p:nvPr>
        </p:nvGraphicFramePr>
        <p:xfrm>
          <a:off x="5828427" y="5213198"/>
          <a:ext cx="6063125" cy="1007737"/>
        </p:xfrm>
        <a:graphic>
          <a:graphicData uri="http://schemas.openxmlformats.org/drawingml/2006/table">
            <a:tbl>
              <a:tblPr/>
              <a:tblGrid>
                <a:gridCol w="2206075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3857050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54757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 DEL PROGETTO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123.A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60167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PROJECT MANAGER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LORI GARCIA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06FE2BB-C43D-8813-5601-D09E0AF87853}"/>
              </a:ext>
            </a:extLst>
          </p:cNvPr>
          <p:cNvSpPr txBox="1"/>
          <p:nvPr/>
        </p:nvSpPr>
        <p:spPr>
          <a:xfrm>
            <a:off x="5772585" y="1815394"/>
            <a:ext cx="611896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PROGETTO OMEGA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8BEC7D-2793-4D1D-9F6D-95D488162E5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67748" y="1962007"/>
            <a:ext cx="5278412" cy="427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2D1C22-8EEB-E307-51D7-E89953A34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384556"/>
              </p:ext>
            </p:extLst>
          </p:nvPr>
        </p:nvGraphicFramePr>
        <p:xfrm>
          <a:off x="71339" y="979412"/>
          <a:ext cx="11993702" cy="5797071"/>
        </p:xfrm>
        <a:graphic>
          <a:graphicData uri="http://schemas.openxmlformats.org/drawingml/2006/table">
            <a:tbl>
              <a:tblPr/>
              <a:tblGrid>
                <a:gridCol w="316868">
                  <a:extLst>
                    <a:ext uri="{9D8B030D-6E8A-4147-A177-3AD203B41FA5}">
                      <a16:colId xmlns:a16="http://schemas.microsoft.com/office/drawing/2014/main" val="885907955"/>
                    </a:ext>
                  </a:extLst>
                </a:gridCol>
                <a:gridCol w="726661">
                  <a:extLst>
                    <a:ext uri="{9D8B030D-6E8A-4147-A177-3AD203B41FA5}">
                      <a16:colId xmlns:a16="http://schemas.microsoft.com/office/drawing/2014/main" val="1076811695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978662114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1707588105"/>
                    </a:ext>
                  </a:extLst>
                </a:gridCol>
                <a:gridCol w="1003817">
                  <a:extLst>
                    <a:ext uri="{9D8B030D-6E8A-4147-A177-3AD203B41FA5}">
                      <a16:colId xmlns:a16="http://schemas.microsoft.com/office/drawing/2014/main" val="509325398"/>
                    </a:ext>
                  </a:extLst>
                </a:gridCol>
                <a:gridCol w="647545">
                  <a:extLst>
                    <a:ext uri="{9D8B030D-6E8A-4147-A177-3AD203B41FA5}">
                      <a16:colId xmlns:a16="http://schemas.microsoft.com/office/drawing/2014/main" val="2381301671"/>
                    </a:ext>
                  </a:extLst>
                </a:gridCol>
                <a:gridCol w="610566">
                  <a:extLst>
                    <a:ext uri="{9D8B030D-6E8A-4147-A177-3AD203B41FA5}">
                      <a16:colId xmlns:a16="http://schemas.microsoft.com/office/drawing/2014/main" val="667413082"/>
                    </a:ext>
                  </a:extLst>
                </a:gridCol>
                <a:gridCol w="505838">
                  <a:extLst>
                    <a:ext uri="{9D8B030D-6E8A-4147-A177-3AD203B41FA5}">
                      <a16:colId xmlns:a16="http://schemas.microsoft.com/office/drawing/2014/main" val="3953301195"/>
                    </a:ext>
                  </a:extLst>
                </a:gridCol>
                <a:gridCol w="988979">
                  <a:extLst>
                    <a:ext uri="{9D8B030D-6E8A-4147-A177-3AD203B41FA5}">
                      <a16:colId xmlns:a16="http://schemas.microsoft.com/office/drawing/2014/main" val="676647951"/>
                    </a:ext>
                  </a:extLst>
                </a:gridCol>
                <a:gridCol w="907774">
                  <a:extLst>
                    <a:ext uri="{9D8B030D-6E8A-4147-A177-3AD203B41FA5}">
                      <a16:colId xmlns:a16="http://schemas.microsoft.com/office/drawing/2014/main" val="3317587448"/>
                    </a:ext>
                  </a:extLst>
                </a:gridCol>
                <a:gridCol w="496956">
                  <a:extLst>
                    <a:ext uri="{9D8B030D-6E8A-4147-A177-3AD203B41FA5}">
                      <a16:colId xmlns:a16="http://schemas.microsoft.com/office/drawing/2014/main" val="4002642346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3572008565"/>
                    </a:ext>
                  </a:extLst>
                </a:gridCol>
                <a:gridCol w="614172">
                  <a:extLst>
                    <a:ext uri="{9D8B030D-6E8A-4147-A177-3AD203B41FA5}">
                      <a16:colId xmlns:a16="http://schemas.microsoft.com/office/drawing/2014/main" val="4229756065"/>
                    </a:ext>
                  </a:extLst>
                </a:gridCol>
                <a:gridCol w="505767">
                  <a:extLst>
                    <a:ext uri="{9D8B030D-6E8A-4147-A177-3AD203B41FA5}">
                      <a16:colId xmlns:a16="http://schemas.microsoft.com/office/drawing/2014/main" val="2054788801"/>
                    </a:ext>
                  </a:extLst>
                </a:gridCol>
                <a:gridCol w="673897">
                  <a:extLst>
                    <a:ext uri="{9D8B030D-6E8A-4147-A177-3AD203B41FA5}">
                      <a16:colId xmlns:a16="http://schemas.microsoft.com/office/drawing/2014/main" val="3975893440"/>
                    </a:ext>
                  </a:extLst>
                </a:gridCol>
                <a:gridCol w="1007932">
                  <a:extLst>
                    <a:ext uri="{9D8B030D-6E8A-4147-A177-3AD203B41FA5}">
                      <a16:colId xmlns:a16="http://schemas.microsoft.com/office/drawing/2014/main" val="267841450"/>
                    </a:ext>
                  </a:extLst>
                </a:gridCol>
              </a:tblGrid>
              <a:tr h="471152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VALUTAZIONE DEI RISCHI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POST-MITIGAZIONE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GIUDIZIO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54952"/>
                  </a:ext>
                </a:extLst>
              </a:tr>
              <a:tr h="701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 RIF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RISCHIO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AMBIENTE DI CONTROLLO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ATTIVITÀ DI CONTROLLO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GRAVITÀ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RISCHIO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PROBABILITÀ DEL RISCHIO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 RISCHIO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ATTENUAZIONI / AVVERTENZE / RIMEDI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INFORMAZIONI E COMUNICAZIONI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CONTROLLI PRESENTI?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GRAVITÀ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RISCHIO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PROBABILITÀ DEL RISCHIO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 RISCHIO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È ACCETTABILE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PROCEDERE?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COMMENTI E NOTE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78875"/>
                  </a:ext>
                </a:extLst>
              </a:tr>
              <a:tr h="1571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Disaster recovery (DR)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Non disporre di funzionalità di backup e verifica dei dati fisicamente in locale in caso di emergenza.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Duplica il data center off-premise in modo da averne uno sul posto e disporre di una ridondanza dei dati accurata e affidabile tra i due, in caso di disastro naturale.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Definisci gli obiettivi del piano di recupero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ACCETTABILE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BASSO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di ridondanza distinti del data center.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Riunione del dipartimento IT sugli standard PII e GDPR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ACCETTABILE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BASSO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169701"/>
                  </a:ext>
                </a:extLst>
              </a:tr>
              <a:tr h="1017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1.2 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Integrazioni di dati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TOLLERABILE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ACCETTABILE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BASSO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715051"/>
                  </a:ext>
                </a:extLst>
              </a:tr>
              <a:tr h="1017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1.3 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Rischio di accesso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NON DESIDERABILE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TOLLERABILE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542093"/>
                  </a:ext>
                </a:extLst>
              </a:tr>
              <a:tr h="1017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2.1 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Monitora conformità normativa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INTOLLERABILE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ESTREMO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NON DESIDERABILE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61214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BACA93D-7A91-F807-C208-B8E9CE6E8F1E}"/>
              </a:ext>
            </a:extLst>
          </p:cNvPr>
          <p:cNvSpPr txBox="1"/>
          <p:nvPr/>
        </p:nvSpPr>
        <p:spPr>
          <a:xfrm>
            <a:off x="214684" y="248400"/>
            <a:ext cx="11749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ESEMPIO DI VALUTAZIONE DEL RISCHIO DI CONFORMITÀ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MATRICE DEL RISCHIO - LEGENDA DI VALUTAZIONE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A54A17-A568-0775-B578-E09C2DDEEDC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347167" y="99551"/>
            <a:ext cx="9441406" cy="62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55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66814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5159</TotalTime>
  <Words>358</Words>
  <Application>Microsoft Office PowerPoint</Application>
  <PresentationFormat>Widescreen</PresentationFormat>
  <Paragraphs>103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Mira Li</cp:lastModifiedBy>
  <cp:revision>49</cp:revision>
  <dcterms:created xsi:type="dcterms:W3CDTF">2022-01-31T17:15:25Z</dcterms:created>
  <dcterms:modified xsi:type="dcterms:W3CDTF">2024-11-21T13:18:29Z</dcterms:modified>
</cp:coreProperties>
</file>