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1" r:id="rId2"/>
    <p:sldId id="357" r:id="rId3"/>
    <p:sldId id="358" r:id="rId4"/>
    <p:sldId id="3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30D8A"/>
    <a:srgbClr val="0033A3"/>
    <a:srgbClr val="CCEDB4"/>
    <a:srgbClr val="AADD83"/>
    <a:srgbClr val="6EDDB1"/>
    <a:srgbClr val="B6F1D3"/>
    <a:srgbClr val="B3DD4A"/>
    <a:srgbClr val="EFE896"/>
    <a:srgbClr val="E3D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0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4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E1E8724-46A8-FA05-9754-986BB8C59AB7}"/>
              </a:ext>
            </a:extLst>
          </p:cNvPr>
          <p:cNvGrpSpPr/>
          <p:nvPr/>
        </p:nvGrpSpPr>
        <p:grpSpPr>
          <a:xfrm>
            <a:off x="-3" y="0"/>
            <a:ext cx="11111434" cy="6858000"/>
            <a:chOff x="-3" y="0"/>
            <a:chExt cx="4918842" cy="6858000"/>
          </a:xfrm>
        </p:grpSpPr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FED8D56C-972B-D25D-782B-FB7B016F5E9C}"/>
                </a:ext>
              </a:extLst>
            </p:cNvPr>
            <p:cNvSpPr/>
            <p:nvPr/>
          </p:nvSpPr>
          <p:spPr>
            <a:xfrm>
              <a:off x="-2" y="0"/>
              <a:ext cx="4918841" cy="6858000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5000"/>
              </a:scheme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Graphic 5">
              <a:extLst>
                <a:ext uri="{FF2B5EF4-FFF2-40B4-BE49-F238E27FC236}">
                  <a16:creationId xmlns:a16="http://schemas.microsoft.com/office/drawing/2014/main" id="{B6F5AB19-6A70-173B-CAD2-B21CA0426ED3}"/>
                </a:ext>
              </a:extLst>
            </p:cNvPr>
            <p:cNvSpPr/>
            <p:nvPr/>
          </p:nvSpPr>
          <p:spPr>
            <a:xfrm>
              <a:off x="-2" y="1139131"/>
              <a:ext cx="3419058" cy="4579738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  <p:sp>
          <p:nvSpPr>
            <p:cNvPr id="109" name="Graphic 5">
              <a:extLst>
                <a:ext uri="{FF2B5EF4-FFF2-40B4-BE49-F238E27FC236}">
                  <a16:creationId xmlns:a16="http://schemas.microsoft.com/office/drawing/2014/main" id="{990E1567-74C1-DC1C-991A-AA2BF35F79E6}"/>
                </a:ext>
              </a:extLst>
            </p:cNvPr>
            <p:cNvSpPr/>
            <p:nvPr/>
          </p:nvSpPr>
          <p:spPr>
            <a:xfrm>
              <a:off x="-3" y="2291424"/>
              <a:ext cx="2629259" cy="2275153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E657F283-8CE8-B1D0-1462-4663337E2661}"/>
              </a:ext>
            </a:extLst>
          </p:cNvPr>
          <p:cNvSpPr txBox="1"/>
          <p:nvPr/>
        </p:nvSpPr>
        <p:spPr>
          <a:xfrm>
            <a:off x="249646" y="216762"/>
            <a:ext cx="850460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1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ESEMPIO DI MATRICE PER SFORZO/IMPATTO DELLE PRIORITÀ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68F33-F07E-5CE2-F688-753ECB5FC6B3}"/>
              </a:ext>
            </a:extLst>
          </p:cNvPr>
          <p:cNvSpPr txBox="1"/>
          <p:nvPr/>
        </p:nvSpPr>
        <p:spPr>
          <a:xfrm>
            <a:off x="303179" y="2433111"/>
            <a:ext cx="3594263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spcAft>
                <a:spcPts val="12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Usa questo modello per stabilire le priorità di attività o progetti in base al loro potenziale impatto e allo sforzo richiesto, per un’allocazione delle risorse e un processo decisionale più efficienti. </a:t>
            </a:r>
          </a:p>
          <a:p>
            <a:pPr rtl="0">
              <a:lnSpc>
                <a:spcPct val="150000"/>
              </a:lnSpc>
              <a:spcAft>
                <a:spcPts val="12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Modello vuoto nella slide 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67A29-3C3D-CA81-EFC5-761A357DF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46" b="-1028"/>
          <a:stretch/>
        </p:blipFill>
        <p:spPr>
          <a:xfrm>
            <a:off x="4047344" y="1472266"/>
            <a:ext cx="7841477" cy="5160884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58B9319-059F-3452-DE58-7C4AD4B7E4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06987" y="216762"/>
            <a:ext cx="2805423" cy="5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50D103-6AEF-4ECB-CF8B-BADEFC1B3314}"/>
              </a:ext>
            </a:extLst>
          </p:cNvPr>
          <p:cNvSpPr txBox="1"/>
          <p:nvPr/>
        </p:nvSpPr>
        <p:spPr>
          <a:xfrm>
            <a:off x="249647" y="137250"/>
            <a:ext cx="107831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2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MATRICE PER SFORZO/IMPATTO DELLE PRIORITÀ - ESEMPIO </a:t>
            </a: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9A6DAB1B-5A8C-819F-82AF-1B36967145C1}"/>
              </a:ext>
            </a:extLst>
          </p:cNvPr>
          <p:cNvSpPr txBox="1"/>
          <p:nvPr/>
        </p:nvSpPr>
        <p:spPr>
          <a:xfrm>
            <a:off x="208725" y="853219"/>
            <a:ext cx="1665046" cy="5669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5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VITTORIE RAPIDE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a basso sforzo e ad alto impatto che possono essere completate rapidamente e che producono vantaggi immediati.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5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PROGETTI PRINCIPALI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Iniziative ad alto impatto che richiedono sforzo e risorse notevoli, con importanti benefici a lungo termine.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5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PROGETTI DI PICCOLE DIMENSIONI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a impatto moderato che sono relativamente semplici da implementare e che contribuiscono a miglioramenti incrementali.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5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SPRECHI DI TEMPO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a impatto ridotto che consumano risorse senza apportare risultati significativi.</a:t>
            </a: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120D7345-5A99-702E-37E5-76156B5DF243}"/>
              </a:ext>
            </a:extLst>
          </p:cNvPr>
          <p:cNvSpPr/>
          <p:nvPr/>
        </p:nvSpPr>
        <p:spPr>
          <a:xfrm>
            <a:off x="6587403" y="644500"/>
            <a:ext cx="624822" cy="6085840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51000">
                <a:schemeClr val="bg2">
                  <a:lumMod val="75000"/>
                </a:schemeClr>
              </a:gs>
              <a:gs pos="0">
                <a:srgbClr val="3CB3C4"/>
              </a:gs>
              <a:gs pos="100000">
                <a:srgbClr val="EE4E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64378AE6-3D12-5B19-26D3-CCD88147EBBB}"/>
              </a:ext>
            </a:extLst>
          </p:cNvPr>
          <p:cNvSpPr/>
          <p:nvPr/>
        </p:nvSpPr>
        <p:spPr>
          <a:xfrm rot="5400000">
            <a:off x="6605824" y="-1304009"/>
            <a:ext cx="624840" cy="9978322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48000">
                <a:schemeClr val="bg2">
                  <a:lumMod val="75000"/>
                </a:schemeClr>
              </a:gs>
              <a:gs pos="0">
                <a:srgbClr val="B36519"/>
              </a:gs>
              <a:gs pos="100000">
                <a:srgbClr val="7BA8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E2E97B57-798C-424A-FEAE-942ECEFD9C99}"/>
              </a:ext>
            </a:extLst>
          </p:cNvPr>
          <p:cNvSpPr txBox="1"/>
          <p:nvPr/>
        </p:nvSpPr>
        <p:spPr>
          <a:xfrm>
            <a:off x="2269705" y="3540100"/>
            <a:ext cx="1462998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URGENTE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5D5CF24-F6A4-5B0E-CD40-C27495679118}"/>
              </a:ext>
            </a:extLst>
          </p:cNvPr>
          <p:cNvSpPr txBox="1"/>
          <p:nvPr/>
        </p:nvSpPr>
        <p:spPr>
          <a:xfrm>
            <a:off x="9736800" y="3540100"/>
            <a:ext cx="173731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URGENTE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FA413F54-2C37-5F99-3459-A32F0D3B4111}"/>
              </a:ext>
            </a:extLst>
          </p:cNvPr>
          <p:cNvSpPr txBox="1"/>
          <p:nvPr/>
        </p:nvSpPr>
        <p:spPr>
          <a:xfrm rot="16200000">
            <a:off x="5902229" y="5255239"/>
            <a:ext cx="197866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IMPORTANTE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337B52C-BE38-7EC8-3548-77EFF3A1A9C1}"/>
              </a:ext>
            </a:extLst>
          </p:cNvPr>
          <p:cNvSpPr txBox="1"/>
          <p:nvPr/>
        </p:nvSpPr>
        <p:spPr>
          <a:xfrm rot="16200000">
            <a:off x="6079394" y="1660504"/>
            <a:ext cx="164592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4A81BF-0612-1681-3306-23FA8F49FFA1}"/>
              </a:ext>
            </a:extLst>
          </p:cNvPr>
          <p:cNvSpPr/>
          <p:nvPr/>
        </p:nvSpPr>
        <p:spPr>
          <a:xfrm>
            <a:off x="2345903" y="1050900"/>
            <a:ext cx="4308388" cy="2385486"/>
          </a:xfrm>
          <a:prstGeom prst="rect">
            <a:avLst/>
          </a:prstGeom>
          <a:solidFill>
            <a:srgbClr val="CEF1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Implementare il programma di affiliazione per i clienti.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Ottimizzare le campagne pubblicitarie sui social media esistenti.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Condurre audit di efficienza energetica presso le stazioni di ricarica.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F8712EE-ACAE-2779-266E-C201B121E551}"/>
              </a:ext>
            </a:extLst>
          </p:cNvPr>
          <p:cNvSpPr txBox="1"/>
          <p:nvPr/>
        </p:nvSpPr>
        <p:spPr>
          <a:xfrm>
            <a:off x="2345902" y="3121000"/>
            <a:ext cx="4313953" cy="310515"/>
          </a:xfrm>
          <a:prstGeom prst="rect">
            <a:avLst/>
          </a:prstGeom>
          <a:solidFill>
            <a:srgbClr val="3CB3C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CEF1E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VITTORIE RAPIDE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7449C1-BFF0-4E7D-B852-045CEF20C5F3}"/>
              </a:ext>
            </a:extLst>
          </p:cNvPr>
          <p:cNvSpPr/>
          <p:nvPr/>
        </p:nvSpPr>
        <p:spPr>
          <a:xfrm>
            <a:off x="7166065" y="1050900"/>
            <a:ext cx="4308045" cy="2385060"/>
          </a:xfrm>
          <a:prstGeom prst="rect">
            <a:avLst/>
          </a:prstGeom>
          <a:solidFill>
            <a:srgbClr val="F5E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Espandere la rete di ricarica per coprire le principali autostrade e città.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Sviluppare un software proprietario per la gestione della flotta di veicoli elettrici.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Stabilire partnership strategiche con le case automobilistiche per joint venture.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B35D710F-FDE3-F5FB-C3C3-383594E29156}"/>
              </a:ext>
            </a:extLst>
          </p:cNvPr>
          <p:cNvSpPr txBox="1"/>
          <p:nvPr/>
        </p:nvSpPr>
        <p:spPr>
          <a:xfrm>
            <a:off x="7166064" y="3121000"/>
            <a:ext cx="4313953" cy="310515"/>
          </a:xfrm>
          <a:prstGeom prst="rect">
            <a:avLst/>
          </a:prstGeom>
          <a:solidFill>
            <a:srgbClr val="B3651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F5E3C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PROGETTI PRINCIPALI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A74DC3-0B48-B609-E767-C8390C4377D5}"/>
              </a:ext>
            </a:extLst>
          </p:cNvPr>
          <p:cNvSpPr/>
          <p:nvPr/>
        </p:nvSpPr>
        <p:spPr>
          <a:xfrm>
            <a:off x="2345904" y="3933800"/>
            <a:ext cx="4308044" cy="2385060"/>
          </a:xfrm>
          <a:prstGeom prst="rect">
            <a:avLst/>
          </a:prstGeom>
          <a:solidFill>
            <a:srgbClr val="E6E9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Aggiornare regolarmente i contenuti del blog con notizie e suggerimenti del settore.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Migliorare i servizi di assistenza clienti per una risoluzione più rapida dei problemi.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Condurre sondaggi di feedback tra i clienti per identificare le aree di miglioramento del servizio.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74529D69-3548-3144-A27C-117D70D36E09}"/>
              </a:ext>
            </a:extLst>
          </p:cNvPr>
          <p:cNvSpPr txBox="1"/>
          <p:nvPr/>
        </p:nvSpPr>
        <p:spPr>
          <a:xfrm>
            <a:off x="2345903" y="3933801"/>
            <a:ext cx="4308044" cy="309360"/>
          </a:xfrm>
          <a:prstGeom prst="rect">
            <a:avLst/>
          </a:prstGeom>
          <a:solidFill>
            <a:srgbClr val="7BA88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E6E9D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PROGETTI DI PICCOLE DIMENSIONI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50B111-79AD-D265-2462-37F416CAF884}"/>
              </a:ext>
            </a:extLst>
          </p:cNvPr>
          <p:cNvSpPr/>
          <p:nvPr/>
        </p:nvSpPr>
        <p:spPr>
          <a:xfrm>
            <a:off x="7166064" y="3933800"/>
            <a:ext cx="4308046" cy="2385060"/>
          </a:xfrm>
          <a:prstGeom prst="rect">
            <a:avLst/>
          </a:prstGeom>
          <a:solidFill>
            <a:srgbClr val="FDE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Investire ingenti risorse nella riprogettazione del logo aziendale.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Impegnarsi in inutili controversie legali su disaccordi contrattuali minori.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Sovraimpegnare le risorse per la manutenzione delle stazioni di ricarica raramente utilizzate e più vecchie.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492CFC43-502A-44F0-DD3E-98114BA76119}"/>
              </a:ext>
            </a:extLst>
          </p:cNvPr>
          <p:cNvSpPr txBox="1"/>
          <p:nvPr/>
        </p:nvSpPr>
        <p:spPr>
          <a:xfrm>
            <a:off x="7166068" y="3934010"/>
            <a:ext cx="4313953" cy="310896"/>
          </a:xfrm>
          <a:prstGeom prst="rect">
            <a:avLst/>
          </a:prstGeom>
          <a:solidFill>
            <a:srgbClr val="EE4E3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FDEDD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SPRECHI DI TEMPO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FCA6A5-2037-FC22-8361-5E4AA1832C5F}"/>
              </a:ext>
            </a:extLst>
          </p:cNvPr>
          <p:cNvCxnSpPr/>
          <p:nvPr/>
        </p:nvCxnSpPr>
        <p:spPr>
          <a:xfrm>
            <a:off x="208724" y="853219"/>
            <a:ext cx="0" cy="566928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4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ABC63-B50A-FB61-0502-7714B2C116C7}"/>
              </a:ext>
            </a:extLst>
          </p:cNvPr>
          <p:cNvSpPr txBox="1"/>
          <p:nvPr/>
        </p:nvSpPr>
        <p:spPr>
          <a:xfrm>
            <a:off x="209891" y="137250"/>
            <a:ext cx="1011833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28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MATRICE PER SFORZO/IMPATTO DELLE PRIORITÀ 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633D41DE-5BF5-E33D-1DC9-6C5AB0B56969}"/>
              </a:ext>
            </a:extLst>
          </p:cNvPr>
          <p:cNvSpPr txBox="1"/>
          <p:nvPr/>
        </p:nvSpPr>
        <p:spPr>
          <a:xfrm>
            <a:off x="208724" y="853219"/>
            <a:ext cx="1665046" cy="5669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5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VITTORIE RAPIDE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a basso sforzo e ad alto impatto che possono essere completate rapidamente e che producono vantaggi immediati.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5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PROGETTI PRINCIPALI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Iniziative ad alto impatto che richiedono sforzo e risorse notevoli, con importanti benefici a lungo termine.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5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PROGETTI DI PICCOLE DIMENSIONI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a impatto moderato che sono relativamente semplici da implementare e che contribuiscono a miglioramenti incrementali.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5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SPRECHI DI TEMPO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00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a impatto ridotto che consumano risorse senza apportare risultati significativi.</a:t>
            </a:r>
          </a:p>
        </p:txBody>
      </p:sp>
      <p:sp>
        <p:nvSpPr>
          <p:cNvPr id="5" name="Up-Down Arrow 4">
            <a:extLst>
              <a:ext uri="{FF2B5EF4-FFF2-40B4-BE49-F238E27FC236}">
                <a16:creationId xmlns:a16="http://schemas.microsoft.com/office/drawing/2014/main" id="{67B8FEFC-BC86-DB16-1EE1-5787D8E98D57}"/>
              </a:ext>
            </a:extLst>
          </p:cNvPr>
          <p:cNvSpPr/>
          <p:nvPr/>
        </p:nvSpPr>
        <p:spPr>
          <a:xfrm>
            <a:off x="6587403" y="644500"/>
            <a:ext cx="624822" cy="6085840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51000">
                <a:schemeClr val="bg2">
                  <a:lumMod val="75000"/>
                </a:schemeClr>
              </a:gs>
              <a:gs pos="0">
                <a:srgbClr val="3CB3C4"/>
              </a:gs>
              <a:gs pos="100000">
                <a:srgbClr val="EE4E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Up-Down Arrow 5">
            <a:extLst>
              <a:ext uri="{FF2B5EF4-FFF2-40B4-BE49-F238E27FC236}">
                <a16:creationId xmlns:a16="http://schemas.microsoft.com/office/drawing/2014/main" id="{9D77F332-7A7F-A962-119C-466334A43217}"/>
              </a:ext>
            </a:extLst>
          </p:cNvPr>
          <p:cNvSpPr/>
          <p:nvPr/>
        </p:nvSpPr>
        <p:spPr>
          <a:xfrm rot="5400000">
            <a:off x="6605824" y="-1304009"/>
            <a:ext cx="624840" cy="9978322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48000">
                <a:schemeClr val="bg2">
                  <a:lumMod val="75000"/>
                </a:schemeClr>
              </a:gs>
              <a:gs pos="0">
                <a:srgbClr val="B36519"/>
              </a:gs>
              <a:gs pos="100000">
                <a:srgbClr val="7BA8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62981AC-28C7-BC94-051B-8818CDB71286}"/>
              </a:ext>
            </a:extLst>
          </p:cNvPr>
          <p:cNvSpPr txBox="1"/>
          <p:nvPr/>
        </p:nvSpPr>
        <p:spPr>
          <a:xfrm>
            <a:off x="2269705" y="3540100"/>
            <a:ext cx="1462998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94EF2CC-F3F7-52E4-9C9D-71F1443633E9}"/>
              </a:ext>
            </a:extLst>
          </p:cNvPr>
          <p:cNvSpPr txBox="1"/>
          <p:nvPr/>
        </p:nvSpPr>
        <p:spPr>
          <a:xfrm>
            <a:off x="9736800" y="3540100"/>
            <a:ext cx="173731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URGENTE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ED38A40-9A64-79E2-579A-CE52CF8C00D4}"/>
              </a:ext>
            </a:extLst>
          </p:cNvPr>
          <p:cNvSpPr txBox="1"/>
          <p:nvPr/>
        </p:nvSpPr>
        <p:spPr>
          <a:xfrm rot="16200000">
            <a:off x="5902229" y="5255239"/>
            <a:ext cx="197866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IMPORTANTE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655C64D4-5A33-2CBC-767E-120352570731}"/>
              </a:ext>
            </a:extLst>
          </p:cNvPr>
          <p:cNvSpPr txBox="1"/>
          <p:nvPr/>
        </p:nvSpPr>
        <p:spPr>
          <a:xfrm rot="16200000">
            <a:off x="6079394" y="1660504"/>
            <a:ext cx="164592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8F4C26-F477-9B56-8F98-1D9BE56B34C0}"/>
              </a:ext>
            </a:extLst>
          </p:cNvPr>
          <p:cNvSpPr/>
          <p:nvPr/>
        </p:nvSpPr>
        <p:spPr>
          <a:xfrm>
            <a:off x="2345903" y="1050900"/>
            <a:ext cx="4308388" cy="2385486"/>
          </a:xfrm>
          <a:prstGeom prst="rect">
            <a:avLst/>
          </a:prstGeom>
          <a:solidFill>
            <a:srgbClr val="CEF1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Vittoria rapida uno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A8FE40CC-BC1F-6DFC-A278-556007CDD733}"/>
              </a:ext>
            </a:extLst>
          </p:cNvPr>
          <p:cNvSpPr txBox="1"/>
          <p:nvPr/>
        </p:nvSpPr>
        <p:spPr>
          <a:xfrm>
            <a:off x="2345902" y="3121000"/>
            <a:ext cx="4313953" cy="310515"/>
          </a:xfrm>
          <a:prstGeom prst="rect">
            <a:avLst/>
          </a:prstGeom>
          <a:solidFill>
            <a:srgbClr val="3CB3C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CEF1E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VITTORIE RAPIDE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0607C-406F-889F-C5EB-D0F4A9D4237E}"/>
              </a:ext>
            </a:extLst>
          </p:cNvPr>
          <p:cNvSpPr/>
          <p:nvPr/>
        </p:nvSpPr>
        <p:spPr>
          <a:xfrm>
            <a:off x="7166065" y="1050900"/>
            <a:ext cx="4308045" cy="2385060"/>
          </a:xfrm>
          <a:prstGeom prst="rect">
            <a:avLst/>
          </a:prstGeom>
          <a:solidFill>
            <a:srgbClr val="F5E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Progetto principale uno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93DCE376-5454-3D5C-8E89-212C11F15994}"/>
              </a:ext>
            </a:extLst>
          </p:cNvPr>
          <p:cNvSpPr txBox="1"/>
          <p:nvPr/>
        </p:nvSpPr>
        <p:spPr>
          <a:xfrm>
            <a:off x="7166064" y="3121000"/>
            <a:ext cx="4313953" cy="310515"/>
          </a:xfrm>
          <a:prstGeom prst="rect">
            <a:avLst/>
          </a:prstGeom>
          <a:solidFill>
            <a:srgbClr val="B3651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5E3C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PROGETTI PRINCIPALI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4C4E16-8F75-2145-A51D-348EC1F82D1F}"/>
              </a:ext>
            </a:extLst>
          </p:cNvPr>
          <p:cNvSpPr/>
          <p:nvPr/>
        </p:nvSpPr>
        <p:spPr>
          <a:xfrm>
            <a:off x="2345904" y="3933800"/>
            <a:ext cx="4308044" cy="2385060"/>
          </a:xfrm>
          <a:prstGeom prst="rect">
            <a:avLst/>
          </a:prstGeom>
          <a:solidFill>
            <a:srgbClr val="E6E9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Progetto di piccole dimensioni uno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0F094C78-4F92-BF8C-E9FE-FC353D8BBCC7}"/>
              </a:ext>
            </a:extLst>
          </p:cNvPr>
          <p:cNvSpPr txBox="1"/>
          <p:nvPr/>
        </p:nvSpPr>
        <p:spPr>
          <a:xfrm>
            <a:off x="2345903" y="3933801"/>
            <a:ext cx="4308044" cy="309360"/>
          </a:xfrm>
          <a:prstGeom prst="rect">
            <a:avLst/>
          </a:prstGeom>
          <a:solidFill>
            <a:srgbClr val="7BA88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E6E9D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PROGETTI DI PICCOLE DIMENSIONI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B73413-F57E-13B9-AD38-86BAF991FD4D}"/>
              </a:ext>
            </a:extLst>
          </p:cNvPr>
          <p:cNvSpPr/>
          <p:nvPr/>
        </p:nvSpPr>
        <p:spPr>
          <a:xfrm>
            <a:off x="7166064" y="3933800"/>
            <a:ext cx="4308046" cy="2385060"/>
          </a:xfrm>
          <a:prstGeom prst="rect">
            <a:avLst/>
          </a:prstGeom>
          <a:solidFill>
            <a:srgbClr val="FDE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Spreco di tempo uno</a:t>
            </a: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1CFCB8AD-6CC4-43EF-FEDE-4AC88A233942}"/>
              </a:ext>
            </a:extLst>
          </p:cNvPr>
          <p:cNvSpPr txBox="1"/>
          <p:nvPr/>
        </p:nvSpPr>
        <p:spPr>
          <a:xfrm>
            <a:off x="7166068" y="3934010"/>
            <a:ext cx="4313953" cy="310896"/>
          </a:xfrm>
          <a:prstGeom prst="rect">
            <a:avLst/>
          </a:prstGeom>
          <a:solidFill>
            <a:srgbClr val="EE4E3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DEDD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SPRECHI DI TEMPO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03010A-8F2B-592A-409C-2E4EA527A9F5}"/>
              </a:ext>
            </a:extLst>
          </p:cNvPr>
          <p:cNvCxnSpPr/>
          <p:nvPr/>
        </p:nvCxnSpPr>
        <p:spPr>
          <a:xfrm>
            <a:off x="208724" y="853219"/>
            <a:ext cx="0" cy="566928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9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62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7417</TotalTime>
  <Words>511</Words>
  <Application>Microsoft Office PowerPoint</Application>
  <PresentationFormat>Widescreen</PresentationFormat>
  <Paragraphs>63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106</cp:revision>
  <cp:lastPrinted>2020-08-31T22:23:58Z</cp:lastPrinted>
  <dcterms:created xsi:type="dcterms:W3CDTF">2021-07-07T23:54:57Z</dcterms:created>
  <dcterms:modified xsi:type="dcterms:W3CDTF">2024-11-04T09:02:09Z</dcterms:modified>
</cp:coreProperties>
</file>