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350" r:id="rId2"/>
    <p:sldId id="351" r:id="rId3"/>
    <p:sldId id="352" r:id="rId4"/>
    <p:sldId id="353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D45"/>
    <a:srgbClr val="3BBBED"/>
    <a:srgbClr val="005392"/>
    <a:srgbClr val="BCE659"/>
    <a:srgbClr val="FFFF00"/>
    <a:srgbClr val="F7F9FB"/>
    <a:srgbClr val="EAEEF3"/>
    <a:srgbClr val="F3F0F0"/>
    <a:srgbClr val="E6DFDB"/>
    <a:srgbClr val="EDE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4" autoAdjust="0"/>
    <p:restoredTop sz="96327" autoAdjust="0"/>
  </p:normalViewPr>
  <p:slideViewPr>
    <p:cSldViewPr snapToGrid="0" snapToObjects="1">
      <p:cViewPr varScale="1">
        <p:scale>
          <a:sx n="137" d="100"/>
          <a:sy n="137" d="100"/>
        </p:scale>
        <p:origin x="132" y="247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2AB29A90-A77B-413A-8456-314FC0E4CDA0}"/>
    <pc:docChg chg="modSld">
      <pc:chgData name="Bess Dunlevy" userId="dd4b9a8537dbe9d0" providerId="LiveId" clId="{2AB29A90-A77B-413A-8456-314FC0E4CDA0}" dt="2024-01-01T22:32:37.927" v="0" actId="27107"/>
      <pc:docMkLst>
        <pc:docMk/>
      </pc:docMkLst>
      <pc:sldChg chg="modSp mod">
        <pc:chgData name="Bess Dunlevy" userId="dd4b9a8537dbe9d0" providerId="LiveId" clId="{2AB29A90-A77B-413A-8456-314FC0E4CDA0}" dt="2024-01-01T22:32:37.927" v="0" actId="27107"/>
        <pc:sldMkLst>
          <pc:docMk/>
          <pc:sldMk cId="1701231002" sldId="351"/>
        </pc:sldMkLst>
        <pc:spChg chg="mod">
          <ac:chgData name="Bess Dunlevy" userId="dd4b9a8537dbe9d0" providerId="LiveId" clId="{2AB29A90-A77B-413A-8456-314FC0E4CDA0}" dt="2024-01-01T22:32:37.927" v="0" actId="27107"/>
          <ac:spMkLst>
            <pc:docMk/>
            <pc:sldMk cId="1701231002" sldId="351"/>
            <ac:spMk id="22" creationId="{54B685B5-8851-6E2F-5185-74F87384CD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hyperlink" Target="https://it.smartsheet.com/try-it?trp=38155" TargetMode="External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ruttura bianca">
            <a:extLst>
              <a:ext uri="{FF2B5EF4-FFF2-40B4-BE49-F238E27FC236}">
                <a16:creationId xmlns:a16="http://schemas.microsoft.com/office/drawing/2014/main" id="{9EDDD7DF-B051-40FF-5735-BA476154E3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727" b="1555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2" name="Picture 11" descr="Oggetto circolare blu e verde Descrizione generata automaticamente con un’affidabilità media">
            <a:extLst>
              <a:ext uri="{FF2B5EF4-FFF2-40B4-BE49-F238E27FC236}">
                <a16:creationId xmlns:a16="http://schemas.microsoft.com/office/drawing/2014/main" id="{B99CC728-DB25-1AA0-4F4B-EBC4C3FE3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07" y="3023608"/>
            <a:ext cx="10899670" cy="3834392"/>
          </a:xfrm>
          <a:prstGeom prst="rect">
            <a:avLst/>
          </a:prstGeom>
        </p:spPr>
      </p:pic>
      <p:sp>
        <p:nvSpPr>
          <p:cNvPr id="525" name="TextBox 524">
            <a:extLst>
              <a:ext uri="{FF2B5EF4-FFF2-40B4-BE49-F238E27FC236}">
                <a16:creationId xmlns:a16="http://schemas.microsoft.com/office/drawing/2014/main" id="{993314DF-19A8-7BA0-E7D5-9AAE57CDF62A}"/>
              </a:ext>
            </a:extLst>
          </p:cNvPr>
          <p:cNvSpPr txBox="1"/>
          <p:nvPr/>
        </p:nvSpPr>
        <p:spPr>
          <a:xfrm>
            <a:off x="194355" y="207847"/>
            <a:ext cx="79187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6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PRESENTAZIONE DEL FRAMEWORK DI GOVERNANCE, RISCHIO E CONFORMITÀ</a:t>
            </a: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6B587479-F069-A8FB-227B-DAFD61E80D9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375655" y="165604"/>
            <a:ext cx="2465822" cy="490440"/>
          </a:xfrm>
          <a:prstGeom prst="rect">
            <a:avLst/>
          </a:prstGeom>
        </p:spPr>
      </p:pic>
      <p:pic>
        <p:nvPicPr>
          <p:cNvPr id="13" name="Graphic 12" descr="Bersaglio">
            <a:extLst>
              <a:ext uri="{FF2B5EF4-FFF2-40B4-BE49-F238E27FC236}">
                <a16:creationId xmlns:a16="http://schemas.microsoft.com/office/drawing/2014/main" id="{0562F447-793E-CD92-0BAB-98F60DB980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43250" y="4940804"/>
            <a:ext cx="914400" cy="914400"/>
          </a:xfrm>
          <a:prstGeom prst="rect">
            <a:avLst/>
          </a:prstGeom>
        </p:spPr>
      </p:pic>
      <p:pic>
        <p:nvPicPr>
          <p:cNvPr id="14" name="Graphic 13" descr="Lente d’ingrandimento">
            <a:extLst>
              <a:ext uri="{FF2B5EF4-FFF2-40B4-BE49-F238E27FC236}">
                <a16:creationId xmlns:a16="http://schemas.microsoft.com/office/drawing/2014/main" id="{E470307F-25B5-6515-3724-45F1F30583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753100" y="3331079"/>
            <a:ext cx="914400" cy="914400"/>
          </a:xfrm>
          <a:prstGeom prst="rect">
            <a:avLst/>
          </a:prstGeom>
        </p:spPr>
      </p:pic>
      <p:pic>
        <p:nvPicPr>
          <p:cNvPr id="15" name="Graphic 14" descr="Elenco spuntato">
            <a:extLst>
              <a:ext uri="{FF2B5EF4-FFF2-40B4-BE49-F238E27FC236}">
                <a16:creationId xmlns:a16="http://schemas.microsoft.com/office/drawing/2014/main" id="{AACAC7C7-A9BD-EE73-C26D-6B8A133493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629650" y="5026529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19AFC5-BDE7-1C4C-49E7-0F2346DE4FCE}"/>
              </a:ext>
            </a:extLst>
          </p:cNvPr>
          <p:cNvSpPr txBox="1"/>
          <p:nvPr/>
        </p:nvSpPr>
        <p:spPr>
          <a:xfrm>
            <a:off x="4724400" y="5470207"/>
            <a:ext cx="32956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7500" b="1">
                <a:solidFill>
                  <a:srgbClr val="3BBB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 R C</a:t>
            </a:r>
          </a:p>
        </p:txBody>
      </p:sp>
    </p:spTree>
    <p:extLst>
      <p:ext uri="{BB962C8B-B14F-4D97-AF65-F5344CB8AC3E}">
        <p14:creationId xmlns:p14="http://schemas.microsoft.com/office/powerpoint/2010/main" val="97394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ggetto circolare blu e verde Descrizione generata automaticamente con un’affidabilità media">
            <a:extLst>
              <a:ext uri="{FF2B5EF4-FFF2-40B4-BE49-F238E27FC236}">
                <a16:creationId xmlns:a16="http://schemas.microsoft.com/office/drawing/2014/main" id="{6824D621-F1CE-3032-93AB-CD5FF9B18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07" y="3023608"/>
            <a:ext cx="10899670" cy="38343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2FD8F4-8DE0-7625-8FC6-1F0AF34D9D39}"/>
              </a:ext>
            </a:extLst>
          </p:cNvPr>
          <p:cNvSpPr txBox="1"/>
          <p:nvPr/>
        </p:nvSpPr>
        <p:spPr>
          <a:xfrm>
            <a:off x="4724400" y="5470207"/>
            <a:ext cx="32956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7500" b="1">
                <a:solidFill>
                  <a:srgbClr val="3BBB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 R 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34E6D1-5CD9-E551-FD48-FF0C1A5DED4E}"/>
              </a:ext>
            </a:extLst>
          </p:cNvPr>
          <p:cNvSpPr txBox="1"/>
          <p:nvPr/>
        </p:nvSpPr>
        <p:spPr>
          <a:xfrm>
            <a:off x="2876550" y="528554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dirty="0">
                <a:solidFill>
                  <a:schemeClr val="bg2"/>
                </a:solidFill>
                <a:latin typeface="Century Gothic" panose="020B0502020202020204" pitchFamily="34" charset="0"/>
              </a:rPr>
              <a:t>governance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E7F9BA-ADEC-F159-E78B-8116B3F2A512}"/>
              </a:ext>
            </a:extLst>
          </p:cNvPr>
          <p:cNvSpPr txBox="1"/>
          <p:nvPr/>
        </p:nvSpPr>
        <p:spPr>
          <a:xfrm>
            <a:off x="5296267" y="3946796"/>
            <a:ext cx="21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dirty="0">
                <a:solidFill>
                  <a:schemeClr val="bg2"/>
                </a:solidFill>
                <a:latin typeface="Century Gothic" panose="020B0502020202020204" pitchFamily="34" charset="0"/>
              </a:rPr>
              <a:t>gestione dei rischi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8FBD0E-7FC0-7948-FC7B-8410B56BBCA5}"/>
              </a:ext>
            </a:extLst>
          </p:cNvPr>
          <p:cNvSpPr txBox="1"/>
          <p:nvPr/>
        </p:nvSpPr>
        <p:spPr>
          <a:xfrm>
            <a:off x="8330563" y="528554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dirty="0">
                <a:solidFill>
                  <a:schemeClr val="bg2"/>
                </a:solidFill>
                <a:latin typeface="Century Gothic" panose="020B0502020202020204" pitchFamily="34" charset="0"/>
              </a:rPr>
              <a:t>conformità</a:t>
            </a:r>
          </a:p>
        </p:txBody>
      </p:sp>
      <p:pic>
        <p:nvPicPr>
          <p:cNvPr id="16" name="Graphic 15" descr="Bersaglio">
            <a:extLst>
              <a:ext uri="{FF2B5EF4-FFF2-40B4-BE49-F238E27FC236}">
                <a16:creationId xmlns:a16="http://schemas.microsoft.com/office/drawing/2014/main" id="{795824FE-5A8C-5ED4-5877-6A977DFE0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19475" y="4295775"/>
            <a:ext cx="914400" cy="914400"/>
          </a:xfrm>
          <a:prstGeom prst="rect">
            <a:avLst/>
          </a:prstGeom>
        </p:spPr>
      </p:pic>
      <p:pic>
        <p:nvPicPr>
          <p:cNvPr id="17" name="Graphic 16" descr="Lente d’ingrandimento">
            <a:extLst>
              <a:ext uri="{FF2B5EF4-FFF2-40B4-BE49-F238E27FC236}">
                <a16:creationId xmlns:a16="http://schemas.microsoft.com/office/drawing/2014/main" id="{227EB6BC-BB7A-0250-279A-2363EF7DE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810250" y="3102479"/>
            <a:ext cx="914400" cy="914400"/>
          </a:xfrm>
          <a:prstGeom prst="rect">
            <a:avLst/>
          </a:prstGeom>
        </p:spPr>
      </p:pic>
      <p:pic>
        <p:nvPicPr>
          <p:cNvPr id="18" name="Graphic 17" descr="Elenco spuntato">
            <a:extLst>
              <a:ext uri="{FF2B5EF4-FFF2-40B4-BE49-F238E27FC236}">
                <a16:creationId xmlns:a16="http://schemas.microsoft.com/office/drawing/2014/main" id="{F283A31C-5AC8-9DAC-4D78-6A8E7FD354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410575" y="4407404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1322002-6E0F-6230-1052-12B2CDF16CE5}"/>
              </a:ext>
            </a:extLst>
          </p:cNvPr>
          <p:cNvSpPr txBox="1"/>
          <p:nvPr/>
        </p:nvSpPr>
        <p:spPr>
          <a:xfrm>
            <a:off x="290296" y="1664478"/>
            <a:ext cx="2543175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7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Governance: </a:t>
            </a:r>
            <a:r>
              <a:rPr lang="it-IT" sz="17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la governance comprende i processi, le pratiche e le politiche che assicurano la gestione e la supervisione efficaci delle operazioni e della direzione strategica di un’organizzazione.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604812-87B3-4971-C099-4C1D2B2C3539}"/>
              </a:ext>
            </a:extLst>
          </p:cNvPr>
          <p:cNvSpPr txBox="1"/>
          <p:nvPr/>
        </p:nvSpPr>
        <p:spPr>
          <a:xfrm>
            <a:off x="4206811" y="1072228"/>
            <a:ext cx="428105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7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Gestione dei rischi: </a:t>
            </a:r>
            <a:r>
              <a:rPr lang="it-IT" sz="17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la gestione dei rischi comporta l’identificazione, la valutazione e la definizione delle priorità dei rischi, seguita da sforzi coordinati per minimizzare, monitorare e controllare il loro potenziale impatto.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B685B5-8851-6E2F-5185-74F87384CD15}"/>
              </a:ext>
            </a:extLst>
          </p:cNvPr>
          <p:cNvSpPr txBox="1"/>
          <p:nvPr/>
        </p:nvSpPr>
        <p:spPr>
          <a:xfrm>
            <a:off x="9648825" y="1581678"/>
            <a:ext cx="2543175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7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Conformità:</a:t>
            </a:r>
            <a:r>
              <a:rPr lang="it-IT" sz="17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la conformità </a:t>
            </a:r>
            <a:br>
              <a:rPr lang="it-IT" sz="17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it-IT" sz="17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garantisce che un’organizzazione rispetti normative esterne, standard e politiche interne al fine di evitare sanzioni e salvaguardare la propria reputazione.</a:t>
            </a:r>
          </a:p>
        </p:txBody>
      </p:sp>
      <p:pic>
        <p:nvPicPr>
          <p:cNvPr id="24" name="Graphic 23" descr="Bersaglio">
            <a:extLst>
              <a:ext uri="{FF2B5EF4-FFF2-40B4-BE49-F238E27FC236}">
                <a16:creationId xmlns:a16="http://schemas.microsoft.com/office/drawing/2014/main" id="{62FACF94-E647-CACE-845C-5A7834DE29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7225" y="714375"/>
            <a:ext cx="914400" cy="914400"/>
          </a:xfrm>
          <a:prstGeom prst="rect">
            <a:avLst/>
          </a:prstGeom>
        </p:spPr>
      </p:pic>
      <p:pic>
        <p:nvPicPr>
          <p:cNvPr id="25" name="Graphic 24" descr="Lente d’ingrandimento">
            <a:extLst>
              <a:ext uri="{FF2B5EF4-FFF2-40B4-BE49-F238E27FC236}">
                <a16:creationId xmlns:a16="http://schemas.microsoft.com/office/drawing/2014/main" id="{6BE193A2-ADD1-07A1-8FC5-408A3697B5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552711" y="69533"/>
            <a:ext cx="914400" cy="914400"/>
          </a:xfrm>
          <a:prstGeom prst="rect">
            <a:avLst/>
          </a:prstGeom>
        </p:spPr>
      </p:pic>
      <p:pic>
        <p:nvPicPr>
          <p:cNvPr id="26" name="Graphic 25" descr="Elenco spuntato">
            <a:extLst>
              <a:ext uri="{FF2B5EF4-FFF2-40B4-BE49-F238E27FC236}">
                <a16:creationId xmlns:a16="http://schemas.microsoft.com/office/drawing/2014/main" id="{1496C283-DCF1-1B6A-BE93-3F5FA3AD22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934575" y="645029"/>
            <a:ext cx="914400" cy="914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84E624-8E1D-28CC-4B97-53BF3F086052}"/>
              </a:ext>
            </a:extLst>
          </p:cNvPr>
          <p:cNvSpPr/>
          <p:nvPr/>
        </p:nvSpPr>
        <p:spPr>
          <a:xfrm>
            <a:off x="76202" y="1669698"/>
            <a:ext cx="241107" cy="2979084"/>
          </a:xfrm>
          <a:prstGeom prst="rect">
            <a:avLst/>
          </a:prstGeom>
          <a:solidFill>
            <a:srgbClr val="69BD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0DE159-CEF8-B184-3FD0-75CDD830FA53}"/>
              </a:ext>
            </a:extLst>
          </p:cNvPr>
          <p:cNvSpPr/>
          <p:nvPr/>
        </p:nvSpPr>
        <p:spPr>
          <a:xfrm>
            <a:off x="3978283" y="1093826"/>
            <a:ext cx="241107" cy="1683867"/>
          </a:xfrm>
          <a:prstGeom prst="rect">
            <a:avLst/>
          </a:prstGeom>
          <a:solidFill>
            <a:srgbClr val="0053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A9A4B7-8A2E-D618-D2B4-2C489814E902}"/>
              </a:ext>
            </a:extLst>
          </p:cNvPr>
          <p:cNvSpPr/>
          <p:nvPr/>
        </p:nvSpPr>
        <p:spPr>
          <a:xfrm>
            <a:off x="9399826" y="1615617"/>
            <a:ext cx="241107" cy="2680157"/>
          </a:xfrm>
          <a:prstGeom prst="rect">
            <a:avLst/>
          </a:prstGeom>
          <a:solidFill>
            <a:srgbClr val="3BBB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31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2FD8F4-8DE0-7625-8FC6-1F0AF34D9D39}"/>
              </a:ext>
            </a:extLst>
          </p:cNvPr>
          <p:cNvSpPr txBox="1"/>
          <p:nvPr/>
        </p:nvSpPr>
        <p:spPr>
          <a:xfrm>
            <a:off x="8832239" y="6064225"/>
            <a:ext cx="32956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3500" b="1">
                <a:solidFill>
                  <a:srgbClr val="3BBB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 R C</a:t>
            </a:r>
          </a:p>
        </p:txBody>
      </p:sp>
      <p:pic>
        <p:nvPicPr>
          <p:cNvPr id="3" name="Picture 2" descr="Un gruppo di rettangoli colorati Descrizione generata automaticamente">
            <a:extLst>
              <a:ext uri="{FF2B5EF4-FFF2-40B4-BE49-F238E27FC236}">
                <a16:creationId xmlns:a16="http://schemas.microsoft.com/office/drawing/2014/main" id="{BAB5FE55-0FB4-5FD2-2318-28331B0AC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832" y="401583"/>
            <a:ext cx="7149829" cy="60430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1322002-6E0F-6230-1052-12B2CDF16CE5}"/>
              </a:ext>
            </a:extLst>
          </p:cNvPr>
          <p:cNvSpPr txBox="1"/>
          <p:nvPr/>
        </p:nvSpPr>
        <p:spPr>
          <a:xfrm>
            <a:off x="3296929" y="555085"/>
            <a:ext cx="697473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800" b="1" i="0" u="none" strike="noStrike" dirty="0">
                <a:solidFill>
                  <a:schemeClr val="bg2"/>
                </a:solidFill>
                <a:effectLst/>
                <a:latin typeface="Century Gothic" panose="020B0502020202020204" pitchFamily="34" charset="0"/>
              </a:rPr>
              <a:t>Governance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i="0" u="none" strike="noStrike" dirty="0">
                <a:solidFill>
                  <a:schemeClr val="bg2"/>
                </a:solidFill>
                <a:effectLst/>
                <a:latin typeface="Century Gothic" panose="020B0502020202020204" pitchFamily="34" charset="0"/>
              </a:rPr>
              <a:t>Dirige e controlla le operazioni organizzative e il processo decisionale.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i="0" u="none" strike="noStrike" dirty="0">
                <a:solidFill>
                  <a:schemeClr val="bg2"/>
                </a:solidFill>
                <a:effectLst/>
                <a:latin typeface="Century Gothic" panose="020B0502020202020204" pitchFamily="34" charset="0"/>
              </a:rPr>
              <a:t>Assicura l’allineamento degli obiettivi strategici con gli interessi degli stakeholder.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i="0" u="none" strike="noStrike" dirty="0">
                <a:solidFill>
                  <a:schemeClr val="bg2"/>
                </a:solidFill>
                <a:effectLst/>
                <a:latin typeface="Century Gothic" panose="020B0502020202020204" pitchFamily="34" charset="0"/>
              </a:rPr>
              <a:t>Fornisce una struttura per la definizione dei traguardi aziendali.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i="0" u="none" strike="noStrike" dirty="0">
                <a:solidFill>
                  <a:schemeClr val="bg2"/>
                </a:solidFill>
                <a:effectLst/>
                <a:latin typeface="Century Gothic" panose="020B0502020202020204" pitchFamily="34" charset="0"/>
              </a:rPr>
              <a:t>Supervisiona l’implementazione delle politiche e delle procedure da parte della dirigenza.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1086A8-9AFD-18F9-1254-1217CBCC8A56}"/>
              </a:ext>
            </a:extLst>
          </p:cNvPr>
          <p:cNvSpPr txBox="1"/>
          <p:nvPr/>
        </p:nvSpPr>
        <p:spPr>
          <a:xfrm>
            <a:off x="3296929" y="2612086"/>
            <a:ext cx="697473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800" b="1" i="0" u="none" strike="noStrike">
                <a:solidFill>
                  <a:schemeClr val="bg2"/>
                </a:solidFill>
                <a:effectLst/>
                <a:latin typeface="Century Gothic" panose="020B0502020202020204" pitchFamily="34" charset="0"/>
              </a:rPr>
              <a:t>Gestione dei rischi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i="0" u="none" strike="noStrike">
                <a:solidFill>
                  <a:schemeClr val="bg2"/>
                </a:solidFill>
                <a:effectLst/>
                <a:latin typeface="Century Gothic" panose="020B0502020202020204" pitchFamily="34" charset="0"/>
              </a:rPr>
              <a:t>Identifica le potenziali minacce e il loro impatto sugli obiettivi organizzativi.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>
                <a:solidFill>
                  <a:schemeClr val="bg2"/>
                </a:solidFill>
                <a:latin typeface="Century Gothic" panose="020B0502020202020204" pitchFamily="34" charset="0"/>
              </a:rPr>
              <a:t>Sviluppa strategie per mitigare o rispondere ai rischi identificati.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i="0" u="none" strike="noStrike">
                <a:solidFill>
                  <a:schemeClr val="bg2"/>
                </a:solidFill>
                <a:effectLst/>
                <a:latin typeface="Century Gothic" panose="020B0502020202020204" pitchFamily="34" charset="0"/>
              </a:rPr>
              <a:t>Monitora l’esposizione al rischio e adatta le strategie secondo necessità.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i="0" u="none" strike="noStrike">
                <a:solidFill>
                  <a:schemeClr val="bg2"/>
                </a:solidFill>
                <a:effectLst/>
                <a:latin typeface="Century Gothic" panose="020B0502020202020204" pitchFamily="34" charset="0"/>
              </a:rPr>
              <a:t>Garantisce un approccio proattivo a potenziali sfide e incertezze.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F36A72-61D3-A6CC-2E64-2552B14509ED}"/>
              </a:ext>
            </a:extLst>
          </p:cNvPr>
          <p:cNvSpPr txBox="1"/>
          <p:nvPr/>
        </p:nvSpPr>
        <p:spPr>
          <a:xfrm>
            <a:off x="3332221" y="4503429"/>
            <a:ext cx="69747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800" b="1" i="0" u="none" strike="noStrike" dirty="0">
                <a:solidFill>
                  <a:schemeClr val="bg2"/>
                </a:solidFill>
                <a:effectLst/>
                <a:latin typeface="Century Gothic" panose="020B0502020202020204" pitchFamily="34" charset="0"/>
              </a:rPr>
              <a:t>Conformità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i="0" u="none" strike="noStrike" dirty="0">
                <a:solidFill>
                  <a:schemeClr val="bg2"/>
                </a:solidFill>
                <a:effectLst/>
                <a:latin typeface="Century Gothic" panose="020B0502020202020204" pitchFamily="34" charset="0"/>
              </a:rPr>
              <a:t>Garantisce il rispetto di leggi, regolamenti e standard esterni.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spc="-20" dirty="0">
                <a:solidFill>
                  <a:schemeClr val="bg2"/>
                </a:solidFill>
                <a:latin typeface="Century Gothic" panose="020B0502020202020204" pitchFamily="34" charset="0"/>
              </a:rPr>
              <a:t>Implementa controlli e politiche interni per soddisfare i requisiti di conformità.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i="0" u="none" strike="noStrike" dirty="0">
                <a:solidFill>
                  <a:schemeClr val="bg2"/>
                </a:solidFill>
                <a:effectLst/>
                <a:latin typeface="Century Gothic" panose="020B0502020202020204" pitchFamily="34" charset="0"/>
              </a:rPr>
              <a:t>Monitora e riferisce regolarmente sullo stato di conformità.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Affronta tempestivamente i problemi di non conformità per ridurre le potenziali responsabilità.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F27B58-66C5-ABBB-F0FE-3583F1489482}"/>
              </a:ext>
            </a:extLst>
          </p:cNvPr>
          <p:cNvGrpSpPr/>
          <p:nvPr/>
        </p:nvGrpSpPr>
        <p:grpSpPr>
          <a:xfrm>
            <a:off x="660734" y="401583"/>
            <a:ext cx="2550131" cy="1787081"/>
            <a:chOff x="214009" y="241042"/>
            <a:chExt cx="2550131" cy="1787081"/>
          </a:xfrm>
        </p:grpSpPr>
        <p:pic>
          <p:nvPicPr>
            <p:cNvPr id="24" name="Graphic 23" descr="Bersaglio">
              <a:extLst>
                <a:ext uri="{FF2B5EF4-FFF2-40B4-BE49-F238E27FC236}">
                  <a16:creationId xmlns:a16="http://schemas.microsoft.com/office/drawing/2014/main" id="{62FACF94-E647-CACE-845C-5A7834DE2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2179" y="429597"/>
              <a:ext cx="1328521" cy="132852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1FA7D7-9073-0A45-1F75-374DD611A32D}"/>
                </a:ext>
              </a:extLst>
            </p:cNvPr>
            <p:cNvSpPr/>
            <p:nvPr/>
          </p:nvSpPr>
          <p:spPr>
            <a:xfrm>
              <a:off x="214009" y="241042"/>
              <a:ext cx="1787081" cy="1787081"/>
            </a:xfrm>
            <a:prstGeom prst="rect">
              <a:avLst/>
            </a:prstGeom>
            <a:noFill/>
            <a:ln w="28575">
              <a:solidFill>
                <a:srgbClr val="69BD45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382E6A-324E-649D-A766-21F7760C496B}"/>
                </a:ext>
              </a:extLst>
            </p:cNvPr>
            <p:cNvSpPr/>
            <p:nvPr/>
          </p:nvSpPr>
          <p:spPr>
            <a:xfrm rot="5400000">
              <a:off x="2262061" y="753058"/>
              <a:ext cx="241107" cy="763051"/>
            </a:xfrm>
            <a:prstGeom prst="rect">
              <a:avLst/>
            </a:prstGeom>
            <a:solidFill>
              <a:srgbClr val="69BD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4EBA69-5AEE-8D45-31BD-6120CC846758}"/>
              </a:ext>
            </a:extLst>
          </p:cNvPr>
          <p:cNvGrpSpPr/>
          <p:nvPr/>
        </p:nvGrpSpPr>
        <p:grpSpPr>
          <a:xfrm>
            <a:off x="679623" y="2317372"/>
            <a:ext cx="2547398" cy="1787081"/>
            <a:chOff x="232898" y="2156831"/>
            <a:chExt cx="2547398" cy="1787081"/>
          </a:xfrm>
        </p:grpSpPr>
        <p:pic>
          <p:nvPicPr>
            <p:cNvPr id="25" name="Graphic 24" descr="Lente d’ingrandimento">
              <a:extLst>
                <a:ext uri="{FF2B5EF4-FFF2-40B4-BE49-F238E27FC236}">
                  <a16:creationId xmlns:a16="http://schemas.microsoft.com/office/drawing/2014/main" id="{6BE193A2-ADD1-07A1-8FC5-408A3697B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10727" y="2256988"/>
              <a:ext cx="1431421" cy="143142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0C12C8-CD75-D1B5-D339-CDE25FDF2EFD}"/>
                </a:ext>
              </a:extLst>
            </p:cNvPr>
            <p:cNvSpPr/>
            <p:nvPr/>
          </p:nvSpPr>
          <p:spPr>
            <a:xfrm>
              <a:off x="232898" y="2156831"/>
              <a:ext cx="1787081" cy="1787081"/>
            </a:xfrm>
            <a:prstGeom prst="rect">
              <a:avLst/>
            </a:prstGeom>
            <a:noFill/>
            <a:ln w="28575">
              <a:solidFill>
                <a:srgbClr val="005392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A7CC02C-6AB5-D880-6BF5-C5FF38097687}"/>
                </a:ext>
              </a:extLst>
            </p:cNvPr>
            <p:cNvSpPr/>
            <p:nvPr/>
          </p:nvSpPr>
          <p:spPr>
            <a:xfrm rot="5400000">
              <a:off x="2278217" y="2685573"/>
              <a:ext cx="241107" cy="763051"/>
            </a:xfrm>
            <a:prstGeom prst="rect">
              <a:avLst/>
            </a:prstGeom>
            <a:solidFill>
              <a:srgbClr val="0053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4BE1EE-D3D4-D6B1-A7B3-423E15F54DA6}"/>
              </a:ext>
            </a:extLst>
          </p:cNvPr>
          <p:cNvGrpSpPr/>
          <p:nvPr/>
        </p:nvGrpSpPr>
        <p:grpSpPr>
          <a:xfrm>
            <a:off x="679623" y="4229892"/>
            <a:ext cx="2617306" cy="1787081"/>
            <a:chOff x="232898" y="4069351"/>
            <a:chExt cx="2617306" cy="1787081"/>
          </a:xfrm>
        </p:grpSpPr>
        <p:pic>
          <p:nvPicPr>
            <p:cNvPr id="26" name="Graphic 25" descr="Elenco spuntato">
              <a:extLst>
                <a:ext uri="{FF2B5EF4-FFF2-40B4-BE49-F238E27FC236}">
                  <a16:creationId xmlns:a16="http://schemas.microsoft.com/office/drawing/2014/main" id="{1496C283-DCF1-1B6A-BE93-3F5FA3AD2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392551" y="4247180"/>
              <a:ext cx="1431421" cy="143142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B1F0B7-C3F2-5D7B-803D-D8CA8E98457E}"/>
                </a:ext>
              </a:extLst>
            </p:cNvPr>
            <p:cNvSpPr/>
            <p:nvPr/>
          </p:nvSpPr>
          <p:spPr>
            <a:xfrm>
              <a:off x="232898" y="4069351"/>
              <a:ext cx="1787081" cy="1787081"/>
            </a:xfrm>
            <a:prstGeom prst="rect">
              <a:avLst/>
            </a:prstGeom>
            <a:noFill/>
            <a:ln w="28575">
              <a:solidFill>
                <a:srgbClr val="3BBBED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638C76E-9B14-1B62-2971-C54FA91BA7ED}"/>
                </a:ext>
              </a:extLst>
            </p:cNvPr>
            <p:cNvSpPr/>
            <p:nvPr/>
          </p:nvSpPr>
          <p:spPr>
            <a:xfrm rot="5400000">
              <a:off x="2314538" y="4551048"/>
              <a:ext cx="241107" cy="830225"/>
            </a:xfrm>
            <a:prstGeom prst="rect">
              <a:avLst/>
            </a:prstGeom>
            <a:solidFill>
              <a:srgbClr val="3BBB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4296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2FD8F4-8DE0-7625-8FC6-1F0AF34D9D39}"/>
              </a:ext>
            </a:extLst>
          </p:cNvPr>
          <p:cNvSpPr txBox="1"/>
          <p:nvPr/>
        </p:nvSpPr>
        <p:spPr>
          <a:xfrm>
            <a:off x="8832239" y="6064225"/>
            <a:ext cx="32956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3500" b="1">
                <a:solidFill>
                  <a:srgbClr val="3BBB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 R C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CD88E2-5868-11DE-F388-14656B10C3F5}"/>
              </a:ext>
            </a:extLst>
          </p:cNvPr>
          <p:cNvGrpSpPr/>
          <p:nvPr/>
        </p:nvGrpSpPr>
        <p:grpSpPr>
          <a:xfrm>
            <a:off x="235895" y="4319082"/>
            <a:ext cx="2754909" cy="2324041"/>
            <a:chOff x="7520749" y="4319081"/>
            <a:chExt cx="2754909" cy="232404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84A9FFA-5FF3-88FA-20B4-E55CAF61E1DB}"/>
                </a:ext>
              </a:extLst>
            </p:cNvPr>
            <p:cNvGrpSpPr/>
            <p:nvPr/>
          </p:nvGrpSpPr>
          <p:grpSpPr>
            <a:xfrm>
              <a:off x="7520749" y="4319081"/>
              <a:ext cx="2754909" cy="2324041"/>
              <a:chOff x="7520749" y="4319081"/>
              <a:chExt cx="2754909" cy="232404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AC7945F-3518-1DA6-DEB7-2EE751A00238}"/>
                  </a:ext>
                </a:extLst>
              </p:cNvPr>
              <p:cNvGrpSpPr/>
              <p:nvPr/>
            </p:nvGrpSpPr>
            <p:grpSpPr>
              <a:xfrm>
                <a:off x="7520749" y="4319081"/>
                <a:ext cx="2754909" cy="2324041"/>
                <a:chOff x="7520749" y="4319081"/>
                <a:chExt cx="2754909" cy="2324041"/>
              </a:xfrm>
            </p:grpSpPr>
            <p:pic>
              <p:nvPicPr>
                <p:cNvPr id="6" name="Picture 5" descr="Diagramma Descrizione generata automaticamente con media affidabilità">
                  <a:extLst>
                    <a:ext uri="{FF2B5EF4-FFF2-40B4-BE49-F238E27FC236}">
                      <a16:creationId xmlns:a16="http://schemas.microsoft.com/office/drawing/2014/main" id="{D1C53E4B-F2A6-5F1F-AA19-0B621B740D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520749" y="4319081"/>
                  <a:ext cx="2754909" cy="2324041"/>
                </a:xfrm>
                <a:prstGeom prst="rect">
                  <a:avLst/>
                </a:prstGeom>
              </p:spPr>
            </p:pic>
            <p:pic>
              <p:nvPicPr>
                <p:cNvPr id="24" name="Graphic 23" descr="Bersaglio">
                  <a:extLst>
                    <a:ext uri="{FF2B5EF4-FFF2-40B4-BE49-F238E27FC236}">
                      <a16:creationId xmlns:a16="http://schemas.microsoft.com/office/drawing/2014/main" id="{62FACF94-E647-CACE-845C-5A7834DE29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09096" y="4319081"/>
                  <a:ext cx="778213" cy="778213"/>
                </a:xfrm>
                <a:prstGeom prst="rect">
                  <a:avLst/>
                </a:prstGeom>
              </p:spPr>
            </p:pic>
          </p:grpSp>
          <p:pic>
            <p:nvPicPr>
              <p:cNvPr id="25" name="Graphic 24" descr="Lente d’ingrandimento">
                <a:extLst>
                  <a:ext uri="{FF2B5EF4-FFF2-40B4-BE49-F238E27FC236}">
                    <a16:creationId xmlns:a16="http://schemas.microsoft.com/office/drawing/2014/main" id="{6BE193A2-ADD1-07A1-8FC5-408A3697B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9316485" y="5734440"/>
                <a:ext cx="712137" cy="712137"/>
              </a:xfrm>
              <a:prstGeom prst="rect">
                <a:avLst/>
              </a:prstGeom>
            </p:spPr>
          </p:pic>
        </p:grpSp>
        <p:pic>
          <p:nvPicPr>
            <p:cNvPr id="26" name="Graphic 25" descr="Elenco spuntato">
              <a:extLst>
                <a:ext uri="{FF2B5EF4-FFF2-40B4-BE49-F238E27FC236}">
                  <a16:creationId xmlns:a16="http://schemas.microsoft.com/office/drawing/2014/main" id="{1496C283-DCF1-1B6A-BE93-3F5FA3AD2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7779523" y="5734440"/>
              <a:ext cx="673815" cy="673815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1322002-6E0F-6230-1052-12B2CDF16CE5}"/>
              </a:ext>
            </a:extLst>
          </p:cNvPr>
          <p:cNvSpPr txBox="1"/>
          <p:nvPr/>
        </p:nvSpPr>
        <p:spPr>
          <a:xfrm>
            <a:off x="219344" y="900283"/>
            <a:ext cx="11618995" cy="133882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it-IT" sz="1350" b="0" i="0" u="none" strike="noStrike" dirty="0">
                <a:effectLst/>
                <a:latin typeface="Century Gothic" panose="020B0502020202020204" pitchFamily="34" charset="0"/>
              </a:rPr>
              <a:t>GRC è l’acronimo di Governance, Risk Management, Compliance, tre aspetti integrali di una strategia aziendale olistica. La governance si riferisce al framework strutturato utilizzato per allineare i traguardi aziendali con le aspettative degli stakeholder e garantire un processo decisionale efficace. La gestione dei rischi comporta l’identificazione, la valutazione e la mitigazione delle potenziali minacce ai traguardi di un’organizzazione. Aderendo ai principi GRC, un’azienda può migliorare il processo decisionale, proteggere la propria reputazione e garantire la sostenibilità a lungo termine. </a:t>
            </a:r>
            <a:r>
              <a:rPr lang="it-IT" sz="1350" dirty="0">
                <a:latin typeface="Century Gothic" panose="020B0502020202020204" pitchFamily="34" charset="0"/>
              </a:rPr>
              <a:t>I precetti GRC consentono a un’organizzazione di </a:t>
            </a:r>
            <a:r>
              <a:rPr lang="it-IT" sz="1350" b="0" i="0" u="none" strike="noStrike" dirty="0">
                <a:effectLst/>
                <a:latin typeface="Century Gothic" panose="020B0502020202020204" pitchFamily="34" charset="0"/>
              </a:rPr>
              <a:t>gestire i rischi in modo efficace e di mantenere la conformità ai requisiti normativi.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951081-4558-8974-C65C-2709474B46A2}"/>
              </a:ext>
            </a:extLst>
          </p:cNvPr>
          <p:cNvSpPr txBox="1"/>
          <p:nvPr/>
        </p:nvSpPr>
        <p:spPr>
          <a:xfrm>
            <a:off x="3942877" y="2661795"/>
            <a:ext cx="757570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800" b="1" i="0" u="none" strike="noStrike">
                <a:solidFill>
                  <a:srgbClr val="69BD45"/>
                </a:solidFill>
                <a:effectLst/>
                <a:latin typeface="Century Gothic" panose="020B0502020202020204" pitchFamily="34" charset="0"/>
              </a:rPr>
              <a:t>Governance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>
                <a:solidFill>
                  <a:srgbClr val="69BD45"/>
                </a:solidFill>
                <a:effectLst/>
                <a:latin typeface="Century Gothic" panose="020B0502020202020204" pitchFamily="34" charset="0"/>
              </a:rPr>
              <a:t>Aderendo a solidi principi di governance, la tua azienda può garantire che tutti i processi decisionali siano trasparenti, responsabili e allineati ai traguardi aziendali. Una corretta governance promuove la fiducia tra gli stakeholder, migliora l’efficienza operativa e garantisce che gli obiettivi dell’azienda siano in sintonia con i suoi valori fondamentali e le aspettative degli stakeholder.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3BFB19-C04B-DDAF-2D1B-F56C2E33F3CC}"/>
              </a:ext>
            </a:extLst>
          </p:cNvPr>
          <p:cNvSpPr/>
          <p:nvPr/>
        </p:nvSpPr>
        <p:spPr>
          <a:xfrm>
            <a:off x="3557084" y="2687723"/>
            <a:ext cx="241107" cy="1107996"/>
          </a:xfrm>
          <a:prstGeom prst="rect">
            <a:avLst/>
          </a:prstGeom>
          <a:solidFill>
            <a:srgbClr val="69BD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1AF31C-E3FA-504D-9534-890FFD7FDD3F}"/>
              </a:ext>
            </a:extLst>
          </p:cNvPr>
          <p:cNvSpPr txBox="1"/>
          <p:nvPr/>
        </p:nvSpPr>
        <p:spPr>
          <a:xfrm>
            <a:off x="3942877" y="3910389"/>
            <a:ext cx="757570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800" b="1" i="0" u="none" strike="noStrike">
                <a:solidFill>
                  <a:srgbClr val="005392"/>
                </a:solidFill>
                <a:effectLst/>
                <a:latin typeface="Century Gothic" panose="020B0502020202020204" pitchFamily="34" charset="0"/>
              </a:rPr>
              <a:t>Gestione dei rischi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Una gestione efficace dei rischi consente alla tua azienda di identificare, valutare e dare priorità a potenziali minacce e incertezze. Affrontando in modo proattivo questi rischi, l’azienda può salvaguardare i propri asset, mantenere la continuità operativa, prendere decisioni informate ed evitare potenziali insidie o costose interruzioni.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365F8E-04AF-0081-B266-6C8342FA01D8}"/>
              </a:ext>
            </a:extLst>
          </p:cNvPr>
          <p:cNvSpPr/>
          <p:nvPr/>
        </p:nvSpPr>
        <p:spPr>
          <a:xfrm>
            <a:off x="3557084" y="3936317"/>
            <a:ext cx="241107" cy="1107996"/>
          </a:xfrm>
          <a:prstGeom prst="rect">
            <a:avLst/>
          </a:prstGeom>
          <a:solidFill>
            <a:srgbClr val="0053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02E097-CCCA-E078-ACC5-6B9E9ACD52BD}"/>
              </a:ext>
            </a:extLst>
          </p:cNvPr>
          <p:cNvSpPr txBox="1"/>
          <p:nvPr/>
        </p:nvSpPr>
        <p:spPr>
          <a:xfrm>
            <a:off x="3942877" y="5182907"/>
            <a:ext cx="757570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800" b="1" i="0" u="none" strike="noStrike">
                <a:solidFill>
                  <a:srgbClr val="3BBBED"/>
                </a:solidFill>
                <a:effectLst/>
                <a:latin typeface="Century Gothic" panose="020B0502020202020204" pitchFamily="34" charset="0"/>
              </a:rPr>
              <a:t>Conformità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>
                <a:solidFill>
                  <a:srgbClr val="3BBBED"/>
                </a:solidFill>
                <a:effectLst/>
                <a:latin typeface="Century Gothic" panose="020B0502020202020204" pitchFamily="34" charset="0"/>
              </a:rPr>
              <a:t>La conformità garantisce che la tua azienda rispetti sia le politiche interne che i requisiti normativi esterni. Il rispetto di questi standard non solo previene potenziali sanzioni legali o finanziarie, ma rafforza anche la reputazione dell’azienda, crea fiducia con i clienti e gli stakeholder e fornisce un vantaggio competitivo sul mercato.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241BE3-30F0-8028-8AE5-B3F4A5551827}"/>
              </a:ext>
            </a:extLst>
          </p:cNvPr>
          <p:cNvSpPr/>
          <p:nvPr/>
        </p:nvSpPr>
        <p:spPr>
          <a:xfrm>
            <a:off x="3557084" y="5208835"/>
            <a:ext cx="241107" cy="1107996"/>
          </a:xfrm>
          <a:prstGeom prst="rect">
            <a:avLst/>
          </a:prstGeom>
          <a:solidFill>
            <a:srgbClr val="3BBB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FBA229-7A26-9D11-A4BE-5157C4244BD1}"/>
              </a:ext>
            </a:extLst>
          </p:cNvPr>
          <p:cNvSpPr txBox="1"/>
          <p:nvPr/>
        </p:nvSpPr>
        <p:spPr>
          <a:xfrm>
            <a:off x="194355" y="207847"/>
            <a:ext cx="791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COSA SIGNIFICA GRC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78B44B2-B746-E7BB-13C3-65BFACE5BF82}"/>
              </a:ext>
            </a:extLst>
          </p:cNvPr>
          <p:cNvCxnSpPr/>
          <p:nvPr/>
        </p:nvCxnSpPr>
        <p:spPr>
          <a:xfrm>
            <a:off x="302400" y="2404360"/>
            <a:ext cx="114768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60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2802</TotalTime>
  <Words>638</Words>
  <Application>Microsoft Office PowerPoint</Application>
  <PresentationFormat>Widescreen</PresentationFormat>
  <Paragraphs>38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Mira Li</cp:lastModifiedBy>
  <cp:revision>64</cp:revision>
  <cp:lastPrinted>2020-08-31T22:23:58Z</cp:lastPrinted>
  <dcterms:created xsi:type="dcterms:W3CDTF">2021-07-07T23:54:57Z</dcterms:created>
  <dcterms:modified xsi:type="dcterms:W3CDTF">2024-11-21T12:32:52Z</dcterms:modified>
</cp:coreProperties>
</file>