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8" r:id="rId2"/>
    <p:sldId id="356" r:id="rId3"/>
    <p:sldId id="354" r:id="rId4"/>
    <p:sldId id="316" r:id="rId5"/>
    <p:sldId id="353" r:id="rId6"/>
    <p:sldId id="355" r:id="rId7"/>
    <p:sldId id="349" r:id="rId8"/>
    <p:sldId id="352"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C27852"/>
    <a:srgbClr val="679377"/>
    <a:srgbClr val="00BD32"/>
    <a:srgbClr val="EAEEF3"/>
    <a:srgbClr val="E3EAF6"/>
    <a:srgbClr val="5B7191"/>
    <a:srgbClr val="CDD5DD"/>
    <a:srgbClr val="74859B"/>
    <a:srgbClr val="C4D2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autoAdjust="0"/>
    <p:restoredTop sz="86447"/>
  </p:normalViewPr>
  <p:slideViewPr>
    <p:cSldViewPr snapToGrid="0" snapToObjects="1">
      <p:cViewPr varScale="1">
        <p:scale>
          <a:sx n="127" d="100"/>
          <a:sy n="127" d="100"/>
        </p:scale>
        <p:origin x="560" y="19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satelliteoflove ..." userId="b5ffabdb40a5b34b" providerId="LiveId" clId="{BA9842C9-EC5D-4C4F-B40A-C62F374FF6F9}"/>
    <pc:docChg chg="undo custSel modSld">
      <pc:chgData name="thesatelliteoflove ..." userId="b5ffabdb40a5b34b" providerId="LiveId" clId="{BA9842C9-EC5D-4C4F-B40A-C62F374FF6F9}" dt="2025-04-24T04:29:44.894" v="40" actId="6549"/>
      <pc:docMkLst>
        <pc:docMk/>
      </pc:docMkLst>
      <pc:sldChg chg="modSp mod">
        <pc:chgData name="thesatelliteoflove ..." userId="b5ffabdb40a5b34b" providerId="LiveId" clId="{BA9842C9-EC5D-4C4F-B40A-C62F374FF6F9}" dt="2025-04-24T04:29:44.894" v="40" actId="6549"/>
        <pc:sldMkLst>
          <pc:docMk/>
          <pc:sldMk cId="822524391" sldId="352"/>
        </pc:sldMkLst>
        <pc:graphicFrameChg chg="modGraphic">
          <ac:chgData name="thesatelliteoflove ..." userId="b5ffabdb40a5b34b" providerId="LiveId" clId="{BA9842C9-EC5D-4C4F-B40A-C62F374FF6F9}" dt="2025-04-24T04:29:44.894" v="40" actId="6549"/>
          <ac:graphicFrameMkLst>
            <pc:docMk/>
            <pc:sldMk cId="822524391" sldId="352"/>
            <ac:graphicFrameMk id="2" creationId="{0A908FEA-3453-5840-A648-2570EEA8E355}"/>
          </ac:graphicFrameMkLst>
        </pc:graphicFrameChg>
      </pc:sldChg>
    </pc:docChg>
  </pc:docChgLst>
  <pc:docChgLst>
    <pc:chgData name="Bess Dunlevy" userId="dd4b9a8537dbe9d0" providerId="LiveId" clId="{30D0E199-CE2D-4E01-920F-349AF616C0AF}"/>
    <pc:docChg chg="undo custSel addSld delSld modSld">
      <pc:chgData name="Bess Dunlevy" userId="dd4b9a8537dbe9d0" providerId="LiveId" clId="{30D0E199-CE2D-4E01-920F-349AF616C0AF}" dt="2023-09-24T16:58:53.860" v="878" actId="1076"/>
      <pc:docMkLst>
        <pc:docMk/>
      </pc:docMkLst>
      <pc:sldChg chg="addSp delSp modSp mod">
        <pc:chgData name="Bess Dunlevy" userId="dd4b9a8537dbe9d0" providerId="LiveId" clId="{30D0E199-CE2D-4E01-920F-349AF616C0AF}" dt="2023-09-24T16:58:53.860" v="878" actId="1076"/>
        <pc:sldMkLst>
          <pc:docMk/>
          <pc:sldMk cId="1750150145" sldId="258"/>
        </pc:sldMkLst>
      </pc:sldChg>
      <pc:sldChg chg="del">
        <pc:chgData name="Bess Dunlevy" userId="dd4b9a8537dbe9d0" providerId="LiveId" clId="{30D0E199-CE2D-4E01-920F-349AF616C0AF}" dt="2023-09-24T16:37:52.068" v="318" actId="47"/>
        <pc:sldMkLst>
          <pc:docMk/>
          <pc:sldMk cId="1599595947" sldId="309"/>
        </pc:sldMkLst>
      </pc:sldChg>
      <pc:sldChg chg="addSp delSp modSp mod">
        <pc:chgData name="Bess Dunlevy" userId="dd4b9a8537dbe9d0" providerId="LiveId" clId="{30D0E199-CE2D-4E01-920F-349AF616C0AF}" dt="2023-09-24T16:46:41.897" v="576" actId="27918"/>
        <pc:sldMkLst>
          <pc:docMk/>
          <pc:sldMk cId="1521696607" sldId="316"/>
        </pc:sldMkLst>
      </pc:sldChg>
      <pc:sldChg chg="addSp delSp modSp mod">
        <pc:chgData name="Bess Dunlevy" userId="dd4b9a8537dbe9d0" providerId="LiveId" clId="{30D0E199-CE2D-4E01-920F-349AF616C0AF}" dt="2023-09-24T16:56:01.389" v="871" actId="478"/>
        <pc:sldMkLst>
          <pc:docMk/>
          <pc:sldMk cId="3424029325" sldId="349"/>
        </pc:sldMkLst>
      </pc:sldChg>
      <pc:sldChg chg="addSp delSp modSp mod">
        <pc:chgData name="Bess Dunlevy" userId="dd4b9a8537dbe9d0" providerId="LiveId" clId="{30D0E199-CE2D-4E01-920F-349AF616C0AF}" dt="2023-09-24T16:53:17.283" v="859" actId="167"/>
        <pc:sldMkLst>
          <pc:docMk/>
          <pc:sldMk cId="822524391" sldId="352"/>
        </pc:sldMkLst>
      </pc:sldChg>
      <pc:sldChg chg="addSp delSp modSp mod">
        <pc:chgData name="Bess Dunlevy" userId="dd4b9a8537dbe9d0" providerId="LiveId" clId="{30D0E199-CE2D-4E01-920F-349AF616C0AF}" dt="2023-09-24T16:47:56.520" v="613" actId="1076"/>
        <pc:sldMkLst>
          <pc:docMk/>
          <pc:sldMk cId="4143605091" sldId="353"/>
        </pc:sldMkLst>
      </pc:sldChg>
      <pc:sldChg chg="addSp delSp modSp mod">
        <pc:chgData name="Bess Dunlevy" userId="dd4b9a8537dbe9d0" providerId="LiveId" clId="{30D0E199-CE2D-4E01-920F-349AF616C0AF}" dt="2023-09-24T16:56:45.075" v="873" actId="167"/>
        <pc:sldMkLst>
          <pc:docMk/>
          <pc:sldMk cId="2730906278" sldId="354"/>
        </pc:sldMkLst>
      </pc:sldChg>
      <pc:sldChg chg="addSp delSp modSp mod">
        <pc:chgData name="Bess Dunlevy" userId="dd4b9a8537dbe9d0" providerId="LiveId" clId="{30D0E199-CE2D-4E01-920F-349AF616C0AF}" dt="2023-09-24T16:49:21.736" v="674" actId="1076"/>
        <pc:sldMkLst>
          <pc:docMk/>
          <pc:sldMk cId="16340286" sldId="355"/>
        </pc:sldMkLst>
      </pc:sldChg>
      <pc:sldChg chg="addSp delSp modSp add mod">
        <pc:chgData name="Bess Dunlevy" userId="dd4b9a8537dbe9d0" providerId="LiveId" clId="{30D0E199-CE2D-4E01-920F-349AF616C0AF}" dt="2023-09-24T16:48:48.628" v="663" actId="20577"/>
        <pc:sldMkLst>
          <pc:docMk/>
          <pc:sldMk cId="1179924037" sldId="3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15959737133741"/>
          <c:y val="6.4460288752088299E-2"/>
          <c:w val="0.77597904269812024"/>
          <c:h val="0.91107809873211099"/>
        </c:manualLayout>
      </c:layout>
      <c:barChart>
        <c:barDir val="bar"/>
        <c:grouping val="clustered"/>
        <c:varyColors val="0"/>
        <c:ser>
          <c:idx val="1"/>
          <c:order val="0"/>
          <c:tx>
            <c:strRef>
              <c:f>Sheet1!$B$1</c:f>
              <c:strCache>
                <c:ptCount val="1"/>
                <c:pt idx="0">
                  <c:v>FINISH</c:v>
                </c:pt>
              </c:strCache>
            </c:strRef>
          </c:tx>
          <c:spPr>
            <a:solidFill>
              <a:schemeClr val="accent4"/>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5A19-D146-984C-846EC845E546}"/>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5A19-D146-984C-846EC845E546}"/>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5A19-D146-984C-846EC845E546}"/>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5A19-D146-984C-846EC845E546}"/>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5A19-D146-984C-846EC845E546}"/>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5A19-D146-984C-846EC845E546}"/>
              </c:ext>
            </c:extLst>
          </c:dPt>
          <c:dPt>
            <c:idx val="1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5A19-D146-984C-846EC845E546}"/>
              </c:ext>
            </c:extLst>
          </c:dPt>
          <c:cat>
            <c:strRef>
              <c:f>Sheet1!$A$2:$A$15</c:f>
              <c:strCache>
                <c:ptCount val="14"/>
                <c:pt idx="0">
                  <c:v>Component 1</c:v>
                </c:pt>
                <c:pt idx="1">
                  <c:v>Component 1 Actual</c:v>
                </c:pt>
                <c:pt idx="2">
                  <c:v>Component 2</c:v>
                </c:pt>
                <c:pt idx="3">
                  <c:v>Component 2 Actual</c:v>
                </c:pt>
                <c:pt idx="4">
                  <c:v>Component 3</c:v>
                </c:pt>
                <c:pt idx="5">
                  <c:v>Component 3 Actual</c:v>
                </c:pt>
                <c:pt idx="6">
                  <c:v>Component 4</c:v>
                </c:pt>
                <c:pt idx="7">
                  <c:v>Component 4 Actual</c:v>
                </c:pt>
                <c:pt idx="8">
                  <c:v>Component 5</c:v>
                </c:pt>
                <c:pt idx="9">
                  <c:v>Component 5 Actual</c:v>
                </c:pt>
                <c:pt idx="10">
                  <c:v>Component 6</c:v>
                </c:pt>
                <c:pt idx="11">
                  <c:v>Component 6 Actual</c:v>
                </c:pt>
                <c:pt idx="12">
                  <c:v>Component 7</c:v>
                </c:pt>
                <c:pt idx="13">
                  <c:v>Component 7 Actual</c:v>
                </c:pt>
              </c:strCache>
            </c:strRef>
          </c:cat>
          <c:val>
            <c:numRef>
              <c:f>Sheet1!$B$2:$B$15</c:f>
              <c:numCache>
                <c:formatCode>mm/dd/yy;@</c:formatCode>
                <c:ptCount val="14"/>
                <c:pt idx="0">
                  <c:v>45839</c:v>
                </c:pt>
                <c:pt idx="1">
                  <c:v>45837</c:v>
                </c:pt>
                <c:pt idx="2">
                  <c:v>45830</c:v>
                </c:pt>
                <c:pt idx="3">
                  <c:v>45809</c:v>
                </c:pt>
                <c:pt idx="4">
                  <c:v>45879</c:v>
                </c:pt>
                <c:pt idx="5">
                  <c:v>45881</c:v>
                </c:pt>
                <c:pt idx="6">
                  <c:v>45931</c:v>
                </c:pt>
                <c:pt idx="7">
                  <c:v>45986</c:v>
                </c:pt>
                <c:pt idx="8">
                  <c:v>46001</c:v>
                </c:pt>
                <c:pt idx="9">
                  <c:v>45972</c:v>
                </c:pt>
                <c:pt idx="10">
                  <c:v>45992</c:v>
                </c:pt>
                <c:pt idx="11">
                  <c:v>45992</c:v>
                </c:pt>
                <c:pt idx="12">
                  <c:v>46001</c:v>
                </c:pt>
                <c:pt idx="13">
                  <c:v>46016</c:v>
                </c:pt>
              </c:numCache>
            </c:numRef>
          </c:val>
          <c:extLst>
            <c:ext xmlns:c16="http://schemas.microsoft.com/office/drawing/2014/chart" uri="{C3380CC4-5D6E-409C-BE32-E72D297353CC}">
              <c16:uniqueId val="{00000001-EF4E-7542-90B7-7A624205ECCA}"/>
            </c:ext>
          </c:extLst>
        </c:ser>
        <c:ser>
          <c:idx val="2"/>
          <c:order val="1"/>
          <c:tx>
            <c:strRef>
              <c:f>Sheet1!$C$1</c:f>
              <c:strCache>
                <c:ptCount val="1"/>
                <c:pt idx="0">
                  <c:v>BEGIN</c:v>
                </c:pt>
              </c:strCache>
            </c:strRef>
          </c:tx>
          <c:spPr>
            <a:solidFill>
              <a:schemeClr val="bg1"/>
            </a:solidFill>
            <a:ln>
              <a:noFill/>
            </a:ln>
            <a:effectLst/>
          </c:spPr>
          <c:invertIfNegative val="0"/>
          <c:cat>
            <c:strRef>
              <c:f>Sheet1!$A$2:$A$15</c:f>
              <c:strCache>
                <c:ptCount val="14"/>
                <c:pt idx="0">
                  <c:v>Component 1</c:v>
                </c:pt>
                <c:pt idx="1">
                  <c:v>Component 1 Actual</c:v>
                </c:pt>
                <c:pt idx="2">
                  <c:v>Component 2</c:v>
                </c:pt>
                <c:pt idx="3">
                  <c:v>Component 2 Actual</c:v>
                </c:pt>
                <c:pt idx="4">
                  <c:v>Component 3</c:v>
                </c:pt>
                <c:pt idx="5">
                  <c:v>Component 3 Actual</c:v>
                </c:pt>
                <c:pt idx="6">
                  <c:v>Component 4</c:v>
                </c:pt>
                <c:pt idx="7">
                  <c:v>Component 4 Actual</c:v>
                </c:pt>
                <c:pt idx="8">
                  <c:v>Component 5</c:v>
                </c:pt>
                <c:pt idx="9">
                  <c:v>Component 5 Actual</c:v>
                </c:pt>
                <c:pt idx="10">
                  <c:v>Component 6</c:v>
                </c:pt>
                <c:pt idx="11">
                  <c:v>Component 6 Actual</c:v>
                </c:pt>
                <c:pt idx="12">
                  <c:v>Component 7</c:v>
                </c:pt>
                <c:pt idx="13">
                  <c:v>Component 7 Actual</c:v>
                </c:pt>
              </c:strCache>
            </c:strRef>
          </c:cat>
          <c:val>
            <c:numRef>
              <c:f>Sheet1!$C$2:$C$15</c:f>
              <c:numCache>
                <c:formatCode>mm/dd/yy;@</c:formatCode>
                <c:ptCount val="14"/>
                <c:pt idx="0">
                  <c:v>45782</c:v>
                </c:pt>
                <c:pt idx="1">
                  <c:v>45787</c:v>
                </c:pt>
                <c:pt idx="2">
                  <c:v>45818</c:v>
                </c:pt>
                <c:pt idx="3">
                  <c:v>45800</c:v>
                </c:pt>
                <c:pt idx="4">
                  <c:v>45852</c:v>
                </c:pt>
                <c:pt idx="5">
                  <c:v>45852</c:v>
                </c:pt>
                <c:pt idx="6">
                  <c:v>45870</c:v>
                </c:pt>
                <c:pt idx="7">
                  <c:v>45883</c:v>
                </c:pt>
                <c:pt idx="8">
                  <c:v>45901</c:v>
                </c:pt>
                <c:pt idx="9">
                  <c:v>45931</c:v>
                </c:pt>
                <c:pt idx="10">
                  <c:v>45931</c:v>
                </c:pt>
                <c:pt idx="11">
                  <c:v>45931</c:v>
                </c:pt>
                <c:pt idx="12">
                  <c:v>45971</c:v>
                </c:pt>
                <c:pt idx="13">
                  <c:v>45971</c:v>
                </c:pt>
              </c:numCache>
            </c:numRef>
          </c:val>
          <c:extLst>
            <c:ext xmlns:c16="http://schemas.microsoft.com/office/drawing/2014/chart" uri="{C3380CC4-5D6E-409C-BE32-E72D297353CC}">
              <c16:uniqueId val="{00000002-EF4E-7542-90B7-7A624205ECCA}"/>
            </c:ext>
          </c:extLst>
        </c:ser>
        <c:dLbls>
          <c:showLegendKey val="0"/>
          <c:showVal val="0"/>
          <c:showCatName val="0"/>
          <c:showSerName val="0"/>
          <c:showPercent val="0"/>
          <c:showBubbleSize val="0"/>
        </c:dLbls>
        <c:gapWidth val="50"/>
        <c:overlap val="100"/>
        <c:axId val="1334475776"/>
        <c:axId val="1334768784"/>
      </c:barChart>
      <c:catAx>
        <c:axId val="1334475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768784"/>
        <c:crosses val="autoZero"/>
        <c:auto val="1"/>
        <c:lblAlgn val="ctr"/>
        <c:lblOffset val="100"/>
        <c:noMultiLvlLbl val="0"/>
      </c:catAx>
      <c:valAx>
        <c:axId val="1334768784"/>
        <c:scaling>
          <c:orientation val="minMax"/>
          <c:max val="46100"/>
          <c:min val="45770"/>
        </c:scaling>
        <c:delete val="0"/>
        <c:axPos val="t"/>
        <c:majorGridlines>
          <c:spPr>
            <a:ln w="9525" cap="flat" cmpd="sng" algn="ctr">
              <a:solidFill>
                <a:schemeClr val="tx1">
                  <a:lumMod val="15000"/>
                  <a:lumOff val="85000"/>
                </a:schemeClr>
              </a:solidFill>
              <a:round/>
            </a:ln>
            <a:effectLst/>
          </c:spPr>
        </c:majorGridlines>
        <c:numFmt formatCode="mm/dd/yy;@"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475776"/>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73021618256055"/>
          <c:y val="6.2148617167634715E-2"/>
          <c:w val="0.51429519571391469"/>
          <c:h val="0.93785138283236524"/>
        </c:manualLayout>
      </c:layout>
      <c:pieChart>
        <c:varyColors val="1"/>
        <c:ser>
          <c:idx val="0"/>
          <c:order val="0"/>
          <c:tx>
            <c:strRef>
              <c:f>Sheet1!$B$1</c:f>
              <c:strCache>
                <c:ptCount val="1"/>
                <c:pt idx="0">
                  <c:v>AMOUNT SPENT </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AD1-6B48-BAB6-3A167ABB94C4}"/>
              </c:ext>
            </c:extLst>
          </c:dPt>
          <c:dPt>
            <c:idx val="1"/>
            <c:bubble3D val="0"/>
            <c:spPr>
              <a:solidFill>
                <a:schemeClr val="accent2"/>
              </a:solidFill>
              <a:ln w="19050">
                <a:noFill/>
              </a:ln>
              <a:effectLst/>
            </c:spPr>
            <c:extLst>
              <c:ext xmlns:c16="http://schemas.microsoft.com/office/drawing/2014/chart" uri="{C3380CC4-5D6E-409C-BE32-E72D297353CC}">
                <c16:uniqueId val="{00000003-EAD1-6B48-BAB6-3A167ABB94C4}"/>
              </c:ext>
            </c:extLst>
          </c:dPt>
          <c:dPt>
            <c:idx val="2"/>
            <c:bubble3D val="0"/>
            <c:spPr>
              <a:solidFill>
                <a:schemeClr val="accent3"/>
              </a:solidFill>
              <a:ln w="19050">
                <a:noFill/>
              </a:ln>
              <a:effectLst/>
            </c:spPr>
            <c:extLst>
              <c:ext xmlns:c16="http://schemas.microsoft.com/office/drawing/2014/chart" uri="{C3380CC4-5D6E-409C-BE32-E72D297353CC}">
                <c16:uniqueId val="{00000005-EAD1-6B48-BAB6-3A167ABB94C4}"/>
              </c:ext>
            </c:extLst>
          </c:dPt>
          <c:dPt>
            <c:idx val="3"/>
            <c:bubble3D val="0"/>
            <c:spPr>
              <a:solidFill>
                <a:schemeClr val="accent4"/>
              </a:solidFill>
              <a:ln w="19050">
                <a:noFill/>
              </a:ln>
              <a:effectLst/>
            </c:spPr>
            <c:extLst>
              <c:ext xmlns:c16="http://schemas.microsoft.com/office/drawing/2014/chart" uri="{C3380CC4-5D6E-409C-BE32-E72D297353CC}">
                <c16:uniqueId val="{00000007-EAD1-6B48-BAB6-3A167ABB94C4}"/>
              </c:ext>
            </c:extLst>
          </c:dPt>
          <c:dPt>
            <c:idx val="4"/>
            <c:bubble3D val="0"/>
            <c:spPr>
              <a:solidFill>
                <a:schemeClr val="accent5"/>
              </a:solidFill>
              <a:ln w="19050">
                <a:noFill/>
              </a:ln>
              <a:effectLst/>
            </c:spPr>
            <c:extLst>
              <c:ext xmlns:c16="http://schemas.microsoft.com/office/drawing/2014/chart" uri="{C3380CC4-5D6E-409C-BE32-E72D297353CC}">
                <c16:uniqueId val="{00000009-EAD1-6B48-BAB6-3A167ABB94C4}"/>
              </c:ext>
            </c:extLst>
          </c:dPt>
          <c:dPt>
            <c:idx val="5"/>
            <c:bubble3D val="0"/>
            <c:spPr>
              <a:solidFill>
                <a:schemeClr val="accent6"/>
              </a:solidFill>
              <a:ln w="19050">
                <a:noFill/>
              </a:ln>
              <a:effectLst/>
            </c:spPr>
            <c:extLst>
              <c:ext xmlns:c16="http://schemas.microsoft.com/office/drawing/2014/chart" uri="{C3380CC4-5D6E-409C-BE32-E72D297353CC}">
                <c16:uniqueId val="{0000000B-EAD1-6B48-BAB6-3A167ABB94C4}"/>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EAD1-6B48-BAB6-3A167ABB94C4}"/>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EAD1-6B48-BAB6-3A167ABB94C4}"/>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EAD1-6B48-BAB6-3A167ABB94C4}"/>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EAD1-6B48-BAB6-3A167ABB94C4}"/>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EAD1-6B48-BAB6-3A167ABB94C4}"/>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EAD1-6B48-BAB6-3A167ABB94C4}"/>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EAD1-6B48-BAB6-3A167ABB94C4}"/>
              </c:ext>
            </c:extLst>
          </c:dPt>
          <c:dPt>
            <c:idx val="13"/>
            <c:bubble3D val="0"/>
            <c:spPr>
              <a:solidFill>
                <a:schemeClr val="accent2">
                  <a:lumMod val="80000"/>
                  <a:lumOff val="20000"/>
                </a:schemeClr>
              </a:solidFill>
              <a:ln w="19050">
                <a:noFill/>
              </a:ln>
              <a:effectLst/>
            </c:spPr>
            <c:extLst>
              <c:ext xmlns:c16="http://schemas.microsoft.com/office/drawing/2014/chart" uri="{C3380CC4-5D6E-409C-BE32-E72D297353CC}">
                <c16:uniqueId val="{0000001B-EAD1-6B48-BAB6-3A167ABB94C4}"/>
              </c:ext>
            </c:extLst>
          </c:dPt>
          <c:dLbls>
            <c:dLbl>
              <c:idx val="11"/>
              <c:delete val="1"/>
              <c:extLst>
                <c:ext xmlns:c15="http://schemas.microsoft.com/office/drawing/2012/chart" uri="{CE6537A1-D6FC-4f65-9D91-7224C49458BB}"/>
                <c:ext xmlns:c16="http://schemas.microsoft.com/office/drawing/2014/chart" uri="{C3380CC4-5D6E-409C-BE32-E72D297353CC}">
                  <c16:uniqueId val="{00000017-EAD1-6B48-BAB6-3A167ABB94C4}"/>
                </c:ext>
              </c:extLst>
            </c:dLbl>
            <c:dLbl>
              <c:idx val="12"/>
              <c:delete val="1"/>
              <c:extLst>
                <c:ext xmlns:c15="http://schemas.microsoft.com/office/drawing/2012/chart" uri="{CE6537A1-D6FC-4f65-9D91-7224C49458BB}"/>
                <c:ext xmlns:c16="http://schemas.microsoft.com/office/drawing/2014/chart" uri="{C3380CC4-5D6E-409C-BE32-E72D297353CC}">
                  <c16:uniqueId val="{00000019-EAD1-6B48-BAB6-3A167ABB94C4}"/>
                </c:ext>
              </c:extLst>
            </c:dLbl>
            <c:dLbl>
              <c:idx val="13"/>
              <c:delete val="1"/>
              <c:extLst>
                <c:ext xmlns:c15="http://schemas.microsoft.com/office/drawing/2012/chart" uri="{CE6537A1-D6FC-4f65-9D91-7224C49458BB}"/>
                <c:ext xmlns:c16="http://schemas.microsoft.com/office/drawing/2014/chart" uri="{C3380CC4-5D6E-409C-BE32-E72D297353CC}">
                  <c16:uniqueId val="{0000001B-EAD1-6B48-BAB6-3A167ABB94C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BUDGET ITEM 1</c:v>
                </c:pt>
                <c:pt idx="1">
                  <c:v>BUDGET ITEM 2</c:v>
                </c:pt>
                <c:pt idx="2">
                  <c:v>BUDGET ITEM 3</c:v>
                </c:pt>
                <c:pt idx="3">
                  <c:v>BUDGET ITEM 4</c:v>
                </c:pt>
                <c:pt idx="4">
                  <c:v>BUDGET ITEM 5</c:v>
                </c:pt>
                <c:pt idx="5">
                  <c:v>BUDGET ITEM 6</c:v>
                </c:pt>
                <c:pt idx="6">
                  <c:v>BUDGET ITEM 7</c:v>
                </c:pt>
                <c:pt idx="7">
                  <c:v>BUDGET ITEM 8</c:v>
                </c:pt>
              </c:strCache>
            </c:strRef>
          </c:cat>
          <c:val>
            <c:numRef>
              <c:f>Sheet1!$B$2:$B$9</c:f>
              <c:numCache>
                <c:formatCode>_("$"* #,##0.00_);_("$"* \(#,##0.00\);_("$"* "-"??_);_(@_)</c:formatCode>
                <c:ptCount val="8"/>
                <c:pt idx="0">
                  <c:v>450</c:v>
                </c:pt>
                <c:pt idx="1">
                  <c:v>220</c:v>
                </c:pt>
                <c:pt idx="2">
                  <c:v>1102.56</c:v>
                </c:pt>
                <c:pt idx="3">
                  <c:v>400</c:v>
                </c:pt>
                <c:pt idx="4">
                  <c:v>765.09</c:v>
                </c:pt>
                <c:pt idx="5">
                  <c:v>430</c:v>
                </c:pt>
                <c:pt idx="6">
                  <c:v>234.98</c:v>
                </c:pt>
                <c:pt idx="7">
                  <c:v>800.04</c:v>
                </c:pt>
              </c:numCache>
            </c:numRef>
          </c:val>
          <c:extLst>
            <c:ext xmlns:c16="http://schemas.microsoft.com/office/drawing/2014/chart" uri="{C3380CC4-5D6E-409C-BE32-E72D297353CC}">
              <c16:uniqueId val="{00000000-5D2D-454B-BE49-879E26930A1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3345980576149905"/>
          <c:y val="0.17068007243423058"/>
          <c:w val="0.24702766094479284"/>
          <c:h val="0.745539889635140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Risks</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2AD0-BF47-99CB-8F5F940FDDD8}"/>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2AD0-BF47-99CB-8F5F940FDDD8}"/>
              </c:ext>
            </c:extLst>
          </c:dPt>
          <c:dPt>
            <c:idx val="2"/>
            <c:invertIfNegative val="0"/>
            <c:bubble3D val="0"/>
            <c:spPr>
              <a:solidFill>
                <a:srgbClr val="92D050"/>
              </a:solidFill>
              <a:ln>
                <a:noFill/>
              </a:ln>
              <a:effectLst/>
            </c:spPr>
            <c:extLst>
              <c:ext xmlns:c16="http://schemas.microsoft.com/office/drawing/2014/chart" uri="{C3380CC4-5D6E-409C-BE32-E72D297353CC}">
                <c16:uniqueId val="{00000005-2AD0-BF47-99CB-8F5F940FDDD8}"/>
              </c:ext>
            </c:extLst>
          </c:dPt>
          <c:cat>
            <c:strRef>
              <c:f>Sheet1!$A$2:$A$5</c:f>
              <c:strCache>
                <c:ptCount val="4"/>
                <c:pt idx="0">
                  <c:v>High</c:v>
                </c:pt>
                <c:pt idx="1">
                  <c:v>Medium</c:v>
                </c:pt>
                <c:pt idx="2">
                  <c:v>Low</c:v>
                </c:pt>
                <c:pt idx="3">
                  <c:v>Potential</c:v>
                </c:pt>
              </c:strCache>
            </c:strRef>
          </c:cat>
          <c:val>
            <c:numRef>
              <c:f>Sheet1!$B$2:$B$5</c:f>
              <c:numCache>
                <c:formatCode>General</c:formatCode>
                <c:ptCount val="4"/>
                <c:pt idx="0">
                  <c:v>12</c:v>
                </c:pt>
                <c:pt idx="1">
                  <c:v>8</c:v>
                </c:pt>
                <c:pt idx="2">
                  <c:v>5</c:v>
                </c:pt>
                <c:pt idx="3">
                  <c:v>22</c:v>
                </c:pt>
              </c:numCache>
            </c:numRef>
          </c:val>
          <c:extLst>
            <c:ext xmlns:c16="http://schemas.microsoft.com/office/drawing/2014/chart" uri="{C3380CC4-5D6E-409C-BE32-E72D297353CC}">
              <c16:uniqueId val="{00000006-2AD0-BF47-99CB-8F5F940FDDD8}"/>
            </c:ext>
          </c:extLst>
        </c:ser>
        <c:dLbls>
          <c:showLegendKey val="0"/>
          <c:showVal val="0"/>
          <c:showCatName val="0"/>
          <c:showSerName val="0"/>
          <c:showPercent val="0"/>
          <c:showBubbleSize val="0"/>
        </c:dLbls>
        <c:gapWidth val="219"/>
        <c:overlap val="-5"/>
        <c:axId val="202755712"/>
        <c:axId val="202750816"/>
      </c:barChart>
      <c:catAx>
        <c:axId val="2027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2750816"/>
        <c:crosses val="autoZero"/>
        <c:auto val="1"/>
        <c:lblAlgn val="ctr"/>
        <c:lblOffset val="100"/>
        <c:noMultiLvlLbl val="0"/>
      </c:catAx>
      <c:valAx>
        <c:axId val="20275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027557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Issues</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2AD0-BF47-99CB-8F5F940FDDD8}"/>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2AD0-BF47-99CB-8F5F940FDDD8}"/>
              </c:ext>
            </c:extLst>
          </c:dPt>
          <c:dPt>
            <c:idx val="2"/>
            <c:invertIfNegative val="0"/>
            <c:bubble3D val="0"/>
            <c:spPr>
              <a:solidFill>
                <a:srgbClr val="92D050"/>
              </a:solidFill>
              <a:ln>
                <a:noFill/>
              </a:ln>
              <a:effectLst/>
            </c:spPr>
            <c:extLst>
              <c:ext xmlns:c16="http://schemas.microsoft.com/office/drawing/2014/chart" uri="{C3380CC4-5D6E-409C-BE32-E72D297353CC}">
                <c16:uniqueId val="{00000005-2AD0-BF47-99CB-8F5F940FDDD8}"/>
              </c:ext>
            </c:extLst>
          </c:dPt>
          <c:cat>
            <c:strRef>
              <c:f>Sheet1!$A$2:$A$4</c:f>
              <c:strCache>
                <c:ptCount val="3"/>
                <c:pt idx="0">
                  <c:v>High</c:v>
                </c:pt>
                <c:pt idx="1">
                  <c:v>Medium</c:v>
                </c:pt>
                <c:pt idx="2">
                  <c:v>Low</c:v>
                </c:pt>
              </c:strCache>
            </c:strRef>
          </c:cat>
          <c:val>
            <c:numRef>
              <c:f>Sheet1!$B$2:$B$4</c:f>
              <c:numCache>
                <c:formatCode>General</c:formatCode>
                <c:ptCount val="3"/>
                <c:pt idx="0">
                  <c:v>4</c:v>
                </c:pt>
                <c:pt idx="1">
                  <c:v>5</c:v>
                </c:pt>
                <c:pt idx="2">
                  <c:v>5</c:v>
                </c:pt>
              </c:numCache>
            </c:numRef>
          </c:val>
          <c:extLst>
            <c:ext xmlns:c16="http://schemas.microsoft.com/office/drawing/2014/chart" uri="{C3380CC4-5D6E-409C-BE32-E72D297353CC}">
              <c16:uniqueId val="{00000006-2AD0-BF47-99CB-8F5F940FDDD8}"/>
            </c:ext>
          </c:extLst>
        </c:ser>
        <c:dLbls>
          <c:showLegendKey val="0"/>
          <c:showVal val="0"/>
          <c:showCatName val="0"/>
          <c:showSerName val="0"/>
          <c:showPercent val="0"/>
          <c:showBubbleSize val="0"/>
        </c:dLbls>
        <c:gapWidth val="219"/>
        <c:overlap val="-5"/>
        <c:axId val="202755712"/>
        <c:axId val="202750816"/>
      </c:barChart>
      <c:catAx>
        <c:axId val="2027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2750816"/>
        <c:crosses val="autoZero"/>
        <c:auto val="1"/>
        <c:lblAlgn val="ctr"/>
        <c:lblOffset val="100"/>
        <c:noMultiLvlLbl val="0"/>
      </c:catAx>
      <c:valAx>
        <c:axId val="20275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027557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Sheet1!$B$1</c:f>
              <c:strCache>
                <c:ptCount val="1"/>
                <c:pt idx="0">
                  <c:v># of DAYS</c:v>
                </c:pt>
              </c:strCache>
            </c:strRef>
          </c:tx>
          <c:spPr>
            <a:solidFill>
              <a:schemeClr val="accent5">
                <a:lumMod val="75000"/>
              </a:schemeClr>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CE08-9A4F-9F62-F9645D7C84B3}"/>
              </c:ext>
            </c:extLst>
          </c:dPt>
          <c:dPt>
            <c:idx val="1"/>
            <c:invertIfNegative val="0"/>
            <c:bubble3D val="0"/>
            <c:spPr>
              <a:solidFill>
                <a:srgbClr val="679377"/>
              </a:solidFill>
              <a:ln>
                <a:noFill/>
              </a:ln>
              <a:effectLst/>
            </c:spPr>
            <c:extLst>
              <c:ext xmlns:c16="http://schemas.microsoft.com/office/drawing/2014/chart" uri="{C3380CC4-5D6E-409C-BE32-E72D297353CC}">
                <c16:uniqueId val="{00000003-CE08-9A4F-9F62-F9645D7C84B3}"/>
              </c:ext>
            </c:extLst>
          </c:dPt>
          <c:dPt>
            <c:idx val="2"/>
            <c:invertIfNegative val="0"/>
            <c:bubble3D val="0"/>
            <c:spPr>
              <a:solidFill>
                <a:srgbClr val="C27852"/>
              </a:solidFill>
              <a:ln>
                <a:noFill/>
              </a:ln>
              <a:effectLst/>
            </c:spPr>
            <c:extLst>
              <c:ext xmlns:c16="http://schemas.microsoft.com/office/drawing/2014/chart" uri="{C3380CC4-5D6E-409C-BE32-E72D297353CC}">
                <c16:uniqueId val="{00000005-CE08-9A4F-9F62-F9645D7C84B3}"/>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7-CE08-9A4F-9F62-F9645D7C84B3}"/>
              </c:ext>
            </c:extLst>
          </c:dPt>
          <c:dPt>
            <c:idx val="4"/>
            <c:invertIfNegative val="0"/>
            <c:bubble3D val="0"/>
            <c:extLst>
              <c:ext xmlns:c16="http://schemas.microsoft.com/office/drawing/2014/chart" uri="{C3380CC4-5D6E-409C-BE32-E72D297353CC}">
                <c16:uniqueId val="{00000009-CE08-9A4F-9F62-F9645D7C84B3}"/>
              </c:ext>
            </c:extLst>
          </c:dPt>
          <c:dPt>
            <c:idx val="5"/>
            <c:invertIfNegative val="0"/>
            <c:bubble3D val="0"/>
            <c:extLst>
              <c:ext xmlns:c16="http://schemas.microsoft.com/office/drawing/2014/chart" uri="{C3380CC4-5D6E-409C-BE32-E72D297353CC}">
                <c16:uniqueId val="{0000000B-CE08-9A4F-9F62-F9645D7C84B3}"/>
              </c:ext>
            </c:extLst>
          </c:dPt>
          <c:dPt>
            <c:idx val="6"/>
            <c:invertIfNegative val="0"/>
            <c:bubble3D val="0"/>
            <c:extLst>
              <c:ext xmlns:c16="http://schemas.microsoft.com/office/drawing/2014/chart" uri="{C3380CC4-5D6E-409C-BE32-E72D297353CC}">
                <c16:uniqueId val="{0000000D-CE08-9A4F-9F62-F9645D7C84B3}"/>
              </c:ext>
            </c:extLst>
          </c:dPt>
          <c:dPt>
            <c:idx val="7"/>
            <c:invertIfNegative val="0"/>
            <c:bubble3D val="0"/>
            <c:extLst>
              <c:ext xmlns:c16="http://schemas.microsoft.com/office/drawing/2014/chart" uri="{C3380CC4-5D6E-409C-BE32-E72D297353CC}">
                <c16:uniqueId val="{0000000F-CE08-9A4F-9F62-F9645D7C84B3}"/>
              </c:ext>
            </c:extLst>
          </c:dPt>
          <c:dPt>
            <c:idx val="8"/>
            <c:invertIfNegative val="0"/>
            <c:bubble3D val="0"/>
            <c:extLst>
              <c:ext xmlns:c16="http://schemas.microsoft.com/office/drawing/2014/chart" uri="{C3380CC4-5D6E-409C-BE32-E72D297353CC}">
                <c16:uniqueId val="{00000011-CE08-9A4F-9F62-F9645D7C84B3}"/>
              </c:ext>
            </c:extLst>
          </c:dPt>
          <c:dPt>
            <c:idx val="9"/>
            <c:invertIfNegative val="0"/>
            <c:bubble3D val="0"/>
            <c:extLst>
              <c:ext xmlns:c16="http://schemas.microsoft.com/office/drawing/2014/chart" uri="{C3380CC4-5D6E-409C-BE32-E72D297353CC}">
                <c16:uniqueId val="{00000013-CE08-9A4F-9F62-F9645D7C84B3}"/>
              </c:ext>
            </c:extLst>
          </c:dPt>
          <c:dPt>
            <c:idx val="10"/>
            <c:invertIfNegative val="0"/>
            <c:bubble3D val="0"/>
            <c:extLst>
              <c:ext xmlns:c16="http://schemas.microsoft.com/office/drawing/2014/chart" uri="{C3380CC4-5D6E-409C-BE32-E72D297353CC}">
                <c16:uniqueId val="{00000015-CE08-9A4F-9F62-F9645D7C84B3}"/>
              </c:ext>
            </c:extLst>
          </c:dPt>
          <c:dPt>
            <c:idx val="11"/>
            <c:invertIfNegative val="0"/>
            <c:bubble3D val="0"/>
            <c:extLst>
              <c:ext xmlns:c16="http://schemas.microsoft.com/office/drawing/2014/chart" uri="{C3380CC4-5D6E-409C-BE32-E72D297353CC}">
                <c16:uniqueId val="{00000017-CE08-9A4F-9F62-F9645D7C84B3}"/>
              </c:ext>
            </c:extLst>
          </c:dPt>
          <c:dPt>
            <c:idx val="12"/>
            <c:invertIfNegative val="0"/>
            <c:bubble3D val="0"/>
            <c:extLst>
              <c:ext xmlns:c16="http://schemas.microsoft.com/office/drawing/2014/chart" uri="{C3380CC4-5D6E-409C-BE32-E72D297353CC}">
                <c16:uniqueId val="{00000019-CE08-9A4F-9F62-F9645D7C84B3}"/>
              </c:ext>
            </c:extLst>
          </c:dPt>
          <c:dPt>
            <c:idx val="13"/>
            <c:invertIfNegative val="0"/>
            <c:bubble3D val="0"/>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INTERNAL TEAMS</c:v>
                </c:pt>
                <c:pt idx="1">
                  <c:v>EXTERNAL VENDORS</c:v>
                </c:pt>
                <c:pt idx="2">
                  <c:v>CONTRACTORS/FREELANCERS</c:v>
                </c:pt>
                <c:pt idx="3">
                  <c:v>OVERHEAD/ADMIN</c:v>
                </c:pt>
              </c:strCache>
            </c:strRef>
          </c:cat>
          <c:val>
            <c:numRef>
              <c:f>Sheet1!$B$2:$B$5</c:f>
              <c:numCache>
                <c:formatCode>_("$"* #,##0.00_);_("$"* \(#,##0.00\);_("$"* "-"??_);_(@_)</c:formatCode>
                <c:ptCount val="4"/>
                <c:pt idx="0">
                  <c:v>1100</c:v>
                </c:pt>
                <c:pt idx="1">
                  <c:v>8405</c:v>
                </c:pt>
                <c:pt idx="2">
                  <c:v>4532</c:v>
                </c:pt>
                <c:pt idx="3">
                  <c:v>4567</c:v>
                </c:pt>
              </c:numCache>
            </c:numRef>
          </c:val>
          <c:extLst>
            <c:ext xmlns:c16="http://schemas.microsoft.com/office/drawing/2014/chart" uri="{C3380CC4-5D6E-409C-BE32-E72D297353CC}">
              <c16:uniqueId val="{00000002-4990-A94B-88FE-4F35F4F9183E}"/>
            </c:ext>
          </c:extLst>
        </c:ser>
        <c:dLbls>
          <c:showLegendKey val="0"/>
          <c:showVal val="0"/>
          <c:showCatName val="0"/>
          <c:showSerName val="0"/>
          <c:showPercent val="0"/>
          <c:showBubbleSize val="0"/>
        </c:dLbls>
        <c:gapWidth val="50"/>
        <c:axId val="1205897104"/>
        <c:axId val="1338991040"/>
      </c:bar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8272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33147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464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0288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5/22/25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241474" y="168034"/>
            <a:ext cx="8449606" cy="478914"/>
          </a:xfrm>
          <a:prstGeom prst="rect">
            <a:avLst/>
          </a:prstGeom>
          <a:noFill/>
        </p:spPr>
        <p:txBody>
          <a:bodyPr wrap="square" rtlCol="0">
            <a:spAutoFit/>
          </a:bodyPr>
          <a:lstStyle/>
          <a:p>
            <a:pPr marL="0" marR="0">
              <a:lnSpc>
                <a:spcPct val="115000"/>
              </a:lnSpc>
              <a:spcAft>
                <a:spcPts val="800"/>
              </a:spcAft>
            </a:pPr>
            <a:r>
              <a:rPr lang="en-US" sz="2400" b="1" kern="100" dirty="0">
                <a:solidFill>
                  <a:schemeClr val="tx1">
                    <a:lumMod val="75000"/>
                    <a:lumOff val="25000"/>
                  </a:schemeClr>
                </a:solidFill>
                <a:effectLst/>
                <a:latin typeface="Century Gothic" panose="020B0502020202020204" pitchFamily="34" charset="0"/>
                <a:ea typeface="Aptos" panose="020B0004020202020204" pitchFamily="34" charset="0"/>
                <a:cs typeface="Times New Roman" panose="02020603050405020304" pitchFamily="18" charset="0"/>
              </a:rPr>
              <a:t>Executive Project Status Report PowerPoint Template</a:t>
            </a:r>
            <a:endParaRPr lang="en-US" sz="2400" kern="100" dirty="0">
              <a:solidFill>
                <a:schemeClr val="tx1">
                  <a:lumMod val="75000"/>
                  <a:lumOff val="25000"/>
                </a:schemeClr>
              </a:solidFill>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246769"/>
          </a:xfrm>
          <a:prstGeom prst="rect">
            <a:avLst/>
          </a:prstGeom>
          <a:noFill/>
        </p:spPr>
        <p:txBody>
          <a:bodyPr wrap="square" rtlCol="0">
            <a:spAutoFit/>
          </a:bodyPr>
          <a:lstStyle/>
          <a:p>
            <a:r>
              <a:rPr lang="en-US" sz="3600" dirty="0">
                <a:solidFill>
                  <a:schemeClr val="accent5">
                    <a:lumMod val="75000"/>
                  </a:schemeClr>
                </a:solidFill>
                <a:latin typeface="Century Gothic" panose="020B0502020202020204" pitchFamily="34" charset="0"/>
              </a:rPr>
              <a:t>COMPANY NAME</a:t>
            </a:r>
          </a:p>
          <a:p>
            <a:r>
              <a:rPr lang="en-US" sz="2000" dirty="0">
                <a:solidFill>
                  <a:schemeClr val="tx2"/>
                </a:solidFill>
                <a:latin typeface="Century Gothic" panose="020B0502020202020204" pitchFamily="34" charset="0"/>
              </a:rPr>
              <a:t> </a:t>
            </a:r>
          </a:p>
          <a:p>
            <a:r>
              <a:rPr lang="en-US" sz="1400" dirty="0">
                <a:solidFill>
                  <a:schemeClr val="accent5">
                    <a:lumMod val="75000"/>
                  </a:schemeClr>
                </a:solidFill>
                <a:latin typeface="Century Gothic" panose="020B0502020202020204" pitchFamily="34" charset="0"/>
              </a:rPr>
              <a:t>00/00/0000</a:t>
            </a:r>
          </a:p>
          <a:p>
            <a:r>
              <a:rPr lang="en-US" sz="1400" dirty="0">
                <a:solidFill>
                  <a:schemeClr val="accent5">
                    <a:lumMod val="75000"/>
                  </a:schemeClr>
                </a:solidFill>
                <a:latin typeface="Century Gothic" panose="020B0502020202020204" pitchFamily="34" charset="0"/>
              </a:rPr>
              <a:t> </a:t>
            </a:r>
          </a:p>
          <a:p>
            <a:r>
              <a:rPr lang="en-US" sz="1400" dirty="0">
                <a:solidFill>
                  <a:schemeClr val="accent5">
                    <a:lumMod val="75000"/>
                  </a:schemeClr>
                </a:solidFill>
                <a:latin typeface="Century Gothic" panose="020B0502020202020204" pitchFamily="34" charset="0"/>
              </a:rPr>
              <a:t>Address</a:t>
            </a:r>
          </a:p>
          <a:p>
            <a:r>
              <a:rPr lang="en-US" sz="1400" dirty="0">
                <a:solidFill>
                  <a:schemeClr val="accent5">
                    <a:lumMod val="75000"/>
                  </a:schemeClr>
                </a:solidFill>
                <a:latin typeface="Century Gothic" panose="020B0502020202020204" pitchFamily="34" charset="0"/>
              </a:rPr>
              <a:t>Contact Phone</a:t>
            </a:r>
          </a:p>
          <a:p>
            <a:r>
              <a:rPr lang="en-US" sz="1400" dirty="0">
                <a:solidFill>
                  <a:schemeClr val="accent5">
                    <a:lumMod val="75000"/>
                  </a:schemeClr>
                </a:solidFill>
                <a:latin typeface="Century Gothic" panose="020B0502020202020204" pitchFamily="34" charset="0"/>
              </a:rPr>
              <a:t>Web Address</a:t>
            </a:r>
          </a:p>
          <a:p>
            <a:r>
              <a:rPr lang="en-US" sz="1400" dirty="0">
                <a:solidFill>
                  <a:schemeClr val="accent5">
                    <a:lumMod val="75000"/>
                  </a:schemeClr>
                </a:solidFill>
                <a:latin typeface="Century Gothic" panose="020B0502020202020204" pitchFamily="34" charset="0"/>
              </a:rPr>
              <a:t>Email Address</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273E4A99-8E98-9C49-BEA2-1DA828E7F9B3}"/>
              </a:ext>
            </a:extLst>
          </p:cNvPr>
          <p:cNvGrpSpPr/>
          <p:nvPr/>
        </p:nvGrpSpPr>
        <p:grpSpPr>
          <a:xfrm>
            <a:off x="8691080" y="2406242"/>
            <a:ext cx="2932884" cy="2890404"/>
            <a:chOff x="415636" y="923060"/>
            <a:chExt cx="2932884" cy="2890404"/>
          </a:xfrm>
        </p:grpSpPr>
        <p:sp>
          <p:nvSpPr>
            <p:cNvPr id="15" name="Oval 14">
              <a:extLst>
                <a:ext uri="{FF2B5EF4-FFF2-40B4-BE49-F238E27FC236}">
                  <a16:creationId xmlns:a16="http://schemas.microsoft.com/office/drawing/2014/main" id="{BFDED863-2973-1644-9532-648285F6B0E9}"/>
                </a:ext>
              </a:extLst>
            </p:cNvPr>
            <p:cNvSpPr/>
            <p:nvPr/>
          </p:nvSpPr>
          <p:spPr>
            <a:xfrm>
              <a:off x="415636" y="923060"/>
              <a:ext cx="2932884" cy="2890404"/>
            </a:xfrm>
            <a:prstGeom prst="ellipse">
              <a:avLst/>
            </a:prstGeom>
            <a:solidFill>
              <a:schemeClr val="bg1">
                <a:lumMod val="8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a:extLst>
                <a:ext uri="{FF2B5EF4-FFF2-40B4-BE49-F238E27FC236}">
                  <a16:creationId xmlns:a16="http://schemas.microsoft.com/office/drawing/2014/main" id="{8A17C04B-3B6F-B640-8C13-8A28DEB19342}"/>
                </a:ext>
              </a:extLst>
            </p:cNvPr>
            <p:cNvSpPr/>
            <p:nvPr/>
          </p:nvSpPr>
          <p:spPr>
            <a:xfrm>
              <a:off x="666342" y="1048616"/>
              <a:ext cx="2431473" cy="2431473"/>
            </a:xfrm>
            <a:prstGeom prst="star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EA10552-11D4-8049-A191-37D70CB0C373}"/>
                </a:ext>
              </a:extLst>
            </p:cNvPr>
            <p:cNvSpPr txBox="1"/>
            <p:nvPr/>
          </p:nvSpPr>
          <p:spPr>
            <a:xfrm>
              <a:off x="666341" y="1644986"/>
              <a:ext cx="2431473" cy="1446550"/>
            </a:xfrm>
            <a:prstGeom prst="rect">
              <a:avLst/>
            </a:prstGeom>
            <a:noFill/>
          </p:spPr>
          <p:txBody>
            <a:bodyPr wrap="square" rtlCol="0">
              <a:spAutoFit/>
            </a:bodyPr>
            <a:lstStyle/>
            <a:p>
              <a:pPr algn="ctr"/>
              <a:r>
                <a:rPr lang="en-US" sz="4400" b="1" dirty="0">
                  <a:solidFill>
                    <a:schemeClr val="bg1"/>
                  </a:solidFill>
                  <a:latin typeface="Century Gothic" panose="020B0502020202020204" pitchFamily="34" charset="0"/>
                </a:rPr>
                <a:t>YOUR</a:t>
              </a:r>
            </a:p>
            <a:p>
              <a:pPr algn="ctr"/>
              <a:r>
                <a:rPr lang="en-US" sz="4400" b="1" dirty="0">
                  <a:solidFill>
                    <a:schemeClr val="bg1"/>
                  </a:solidFill>
                  <a:latin typeface="Century Gothic" panose="020B0502020202020204" pitchFamily="34" charset="0"/>
                </a:rPr>
                <a:t>LOGO</a:t>
              </a:r>
            </a:p>
          </p:txBody>
        </p:sp>
      </p:grp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extLst>
              <p:ext uri="{D42A27DB-BD31-4B8C-83A1-F6EECF244321}">
                <p14:modId xmlns:p14="http://schemas.microsoft.com/office/powerpoint/2010/main" val="1438537654"/>
              </p:ext>
            </p:extLst>
          </p:nvPr>
        </p:nvGraphicFramePr>
        <p:xfrm>
          <a:off x="285572" y="5824152"/>
          <a:ext cx="11404472" cy="73412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36706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Prepared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Approved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spTree>
    <p:extLst>
      <p:ext uri="{BB962C8B-B14F-4D97-AF65-F5344CB8AC3E}">
        <p14:creationId xmlns:p14="http://schemas.microsoft.com/office/powerpoint/2010/main" val="17501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diamond pattern background">
            <a:extLst>
              <a:ext uri="{FF2B5EF4-FFF2-40B4-BE49-F238E27FC236}">
                <a16:creationId xmlns:a16="http://schemas.microsoft.com/office/drawing/2014/main" id="{9865536C-CEB6-11E7-2232-BCFB5CE0733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EXECUTIVE PROJECT STATUS REPORT POWERPOINT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252258"/>
            <a:ext cx="2379177" cy="646331"/>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PROJECT DETAILS </a:t>
            </a:r>
            <a:br>
              <a:rPr lang="en-US" dirty="0">
                <a:latin typeface="Century Gothic" panose="020B0502020202020204" pitchFamily="34" charset="0"/>
                <a:ea typeface="Montserrat Bold" charset="0"/>
                <a:cs typeface="Montserrat Bold" charset="0"/>
              </a:rPr>
            </a:br>
            <a:r>
              <a:rPr lang="en-US" dirty="0">
                <a:latin typeface="Century Gothic" panose="020B0502020202020204" pitchFamily="34" charset="0"/>
                <a:ea typeface="Montserrat Bold" charset="0"/>
                <a:cs typeface="Montserrat Bold" charset="0"/>
              </a:rPr>
              <a:t>AND COMPONENTS</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641334"/>
            <a:ext cx="3070224"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PLANNED VERSUS ACTUAL PROGRESS</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59012"/>
            <a:ext cx="2502851"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BUDGET BREAKDOWN</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69442"/>
            <a:ext cx="2741390"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FINANCIAL RESOURCES</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133626"/>
            <a:ext cx="1503938"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COMMENTS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705292"/>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6</a:t>
            </a:r>
          </a:p>
        </p:txBody>
      </p:sp>
      <p:sp>
        <p:nvSpPr>
          <p:cNvPr id="55" name="TextBox 54">
            <a:hlinkClick r:id="rId4" action="ppaction://hlinksldjump"/>
            <a:extLst>
              <a:ext uri="{FF2B5EF4-FFF2-40B4-BE49-F238E27FC236}">
                <a16:creationId xmlns:a16="http://schemas.microsoft.com/office/drawing/2014/main" id="{86746B7D-B52D-4941-A37D-E63B673D5DEE}"/>
              </a:ext>
            </a:extLst>
          </p:cNvPr>
          <p:cNvSpPr txBox="1"/>
          <p:nvPr/>
        </p:nvSpPr>
        <p:spPr>
          <a:xfrm>
            <a:off x="4381675" y="2346232"/>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5</a:t>
            </a:r>
          </a:p>
        </p:txBody>
      </p:sp>
      <p:sp>
        <p:nvSpPr>
          <p:cNvPr id="64" name="TextBox 63">
            <a:hlinkClick r:id="rId7" action="ppaction://hlinksldjump"/>
            <a:extLst>
              <a:ext uri="{FF2B5EF4-FFF2-40B4-BE49-F238E27FC236}">
                <a16:creationId xmlns:a16="http://schemas.microsoft.com/office/drawing/2014/main" id="{D29DD01A-13BF-744A-9B64-9D86AC88EDDE}"/>
              </a:ext>
            </a:extLst>
          </p:cNvPr>
          <p:cNvSpPr txBox="1"/>
          <p:nvPr/>
        </p:nvSpPr>
        <p:spPr>
          <a:xfrm>
            <a:off x="4381675" y="92294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65" name="TextBox 64">
            <a:extLst>
              <a:ext uri="{FF2B5EF4-FFF2-40B4-BE49-F238E27FC236}">
                <a16:creationId xmlns:a16="http://schemas.microsoft.com/office/drawing/2014/main" id="{DCAE84B5-A598-8941-B4AD-51887AC426D8}"/>
              </a:ext>
            </a:extLst>
          </p:cNvPr>
          <p:cNvSpPr txBox="1"/>
          <p:nvPr/>
        </p:nvSpPr>
        <p:spPr>
          <a:xfrm>
            <a:off x="5013485" y="1405259"/>
            <a:ext cx="3371390"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RISKS / ISSUES</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4" name="Table 3">
            <a:extLst>
              <a:ext uri="{FF2B5EF4-FFF2-40B4-BE49-F238E27FC236}">
                <a16:creationId xmlns:a16="http://schemas.microsoft.com/office/drawing/2014/main" id="{FEF65D44-666B-694E-A122-AE70E100598C}"/>
              </a:ext>
            </a:extLst>
          </p:cNvPr>
          <p:cNvGraphicFramePr>
            <a:graphicFrameLocks noGrp="1"/>
          </p:cNvGraphicFramePr>
          <p:nvPr>
            <p:extLst>
              <p:ext uri="{D42A27DB-BD31-4B8C-83A1-F6EECF244321}">
                <p14:modId xmlns:p14="http://schemas.microsoft.com/office/powerpoint/2010/main" val="2681965871"/>
              </p:ext>
            </p:extLst>
          </p:nvPr>
        </p:nvGraphicFramePr>
        <p:xfrm>
          <a:off x="451134" y="929469"/>
          <a:ext cx="11431896" cy="1141293"/>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3324479843"/>
                    </a:ext>
                  </a:extLst>
                </a:gridCol>
                <a:gridCol w="4153897">
                  <a:extLst>
                    <a:ext uri="{9D8B030D-6E8A-4147-A177-3AD203B41FA5}">
                      <a16:colId xmlns:a16="http://schemas.microsoft.com/office/drawing/2014/main" val="2514661359"/>
                    </a:ext>
                  </a:extLst>
                </a:gridCol>
                <a:gridCol w="1562051">
                  <a:extLst>
                    <a:ext uri="{9D8B030D-6E8A-4147-A177-3AD203B41FA5}">
                      <a16:colId xmlns:a16="http://schemas.microsoft.com/office/drawing/2014/main" val="1484756175"/>
                    </a:ext>
                  </a:extLst>
                </a:gridCol>
                <a:gridCol w="4153897">
                  <a:extLst>
                    <a:ext uri="{9D8B030D-6E8A-4147-A177-3AD203B41FA5}">
                      <a16:colId xmlns:a16="http://schemas.microsoft.com/office/drawing/2014/main" val="3286568053"/>
                    </a:ext>
                  </a:extLst>
                </a:gridCol>
              </a:tblGrid>
              <a:tr h="380431">
                <a:tc>
                  <a:txBody>
                    <a:bodyPr/>
                    <a:lstStyle/>
                    <a:p>
                      <a:pPr algn="l" fontAlgn="ctr"/>
                      <a:r>
                        <a:rPr lang="en-US" sz="1000" u="none" strike="noStrike" dirty="0">
                          <a:effectLst/>
                          <a:latin typeface="Century Gothic" panose="020B0502020202020204" pitchFamily="34" charset="0"/>
                        </a:rPr>
                        <a:t>PROJECT NAME</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u="none" strike="noStrike" dirty="0">
                          <a:effectLst/>
                          <a:latin typeface="Century Gothic" panose="020B0502020202020204" pitchFamily="34" charset="0"/>
                        </a:rPr>
                        <a:t> </a:t>
                      </a:r>
                      <a:r>
                        <a:rPr lang="en-US" sz="1200" u="none" strike="noStrike" dirty="0">
                          <a:solidFill>
                            <a:schemeClr val="accent5">
                              <a:lumMod val="75000"/>
                            </a:schemeClr>
                          </a:solidFill>
                          <a:effectLst/>
                          <a:latin typeface="Century Gothic" panose="020B0502020202020204" pitchFamily="34" charset="0"/>
                        </a:rPr>
                        <a:t>Name</a:t>
                      </a:r>
                      <a:endParaRPr lang="en-US" sz="1200" b="0" i="0" u="none" strike="noStrike" dirty="0">
                        <a:solidFill>
                          <a:schemeClr val="accent5">
                            <a:lumMod val="75000"/>
                          </a:schemeClr>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PROJECT CODE</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b="0" i="0" u="none" strike="noStrike" dirty="0">
                          <a:solidFill>
                            <a:schemeClr val="accent5">
                              <a:lumMod val="75000"/>
                            </a:schemeClr>
                          </a:solidFill>
                          <a:effectLst/>
                          <a:latin typeface="Century Gothic" panose="020B0502020202020204" pitchFamily="34" charset="0"/>
                        </a:rPr>
                        <a:t>12345</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813327"/>
                  </a:ext>
                </a:extLst>
              </a:tr>
              <a:tr h="380431">
                <a:tc>
                  <a:txBody>
                    <a:bodyPr/>
                    <a:lstStyle/>
                    <a:p>
                      <a:pPr algn="l" fontAlgn="ctr"/>
                      <a:r>
                        <a:rPr lang="en-US" sz="1000" u="none" strike="noStrike" dirty="0">
                          <a:effectLst/>
                          <a:latin typeface="Century Gothic" panose="020B0502020202020204" pitchFamily="34" charset="0"/>
                        </a:rPr>
                        <a:t>PROJECT MANAGER</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u="none" strike="noStrike" dirty="0">
                          <a:effectLst/>
                          <a:latin typeface="Century Gothic" panose="020B0502020202020204" pitchFamily="34" charset="0"/>
                        </a:rPr>
                        <a:t> </a:t>
                      </a:r>
                      <a:r>
                        <a:rPr lang="en-US" sz="1100" u="none" strike="noStrike" dirty="0">
                          <a:solidFill>
                            <a:schemeClr val="accent5">
                              <a:lumMod val="75000"/>
                            </a:schemeClr>
                          </a:solidFill>
                          <a:effectLst/>
                          <a:latin typeface="Century Gothic" panose="020B0502020202020204" pitchFamily="34" charset="0"/>
                        </a:rPr>
                        <a:t>Name</a:t>
                      </a:r>
                      <a:endParaRPr lang="en-US" sz="1100" b="0"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DATE OF STATUS ENTRY</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chemeClr val="accent5">
                              <a:lumMod val="75000"/>
                            </a:schemeClr>
                          </a:solidFill>
                          <a:effectLst/>
                          <a:latin typeface="Century Gothic" panose="020B0502020202020204" pitchFamily="34" charset="0"/>
                        </a:rPr>
                        <a:t>MM/DD/YY</a:t>
                      </a:r>
                      <a:endParaRPr lang="en-US" sz="1100" b="0" i="0" u="none" strike="noStrike" dirty="0">
                        <a:solidFill>
                          <a:schemeClr val="accent5">
                            <a:lumMod val="75000"/>
                          </a:schemeClr>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133171"/>
                  </a:ext>
                </a:extLst>
              </a:tr>
              <a:tr h="380431">
                <a:tc>
                  <a:txBody>
                    <a:bodyPr/>
                    <a:lstStyle/>
                    <a:p>
                      <a:pPr algn="l" fontAlgn="ctr"/>
                      <a:r>
                        <a:rPr lang="en-US" sz="1000" u="none" strike="noStrike" dirty="0">
                          <a:effectLst/>
                          <a:latin typeface="Century Gothic" panose="020B0502020202020204" pitchFamily="34" charset="0"/>
                        </a:rPr>
                        <a:t>PERIOD COVERED</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u="none" strike="noStrike" dirty="0">
                          <a:solidFill>
                            <a:schemeClr val="accent5">
                              <a:lumMod val="75000"/>
                            </a:schemeClr>
                          </a:solidFill>
                          <a:effectLst/>
                          <a:latin typeface="Century Gothic" panose="020B0502020202020204" pitchFamily="34" charset="0"/>
                        </a:rPr>
                        <a:t> MM/DD/YY</a:t>
                      </a:r>
                      <a:endParaRPr lang="en-US" sz="1100" b="0" i="0" u="none" strike="noStrike" dirty="0">
                        <a:solidFill>
                          <a:schemeClr val="accent5">
                            <a:lumMod val="75000"/>
                          </a:schemeClr>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PROJECTED DATE </a:t>
                      </a:r>
                      <a:br>
                        <a:rPr lang="en-US" sz="1000" u="none" strike="noStrike" dirty="0">
                          <a:effectLst/>
                          <a:latin typeface="Century Gothic" panose="020B0502020202020204" pitchFamily="34" charset="0"/>
                        </a:rPr>
                      </a:br>
                      <a:r>
                        <a:rPr lang="en-US" sz="1000" u="none" strike="noStrike" dirty="0">
                          <a:effectLst/>
                          <a:latin typeface="Century Gothic" panose="020B0502020202020204" pitchFamily="34" charset="0"/>
                        </a:rPr>
                        <a:t>OF COMPLETION</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chemeClr val="accent5">
                              <a:lumMod val="75000"/>
                            </a:schemeClr>
                          </a:solidFill>
                          <a:effectLst/>
                          <a:latin typeface="Century Gothic" panose="020B0502020202020204" pitchFamily="34" charset="0"/>
                        </a:rPr>
                        <a:t>MM/DD/YY</a:t>
                      </a:r>
                      <a:endParaRPr lang="en-US" sz="1100" b="0" i="0" u="none" strike="noStrike" dirty="0">
                        <a:solidFill>
                          <a:schemeClr val="accent5">
                            <a:lumMod val="75000"/>
                          </a:schemeClr>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8553471"/>
                  </a:ext>
                </a:extLst>
              </a:tr>
            </a:tbl>
          </a:graphicData>
        </a:graphic>
      </p:graphicFrame>
      <p:graphicFrame>
        <p:nvGraphicFramePr>
          <p:cNvPr id="6" name="Table 5">
            <a:extLst>
              <a:ext uri="{FF2B5EF4-FFF2-40B4-BE49-F238E27FC236}">
                <a16:creationId xmlns:a16="http://schemas.microsoft.com/office/drawing/2014/main" id="{3F1730E7-B586-1F4C-BD66-72192756CCC4}"/>
              </a:ext>
            </a:extLst>
          </p:cNvPr>
          <p:cNvGraphicFramePr>
            <a:graphicFrameLocks noGrp="1"/>
          </p:cNvGraphicFramePr>
          <p:nvPr>
            <p:extLst>
              <p:ext uri="{D42A27DB-BD31-4B8C-83A1-F6EECF244321}">
                <p14:modId xmlns:p14="http://schemas.microsoft.com/office/powerpoint/2010/main" val="1406318912"/>
              </p:ext>
            </p:extLst>
          </p:nvPr>
        </p:nvGraphicFramePr>
        <p:xfrm>
          <a:off x="451134" y="2409872"/>
          <a:ext cx="11431896" cy="4084318"/>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4260491130"/>
                    </a:ext>
                  </a:extLst>
                </a:gridCol>
                <a:gridCol w="4153897">
                  <a:extLst>
                    <a:ext uri="{9D8B030D-6E8A-4147-A177-3AD203B41FA5}">
                      <a16:colId xmlns:a16="http://schemas.microsoft.com/office/drawing/2014/main" val="91412843"/>
                    </a:ext>
                  </a:extLst>
                </a:gridCol>
                <a:gridCol w="1562051">
                  <a:extLst>
                    <a:ext uri="{9D8B030D-6E8A-4147-A177-3AD203B41FA5}">
                      <a16:colId xmlns:a16="http://schemas.microsoft.com/office/drawing/2014/main" val="2839457675"/>
                    </a:ext>
                  </a:extLst>
                </a:gridCol>
                <a:gridCol w="4153897">
                  <a:extLst>
                    <a:ext uri="{9D8B030D-6E8A-4147-A177-3AD203B41FA5}">
                      <a16:colId xmlns:a16="http://schemas.microsoft.com/office/drawing/2014/main" val="3928883173"/>
                    </a:ext>
                  </a:extLst>
                </a:gridCol>
              </a:tblGrid>
              <a:tr h="336070">
                <a:tc>
                  <a:txBody>
                    <a:bodyPr/>
                    <a:lstStyle/>
                    <a:p>
                      <a:pPr algn="ctr" fontAlgn="ctr"/>
                      <a:r>
                        <a:rPr lang="en-US" sz="1000" b="0" u="none" strike="noStrike" dirty="0">
                          <a:solidFill>
                            <a:schemeClr val="bg1"/>
                          </a:solidFill>
                          <a:effectLst/>
                          <a:latin typeface="Century Gothic" panose="020B0502020202020204" pitchFamily="34" charset="0"/>
                        </a:rPr>
                        <a:t>COMPONENT</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000" b="0" u="none" strike="noStrike" dirty="0">
                          <a:solidFill>
                            <a:schemeClr val="bg1"/>
                          </a:solidFill>
                          <a:effectLst/>
                          <a:latin typeface="Century Gothic" panose="020B0502020202020204" pitchFamily="34" charset="0"/>
                        </a:rPr>
                        <a:t>STATUS</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000" b="0" u="none" strike="noStrike" dirty="0">
                          <a:solidFill>
                            <a:schemeClr val="bg1"/>
                          </a:solidFill>
                          <a:effectLst/>
                          <a:latin typeface="Century Gothic" panose="020B0502020202020204" pitchFamily="34" charset="0"/>
                        </a:rPr>
                        <a:t>OWNER / TEAM</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000" b="0" u="none" strike="noStrike" dirty="0">
                          <a:solidFill>
                            <a:schemeClr val="bg1"/>
                          </a:solidFill>
                          <a:effectLst/>
                          <a:latin typeface="Century Gothic" panose="020B0502020202020204" pitchFamily="34" charset="0"/>
                        </a:rPr>
                        <a:t>NOTES</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179160"/>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BUDGET</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UNDER</a:t>
                      </a:r>
                      <a:endParaRPr lang="en-US" sz="1200" b="0" i="0" u="none" strike="noStrike" dirty="0">
                        <a:solidFill>
                          <a:srgbClr val="FFFFFF"/>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Name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4023219"/>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SCHEDULE</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HEALTHY</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Name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509812"/>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QUALITY</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AT RISK</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Name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Century Gothic" panose="020B0502020202020204" pitchFamily="34" charset="0"/>
                        </a:rPr>
                        <a:t> Notes and comments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51207"/>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SCOPE</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PROGRESS HALTED</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Name</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09482"/>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RISKS</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5618829"/>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ROADBLOCKS</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6464900"/>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7827784"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 PROJECT DETAILS AND COMPONENT</a:t>
            </a:r>
          </a:p>
        </p:txBody>
      </p:sp>
    </p:spTree>
    <p:extLst>
      <p:ext uri="{BB962C8B-B14F-4D97-AF65-F5344CB8AC3E}">
        <p14:creationId xmlns:p14="http://schemas.microsoft.com/office/powerpoint/2010/main" val="27309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6F07E2-2AE6-F44A-85D5-3E05BE8E95E2}"/>
              </a:ext>
            </a:extLst>
          </p:cNvPr>
          <p:cNvGraphicFramePr/>
          <p:nvPr>
            <p:extLst>
              <p:ext uri="{D42A27DB-BD31-4B8C-83A1-F6EECF244321}">
                <p14:modId xmlns:p14="http://schemas.microsoft.com/office/powerpoint/2010/main" val="724760634"/>
              </p:ext>
            </p:extLst>
          </p:nvPr>
        </p:nvGraphicFramePr>
        <p:xfrm>
          <a:off x="429240" y="1025916"/>
          <a:ext cx="11333520" cy="57109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EEA5B52-F8D6-3D41-8F32-D96E17FE42B3}"/>
              </a:ext>
            </a:extLst>
          </p:cNvPr>
          <p:cNvSpPr txBox="1"/>
          <p:nvPr/>
        </p:nvSpPr>
        <p:spPr>
          <a:xfrm>
            <a:off x="367748" y="248400"/>
            <a:ext cx="7943200"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2. PLANNED VERSUS ACTUAL PROGRESS</a:t>
            </a:r>
          </a:p>
        </p:txBody>
      </p:sp>
    </p:spTree>
    <p:extLst>
      <p:ext uri="{BB962C8B-B14F-4D97-AF65-F5344CB8AC3E}">
        <p14:creationId xmlns:p14="http://schemas.microsoft.com/office/powerpoint/2010/main" val="152169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EF28078-BC53-1A47-AA53-3974765DCFE2}"/>
              </a:ext>
            </a:extLst>
          </p:cNvPr>
          <p:cNvGraphicFramePr/>
          <p:nvPr>
            <p:extLst>
              <p:ext uri="{D42A27DB-BD31-4B8C-83A1-F6EECF244321}">
                <p14:modId xmlns:p14="http://schemas.microsoft.com/office/powerpoint/2010/main" val="2272528029"/>
              </p:ext>
            </p:extLst>
          </p:nvPr>
        </p:nvGraphicFramePr>
        <p:xfrm>
          <a:off x="-825426" y="822960"/>
          <a:ext cx="6921426" cy="58555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AF0062-0FB5-7043-8BC4-368C5F59AC02}"/>
              </a:ext>
            </a:extLst>
          </p:cNvPr>
          <p:cNvSpPr txBox="1"/>
          <p:nvPr/>
        </p:nvSpPr>
        <p:spPr>
          <a:xfrm>
            <a:off x="193041" y="1063618"/>
            <a:ext cx="4064000" cy="430887"/>
          </a:xfrm>
          <a:prstGeom prst="rect">
            <a:avLst/>
          </a:prstGeom>
          <a:noFill/>
        </p:spPr>
        <p:txBody>
          <a:bodyPr wrap="square" rtlCol="0">
            <a:spAutoFit/>
          </a:bodyPr>
          <a:lstStyle/>
          <a:p>
            <a:r>
              <a:rPr lang="en-US" sz="2200" dirty="0">
                <a:solidFill>
                  <a:schemeClr val="accent5">
                    <a:lumMod val="75000"/>
                  </a:schemeClr>
                </a:solidFill>
                <a:latin typeface="Century Gothic" panose="020B0502020202020204" pitchFamily="34" charset="0"/>
              </a:rPr>
              <a:t>BREAKDOWN</a:t>
            </a:r>
          </a:p>
        </p:txBody>
      </p:sp>
      <p:graphicFrame>
        <p:nvGraphicFramePr>
          <p:cNvPr id="4" name="Table 3">
            <a:extLst>
              <a:ext uri="{FF2B5EF4-FFF2-40B4-BE49-F238E27FC236}">
                <a16:creationId xmlns:a16="http://schemas.microsoft.com/office/drawing/2014/main" id="{B6BADFD2-CF7B-F040-BDF0-D5488FEB6850}"/>
              </a:ext>
            </a:extLst>
          </p:cNvPr>
          <p:cNvGraphicFramePr>
            <a:graphicFrameLocks noGrp="1"/>
          </p:cNvGraphicFramePr>
          <p:nvPr>
            <p:extLst>
              <p:ext uri="{D42A27DB-BD31-4B8C-83A1-F6EECF244321}">
                <p14:modId xmlns:p14="http://schemas.microsoft.com/office/powerpoint/2010/main" val="3502247756"/>
              </p:ext>
            </p:extLst>
          </p:nvPr>
        </p:nvGraphicFramePr>
        <p:xfrm>
          <a:off x="6096000" y="1466390"/>
          <a:ext cx="5801361" cy="5318948"/>
        </p:xfrm>
        <a:graphic>
          <a:graphicData uri="http://schemas.openxmlformats.org/drawingml/2006/table">
            <a:tbl>
              <a:tblPr>
                <a:tableStyleId>{5C22544A-7EE6-4342-B048-85BDC9FD1C3A}</a:tableStyleId>
              </a:tblPr>
              <a:tblGrid>
                <a:gridCol w="1960882">
                  <a:extLst>
                    <a:ext uri="{9D8B030D-6E8A-4147-A177-3AD203B41FA5}">
                      <a16:colId xmlns:a16="http://schemas.microsoft.com/office/drawing/2014/main" val="1306105270"/>
                    </a:ext>
                  </a:extLst>
                </a:gridCol>
                <a:gridCol w="3840479">
                  <a:extLst>
                    <a:ext uri="{9D8B030D-6E8A-4147-A177-3AD203B41FA5}">
                      <a16:colId xmlns:a16="http://schemas.microsoft.com/office/drawing/2014/main" val="2082711131"/>
                    </a:ext>
                  </a:extLst>
                </a:gridCol>
              </a:tblGrid>
              <a:tr h="298116">
                <a:tc>
                  <a:txBody>
                    <a:bodyPr/>
                    <a:lstStyle/>
                    <a:p>
                      <a:pPr algn="l" fontAlgn="ctr"/>
                      <a:r>
                        <a:rPr lang="en-US" sz="1000" u="none" strike="noStrike" dirty="0">
                          <a:solidFill>
                            <a:schemeClr val="bg1"/>
                          </a:solidFill>
                          <a:effectLst/>
                          <a:latin typeface="Century Gothic" panose="020B0502020202020204" pitchFamily="34" charset="0"/>
                        </a:rPr>
                        <a:t>BUDGET ITEM</a:t>
                      </a:r>
                      <a:endParaRPr lang="en-US" sz="1000" b="1" i="0" u="none" strike="noStrike" dirty="0">
                        <a:solidFill>
                          <a:schemeClr val="bg1"/>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l" fontAlgn="ctr"/>
                      <a:r>
                        <a:rPr lang="en-US" sz="1000" u="none" strike="noStrike" dirty="0">
                          <a:solidFill>
                            <a:schemeClr val="bg1"/>
                          </a:solidFill>
                          <a:effectLst/>
                          <a:latin typeface="Century Gothic" panose="020B0502020202020204" pitchFamily="34" charset="0"/>
                        </a:rPr>
                        <a:t>NOTES/COMMENTS</a:t>
                      </a:r>
                      <a:endParaRPr lang="en-US" sz="1000" b="1" i="0" u="none" strike="noStrike" dirty="0">
                        <a:solidFill>
                          <a:schemeClr val="bg1"/>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028981042"/>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30328914"/>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90298403"/>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70790657"/>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20300"/>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98771850"/>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0186261"/>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55349142"/>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12559148"/>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81526791"/>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93264634"/>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28165115"/>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40990617"/>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75820035"/>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32504096"/>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8585188"/>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95792355"/>
                  </a:ext>
                </a:extLst>
              </a:tr>
            </a:tbl>
          </a:graphicData>
        </a:graphic>
      </p:graphicFrame>
      <p:sp>
        <p:nvSpPr>
          <p:cNvPr id="12" name="TextBox 11">
            <a:extLst>
              <a:ext uri="{FF2B5EF4-FFF2-40B4-BE49-F238E27FC236}">
                <a16:creationId xmlns:a16="http://schemas.microsoft.com/office/drawing/2014/main" id="{2D39F582-9822-F549-8E0B-B39A612CDC18}"/>
              </a:ext>
            </a:extLst>
          </p:cNvPr>
          <p:cNvSpPr txBox="1"/>
          <p:nvPr/>
        </p:nvSpPr>
        <p:spPr>
          <a:xfrm>
            <a:off x="5994402" y="946607"/>
            <a:ext cx="4064000" cy="430887"/>
          </a:xfrm>
          <a:prstGeom prst="rect">
            <a:avLst/>
          </a:prstGeom>
          <a:noFill/>
        </p:spPr>
        <p:txBody>
          <a:bodyPr wrap="square" rtlCol="0">
            <a:spAutoFit/>
          </a:bodyPr>
          <a:lstStyle/>
          <a:p>
            <a:r>
              <a:rPr lang="en-US" sz="2200" dirty="0">
                <a:solidFill>
                  <a:schemeClr val="accent5">
                    <a:lumMod val="75000"/>
                  </a:schemeClr>
                </a:solidFill>
                <a:latin typeface="Century Gothic" panose="020B0502020202020204" pitchFamily="34" charset="0"/>
              </a:rPr>
              <a:t>BUDGET NOTES</a:t>
            </a:r>
          </a:p>
        </p:txBody>
      </p:sp>
      <p:sp>
        <p:nvSpPr>
          <p:cNvPr id="2" name="TextBox 1">
            <a:extLst>
              <a:ext uri="{FF2B5EF4-FFF2-40B4-BE49-F238E27FC236}">
                <a16:creationId xmlns:a16="http://schemas.microsoft.com/office/drawing/2014/main" id="{1EDA5770-E168-8EC9-BF10-63E914833002}"/>
              </a:ext>
            </a:extLst>
          </p:cNvPr>
          <p:cNvSpPr txBox="1"/>
          <p:nvPr/>
        </p:nvSpPr>
        <p:spPr>
          <a:xfrm>
            <a:off x="367748" y="248400"/>
            <a:ext cx="4926349"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3. BUDGET BREAKDOWN</a:t>
            </a:r>
          </a:p>
        </p:txBody>
      </p:sp>
    </p:spTree>
    <p:extLst>
      <p:ext uri="{BB962C8B-B14F-4D97-AF65-F5344CB8AC3E}">
        <p14:creationId xmlns:p14="http://schemas.microsoft.com/office/powerpoint/2010/main" val="414360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260819E-19AD-234D-816F-75185284835B}"/>
              </a:ext>
            </a:extLst>
          </p:cNvPr>
          <p:cNvGraphicFramePr/>
          <p:nvPr>
            <p:extLst>
              <p:ext uri="{D42A27DB-BD31-4B8C-83A1-F6EECF244321}">
                <p14:modId xmlns:p14="http://schemas.microsoft.com/office/powerpoint/2010/main" val="3559976630"/>
              </p:ext>
            </p:extLst>
          </p:nvPr>
        </p:nvGraphicFramePr>
        <p:xfrm>
          <a:off x="423008" y="2047452"/>
          <a:ext cx="4905953" cy="36643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670453B-BD9D-DB4A-9825-07A394AEC48A}"/>
              </a:ext>
            </a:extLst>
          </p:cNvPr>
          <p:cNvSpPr txBox="1"/>
          <p:nvPr/>
        </p:nvSpPr>
        <p:spPr>
          <a:xfrm>
            <a:off x="457200" y="1424957"/>
            <a:ext cx="4064000" cy="430887"/>
          </a:xfrm>
          <a:prstGeom prst="rect">
            <a:avLst/>
          </a:prstGeom>
          <a:noFill/>
        </p:spPr>
        <p:txBody>
          <a:bodyPr wrap="square" rtlCol="0">
            <a:spAutoFit/>
          </a:bodyPr>
          <a:lstStyle/>
          <a:p>
            <a:r>
              <a:rPr lang="en-US" sz="2200" dirty="0">
                <a:solidFill>
                  <a:schemeClr val="accent5">
                    <a:lumMod val="75000"/>
                  </a:schemeClr>
                </a:solidFill>
                <a:latin typeface="Century Gothic" panose="020B0502020202020204" pitchFamily="34" charset="0"/>
              </a:rPr>
              <a:t>NUMBER OF RISKS INVOLVED</a:t>
            </a:r>
          </a:p>
        </p:txBody>
      </p:sp>
      <p:graphicFrame>
        <p:nvGraphicFramePr>
          <p:cNvPr id="10" name="Chart 9">
            <a:extLst>
              <a:ext uri="{FF2B5EF4-FFF2-40B4-BE49-F238E27FC236}">
                <a16:creationId xmlns:a16="http://schemas.microsoft.com/office/drawing/2014/main" id="{8309AA52-0799-5F4D-B618-10008BEBD958}"/>
              </a:ext>
            </a:extLst>
          </p:cNvPr>
          <p:cNvGraphicFramePr/>
          <p:nvPr>
            <p:extLst>
              <p:ext uri="{D42A27DB-BD31-4B8C-83A1-F6EECF244321}">
                <p14:modId xmlns:p14="http://schemas.microsoft.com/office/powerpoint/2010/main" val="343697935"/>
              </p:ext>
            </p:extLst>
          </p:nvPr>
        </p:nvGraphicFramePr>
        <p:xfrm>
          <a:off x="6863041" y="2093546"/>
          <a:ext cx="4905953" cy="36643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33FADFB-CBD3-0243-9624-F13E440D20BB}"/>
              </a:ext>
            </a:extLst>
          </p:cNvPr>
          <p:cNvSpPr txBox="1"/>
          <p:nvPr/>
        </p:nvSpPr>
        <p:spPr>
          <a:xfrm>
            <a:off x="6897233" y="1471051"/>
            <a:ext cx="4064000" cy="430887"/>
          </a:xfrm>
          <a:prstGeom prst="rect">
            <a:avLst/>
          </a:prstGeom>
          <a:noFill/>
        </p:spPr>
        <p:txBody>
          <a:bodyPr wrap="square" rtlCol="0">
            <a:spAutoFit/>
          </a:bodyPr>
          <a:lstStyle/>
          <a:p>
            <a:r>
              <a:rPr lang="en-US" sz="2200" dirty="0">
                <a:solidFill>
                  <a:schemeClr val="accent5">
                    <a:lumMod val="75000"/>
                  </a:schemeClr>
                </a:solidFill>
                <a:latin typeface="Century Gothic" panose="020B0502020202020204" pitchFamily="34" charset="0"/>
              </a:rPr>
              <a:t>NUMBER OF ISSUES</a:t>
            </a:r>
          </a:p>
        </p:txBody>
      </p:sp>
      <p:sp>
        <p:nvSpPr>
          <p:cNvPr id="2" name="TextBox 1">
            <a:extLst>
              <a:ext uri="{FF2B5EF4-FFF2-40B4-BE49-F238E27FC236}">
                <a16:creationId xmlns:a16="http://schemas.microsoft.com/office/drawing/2014/main" id="{064E5607-D751-B93E-DAB5-CADE4FB65D43}"/>
              </a:ext>
            </a:extLst>
          </p:cNvPr>
          <p:cNvSpPr txBox="1"/>
          <p:nvPr/>
        </p:nvSpPr>
        <p:spPr>
          <a:xfrm>
            <a:off x="367748" y="248400"/>
            <a:ext cx="3970959"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4. RISKS AND ISSUES</a:t>
            </a:r>
          </a:p>
        </p:txBody>
      </p:sp>
      <p:cxnSp>
        <p:nvCxnSpPr>
          <p:cNvPr id="4" name="Straight Connector 3">
            <a:extLst>
              <a:ext uri="{FF2B5EF4-FFF2-40B4-BE49-F238E27FC236}">
                <a16:creationId xmlns:a16="http://schemas.microsoft.com/office/drawing/2014/main" id="{CBFD9B2A-C8E2-C54B-7BA6-E775C3185E06}"/>
              </a:ext>
            </a:extLst>
          </p:cNvPr>
          <p:cNvCxnSpPr/>
          <p:nvPr/>
        </p:nvCxnSpPr>
        <p:spPr>
          <a:xfrm>
            <a:off x="6086475" y="1539257"/>
            <a:ext cx="0" cy="504251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C6BBAC-887C-CB4C-8B5D-B2106F18D00A}"/>
              </a:ext>
            </a:extLst>
          </p:cNvPr>
          <p:cNvGraphicFramePr/>
          <p:nvPr>
            <p:extLst>
              <p:ext uri="{D42A27DB-BD31-4B8C-83A1-F6EECF244321}">
                <p14:modId xmlns:p14="http://schemas.microsoft.com/office/powerpoint/2010/main" val="2817130481"/>
              </p:ext>
            </p:extLst>
          </p:nvPr>
        </p:nvGraphicFramePr>
        <p:xfrm>
          <a:off x="114300" y="1322070"/>
          <a:ext cx="11963819" cy="52544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9EDBDCF-7A3C-C645-BDFE-166A1128C7F9}"/>
              </a:ext>
            </a:extLst>
          </p:cNvPr>
          <p:cNvSpPr txBox="1"/>
          <p:nvPr/>
        </p:nvSpPr>
        <p:spPr>
          <a:xfrm>
            <a:off x="367748" y="248400"/>
            <a:ext cx="5179623"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5. FINANCIAL RESOURCES</a:t>
            </a:r>
          </a:p>
        </p:txBody>
      </p:sp>
    </p:spTree>
    <p:extLst>
      <p:ext uri="{BB962C8B-B14F-4D97-AF65-F5344CB8AC3E}">
        <p14:creationId xmlns:p14="http://schemas.microsoft.com/office/powerpoint/2010/main" val="342402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FAD9389A-7917-8F3B-1137-DE6AAD1B719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2740521839"/>
              </p:ext>
            </p:extLst>
          </p:nvPr>
        </p:nvGraphicFramePr>
        <p:xfrm>
          <a:off x="473710" y="944979"/>
          <a:ext cx="11139170" cy="5446300"/>
        </p:xfrm>
        <a:graphic>
          <a:graphicData uri="http://schemas.openxmlformats.org/drawingml/2006/table">
            <a:tbl>
              <a:tblPr>
                <a:effectLst/>
                <a:tableStyleId>{5C22544A-7EE6-4342-B048-85BDC9FD1C3A}</a:tableStyleId>
              </a:tblPr>
              <a:tblGrid>
                <a:gridCol w="2289810">
                  <a:extLst>
                    <a:ext uri="{9D8B030D-6E8A-4147-A177-3AD203B41FA5}">
                      <a16:colId xmlns:a16="http://schemas.microsoft.com/office/drawing/2014/main" val="155532388"/>
                    </a:ext>
                  </a:extLst>
                </a:gridCol>
                <a:gridCol w="8849360">
                  <a:extLst>
                    <a:ext uri="{9D8B030D-6E8A-4147-A177-3AD203B41FA5}">
                      <a16:colId xmlns:a16="http://schemas.microsoft.com/office/drawing/2014/main" val="4205413144"/>
                    </a:ext>
                  </a:extLst>
                </a:gridCol>
              </a:tblGrid>
              <a:tr h="544630">
                <a:tc>
                  <a:txBody>
                    <a:bodyPr/>
                    <a:lstStyle/>
                    <a:p>
                      <a:pPr algn="l" fontAlgn="ctr"/>
                      <a:r>
                        <a:rPr lang="en-US" sz="1000" b="1" i="0" u="none" strike="noStrike" dirty="0">
                          <a:solidFill>
                            <a:schemeClr val="tx1"/>
                          </a:solidFill>
                          <a:effectLst/>
                          <a:latin typeface="Century Gothic" panose="020B0502020202020204" pitchFamily="34" charset="0"/>
                        </a:rPr>
                        <a:t>OWNER/TEAM</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1" u="none" strike="noStrike" dirty="0">
                          <a:effectLst/>
                          <a:latin typeface="Century Gothic" panose="020B0502020202020204" pitchFamily="34" charset="0"/>
                        </a:rPr>
                        <a:t>KEY INSIGHTS OR ACTIONS</a:t>
                      </a:r>
                      <a:endParaRPr lang="en-US" sz="10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bl>
          </a:graphicData>
        </a:graphic>
      </p:graphicFrame>
      <p:sp>
        <p:nvSpPr>
          <p:cNvPr id="3" name="TextBox 2">
            <a:extLst>
              <a:ext uri="{FF2B5EF4-FFF2-40B4-BE49-F238E27FC236}">
                <a16:creationId xmlns:a16="http://schemas.microsoft.com/office/drawing/2014/main" id="{270A9623-7F8A-4726-366D-6D29AB53CC22}"/>
              </a:ext>
            </a:extLst>
          </p:cNvPr>
          <p:cNvSpPr txBox="1"/>
          <p:nvPr/>
        </p:nvSpPr>
        <p:spPr>
          <a:xfrm>
            <a:off x="367748" y="248400"/>
            <a:ext cx="5386411"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6. COMMENTS AND NOTES</a:t>
            </a:r>
          </a:p>
        </p:txBody>
      </p:sp>
      <p:sp>
        <p:nvSpPr>
          <p:cNvPr id="5" name="TextBox 4">
            <a:extLst>
              <a:ext uri="{FF2B5EF4-FFF2-40B4-BE49-F238E27FC236}">
                <a16:creationId xmlns:a16="http://schemas.microsoft.com/office/drawing/2014/main" id="{1B3661FF-E599-1F83-C30A-87C8CDE54307}"/>
              </a:ext>
            </a:extLst>
          </p:cNvPr>
          <p:cNvSpPr txBox="1"/>
          <p:nvPr/>
        </p:nvSpPr>
        <p:spPr>
          <a:xfrm>
            <a:off x="4597432" y="6581001"/>
            <a:ext cx="2313454" cy="276999"/>
          </a:xfrm>
          <a:prstGeom prst="rect">
            <a:avLst/>
          </a:prstGeom>
          <a:noFill/>
        </p:spPr>
        <p:txBody>
          <a:bodyPr wrap="none" rtlCol="0">
            <a:spAutoFit/>
          </a:bodyPr>
          <a:lstStyle/>
          <a:p>
            <a:r>
              <a:rPr lang="en-US" sz="1200" i="1" dirty="0">
                <a:solidFill>
                  <a:srgbClr val="001033"/>
                </a:solidFill>
                <a:latin typeface="Century Gothic" panose="020B0502020202020204" pitchFamily="34" charset="0"/>
              </a:rPr>
              <a:t>Provided by Smartsheet, Inc.</a:t>
            </a:r>
          </a:p>
        </p:txBody>
      </p:sp>
    </p:spTree>
    <p:extLst>
      <p:ext uri="{BB962C8B-B14F-4D97-AF65-F5344CB8AC3E}">
        <p14:creationId xmlns:p14="http://schemas.microsoft.com/office/powerpoint/2010/main" val="82252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C143FC-2339-41CB-9091-836DF2FADB0B}" vid="{F5693860-8DD3-4836-AD37-19754CFA4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IC-CEO-Project-Update-Template_PowerPoint - sr edits</Template>
  <TotalTime>58</TotalTime>
  <Words>333</Words>
  <Application>Microsoft Macintosh PowerPoint</Application>
  <PresentationFormat>Widescreen</PresentationFormat>
  <Paragraphs>125</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5</cp:revision>
  <dcterms:created xsi:type="dcterms:W3CDTF">2021-06-14T19:29:14Z</dcterms:created>
  <dcterms:modified xsi:type="dcterms:W3CDTF">2025-05-23T00:02:13Z</dcterms:modified>
</cp:coreProperties>
</file>