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52" r:id="rId1"/>
  </p:sldMasterIdLst>
  <p:notesMasterIdLst>
    <p:notesMasterId r:id="rId7"/>
  </p:notesMasterIdLst>
  <p:sldIdLst>
    <p:sldId id="342" r:id="rId2"/>
    <p:sldId id="360" r:id="rId3"/>
    <p:sldId id="358" r:id="rId4"/>
    <p:sldId id="359" r:id="rId5"/>
    <p:sldId id="29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DFD"/>
    <a:srgbClr val="2E5369"/>
    <a:srgbClr val="00B050"/>
    <a:srgbClr val="DDEBF7"/>
    <a:srgbClr val="FFD966"/>
    <a:srgbClr val="2E75B5"/>
    <a:srgbClr val="E2EFDA"/>
    <a:srgbClr val="C00100"/>
    <a:srgbClr val="DFEEF1"/>
    <a:srgbClr val="51B9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86447"/>
  </p:normalViewPr>
  <p:slideViewPr>
    <p:cSldViewPr snapToGrid="0" snapToObjects="1">
      <p:cViewPr varScale="1">
        <p:scale>
          <a:sx n="127" d="100"/>
          <a:sy n="127" d="100"/>
        </p:scale>
        <p:origin x="448"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5/15/25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4491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1774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30669D-EC37-AA42-8CD3-B0788BD38FC6}"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4658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51215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30669D-EC37-AA42-8CD3-B0788BD38FC6}"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200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92820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72828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79806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253364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8355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591691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39230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5/15/25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36889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772657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274739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22957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81E756-E947-FD4A-8A23-D2C983A1A8BD}" type="datetimeFigureOut">
              <a:rPr lang="en-US" smtClean="0"/>
              <a:t>5/15/25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16326388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09523" y="560480"/>
            <a:ext cx="6950745" cy="203132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Content Marketing Calendar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510227"/>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2E5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509510"/>
            <a:ext cx="397211" cy="384048"/>
          </a:xfrm>
          <a:prstGeom prst="parallelogram">
            <a:avLst>
              <a:gd name="adj" fmla="val 65219"/>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025945" y="6510227"/>
            <a:ext cx="9164814" cy="369332"/>
          </a:xfrm>
          <a:prstGeom prst="rect">
            <a:avLst/>
          </a:prstGeom>
          <a:noFill/>
        </p:spPr>
        <p:txBody>
          <a:bodyPr wrap="square" rtlCol="0">
            <a:spAutoFit/>
          </a:bodyPr>
          <a:lstStyle/>
          <a:p>
            <a:pPr algn="r"/>
            <a:r>
              <a:rPr lang="en-US" sz="1800" b="1" dirty="0">
                <a:solidFill>
                  <a:schemeClr val="bg1"/>
                </a:solidFill>
                <a:latin typeface="Century Gothic" panose="020B0502020202020204" pitchFamily="34" charset="0"/>
              </a:rPr>
              <a:t>Content Marketing Calendar Template Example Presentation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a:extLst>
            <a:ext uri="{FF2B5EF4-FFF2-40B4-BE49-F238E27FC236}">
              <a16:creationId xmlns:a16="http://schemas.microsoft.com/office/drawing/2014/main" id="{4A6EA020-DC21-7D48-9323-B94E5D98E98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1072AFC-EC36-A719-68A6-A9BDB74BE063}"/>
              </a:ext>
            </a:extLst>
          </p:cNvPr>
          <p:cNvSpPr txBox="1"/>
          <p:nvPr/>
        </p:nvSpPr>
        <p:spPr>
          <a:xfrm>
            <a:off x="5011710" y="6501284"/>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graphicFrame>
        <p:nvGraphicFramePr>
          <p:cNvPr id="2" name="Table 1">
            <a:extLst>
              <a:ext uri="{FF2B5EF4-FFF2-40B4-BE49-F238E27FC236}">
                <a16:creationId xmlns:a16="http://schemas.microsoft.com/office/drawing/2014/main" id="{5DF22782-8F8C-3470-1113-E117E12B679E}"/>
              </a:ext>
            </a:extLst>
          </p:cNvPr>
          <p:cNvGraphicFramePr>
            <a:graphicFrameLocks noGrp="1"/>
          </p:cNvGraphicFramePr>
          <p:nvPr/>
        </p:nvGraphicFramePr>
        <p:xfrm>
          <a:off x="0" y="0"/>
          <a:ext cx="12188651" cy="6288508"/>
        </p:xfrm>
        <a:graphic>
          <a:graphicData uri="http://schemas.openxmlformats.org/drawingml/2006/table">
            <a:tbl>
              <a:tblPr firstRow="1" bandRow="1">
                <a:tableStyleId>{5C22544A-7EE6-4342-B048-85BDC9FD1C3A}</a:tableStyleId>
              </a:tblPr>
              <a:tblGrid>
                <a:gridCol w="1177667">
                  <a:extLst>
                    <a:ext uri="{9D8B030D-6E8A-4147-A177-3AD203B41FA5}">
                      <a16:colId xmlns:a16="http://schemas.microsoft.com/office/drawing/2014/main" val="3331258074"/>
                    </a:ext>
                  </a:extLst>
                </a:gridCol>
                <a:gridCol w="1508593">
                  <a:extLst>
                    <a:ext uri="{9D8B030D-6E8A-4147-A177-3AD203B41FA5}">
                      <a16:colId xmlns:a16="http://schemas.microsoft.com/office/drawing/2014/main" val="1282952933"/>
                    </a:ext>
                  </a:extLst>
                </a:gridCol>
                <a:gridCol w="880906">
                  <a:extLst>
                    <a:ext uri="{9D8B030D-6E8A-4147-A177-3AD203B41FA5}">
                      <a16:colId xmlns:a16="http://schemas.microsoft.com/office/drawing/2014/main" val="3739934524"/>
                    </a:ext>
                  </a:extLst>
                </a:gridCol>
                <a:gridCol w="1143502">
                  <a:extLst>
                    <a:ext uri="{9D8B030D-6E8A-4147-A177-3AD203B41FA5}">
                      <a16:colId xmlns:a16="http://schemas.microsoft.com/office/drawing/2014/main" val="2039841339"/>
                    </a:ext>
                  </a:extLst>
                </a:gridCol>
                <a:gridCol w="1177667">
                  <a:extLst>
                    <a:ext uri="{9D8B030D-6E8A-4147-A177-3AD203B41FA5}">
                      <a16:colId xmlns:a16="http://schemas.microsoft.com/office/drawing/2014/main" val="2384348120"/>
                    </a:ext>
                  </a:extLst>
                </a:gridCol>
                <a:gridCol w="1209152">
                  <a:extLst>
                    <a:ext uri="{9D8B030D-6E8A-4147-A177-3AD203B41FA5}">
                      <a16:colId xmlns:a16="http://schemas.microsoft.com/office/drawing/2014/main" val="2894812212"/>
                    </a:ext>
                  </a:extLst>
                </a:gridCol>
                <a:gridCol w="1146182">
                  <a:extLst>
                    <a:ext uri="{9D8B030D-6E8A-4147-A177-3AD203B41FA5}">
                      <a16:colId xmlns:a16="http://schemas.microsoft.com/office/drawing/2014/main" val="3084061226"/>
                    </a:ext>
                  </a:extLst>
                </a:gridCol>
                <a:gridCol w="863488">
                  <a:extLst>
                    <a:ext uri="{9D8B030D-6E8A-4147-A177-3AD203B41FA5}">
                      <a16:colId xmlns:a16="http://schemas.microsoft.com/office/drawing/2014/main" val="2689213448"/>
                    </a:ext>
                  </a:extLst>
                </a:gridCol>
                <a:gridCol w="964642">
                  <a:extLst>
                    <a:ext uri="{9D8B030D-6E8A-4147-A177-3AD203B41FA5}">
                      <a16:colId xmlns:a16="http://schemas.microsoft.com/office/drawing/2014/main" val="2478527256"/>
                    </a:ext>
                  </a:extLst>
                </a:gridCol>
                <a:gridCol w="2116852">
                  <a:extLst>
                    <a:ext uri="{9D8B030D-6E8A-4147-A177-3AD203B41FA5}">
                      <a16:colId xmlns:a16="http://schemas.microsoft.com/office/drawing/2014/main" val="3976944685"/>
                    </a:ext>
                  </a:extLst>
                </a:gridCol>
              </a:tblGrid>
              <a:tr h="365985">
                <a:tc>
                  <a:txBody>
                    <a:bodyPr/>
                    <a:lstStyle/>
                    <a:p>
                      <a:r>
                        <a:rPr lang="en-US" dirty="0"/>
                        <a:t>Week of</a:t>
                      </a:r>
                    </a:p>
                  </a:txBody>
                  <a:tcPr>
                    <a:solidFill>
                      <a:srgbClr val="048891"/>
                    </a:solidFill>
                  </a:tcPr>
                </a:tc>
                <a:tc>
                  <a:txBody>
                    <a:bodyPr/>
                    <a:lstStyle/>
                    <a:p>
                      <a:pPr algn="ctr" fontAlgn="ctr"/>
                      <a:r>
                        <a:rPr lang="en-US" sz="1000" b="1" i="0" u="none" strike="noStrike" dirty="0">
                          <a:solidFill>
                            <a:srgbClr val="000000"/>
                          </a:solidFill>
                          <a:effectLst/>
                          <a:latin typeface="Century Gothic" panose="020B0502020202020204" pitchFamily="34" charset="0"/>
                        </a:rPr>
                        <a:t>Content Title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Content Type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Target Audience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Channel</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Assigned To</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Draft Due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Publish Date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Status</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Notes</a:t>
                      </a:r>
                    </a:p>
                  </a:txBody>
                  <a:tcPr marL="3348" marR="3348" marT="3348" marB="0" anchor="ctr">
                    <a:solidFill>
                      <a:srgbClr val="DFEEF1"/>
                    </a:solidFill>
                  </a:tcPr>
                </a:tc>
                <a:extLst>
                  <a:ext uri="{0D108BD9-81ED-4DB2-BD59-A6C34878D82A}">
                    <a16:rowId xmlns:a16="http://schemas.microsoft.com/office/drawing/2014/main" val="301966493"/>
                  </a:ext>
                </a:extLst>
              </a:tr>
              <a:tr h="353815">
                <a:tc rowSpan="4">
                  <a:txBody>
                    <a:bodyPr/>
                    <a:lstStyle/>
                    <a:p>
                      <a:pPr algn="ctr"/>
                      <a:r>
                        <a:rPr lang="en-US" sz="1200" b="1" dirty="0">
                          <a:solidFill>
                            <a:schemeClr val="bg1"/>
                          </a:solidFill>
                          <a:latin typeface="Century Gothic" panose="020B0502020202020204" pitchFamily="34" charset="0"/>
                        </a:rPr>
                        <a:t>8-Jan</a:t>
                      </a:r>
                    </a:p>
                  </a:txBody>
                  <a:tcPr anchor="ctr">
                    <a:lnB w="28575" cap="flat" cmpd="sng" algn="ctr">
                      <a:solidFill>
                        <a:srgbClr val="048891"/>
                      </a:solidFill>
                      <a:prstDash val="solid"/>
                      <a:round/>
                      <a:headEnd type="none" w="med" len="med"/>
                      <a:tailEnd type="none" w="med" len="med"/>
                    </a:lnB>
                    <a:solidFill>
                      <a:srgbClr val="51B9BD"/>
                    </a:solidFill>
                  </a:tcPr>
                </a:tc>
                <a:tc>
                  <a:txBody>
                    <a:bodyPr/>
                    <a:lstStyle/>
                    <a:p>
                      <a:pPr algn="l" fontAlgn="ctr"/>
                      <a:r>
                        <a:rPr lang="en-US" sz="1000" b="0" i="0" u="none" strike="noStrike" dirty="0">
                          <a:solidFill>
                            <a:srgbClr val="000000"/>
                          </a:solidFill>
                          <a:effectLst/>
                          <a:latin typeface="Century Gothic" panose="020B0502020202020204" pitchFamily="34" charset="0"/>
                        </a:rPr>
                        <a:t>10 Tips for Better Onboarding</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Blog Post</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HR Professionals</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Blog</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Krista Ahmed</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5-Jan</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9-Jan</a:t>
                      </a:r>
                    </a:p>
                  </a:txBody>
                  <a:tcPr marL="57150" marR="9525" marT="9525" marB="0" anchor="ctr">
                    <a:solidFill>
                      <a:srgbClr val="EBFDFD"/>
                    </a:solidFill>
                  </a:tcPr>
                </a:tc>
                <a:tc>
                  <a:txBody>
                    <a:bodyPr/>
                    <a:lstStyle/>
                    <a:p>
                      <a:pPr algn="l" fontAlgn="ctr"/>
                      <a:r>
                        <a:rPr lang="en-US" sz="1000" b="0" i="0" u="none" strike="noStrike" dirty="0">
                          <a:solidFill>
                            <a:srgbClr val="404040"/>
                          </a:solidFill>
                          <a:effectLst/>
                          <a:latin typeface="Century Gothic" panose="020B0502020202020204" pitchFamily="34" charset="0"/>
                        </a:rPr>
                        <a:t>In Progress</a:t>
                      </a:r>
                    </a:p>
                  </a:txBody>
                  <a:tcPr marL="57150" marR="0" marT="0" marB="0" anchor="ctr">
                    <a:solidFill>
                      <a:srgbClr val="E2EFDA"/>
                    </a:solidFill>
                  </a:tcPr>
                </a:tc>
                <a:tc>
                  <a:txBody>
                    <a:bodyPr/>
                    <a:lstStyle/>
                    <a:p>
                      <a:pPr algn="l" fontAlgn="ctr"/>
                      <a:r>
                        <a:rPr lang="en-US" sz="1000" b="0" i="0" u="none" strike="noStrike" dirty="0">
                          <a:solidFill>
                            <a:srgbClr val="000000"/>
                          </a:solidFill>
                          <a:effectLst/>
                          <a:latin typeface="Century Gothic" panose="020B0502020202020204" pitchFamily="34" charset="0"/>
                        </a:rPr>
                        <a:t>Link to internal e-book</a:t>
                      </a:r>
                    </a:p>
                  </a:txBody>
                  <a:tcPr marL="57150" marR="0" marT="0" marB="0" anchor="ctr">
                    <a:solidFill>
                      <a:srgbClr val="EBFDFD"/>
                    </a:solidFill>
                  </a:tcPr>
                </a:tc>
                <a:extLst>
                  <a:ext uri="{0D108BD9-81ED-4DB2-BD59-A6C34878D82A}">
                    <a16:rowId xmlns:a16="http://schemas.microsoft.com/office/drawing/2014/main" val="1449854794"/>
                  </a:ext>
                </a:extLst>
              </a:tr>
              <a:tr h="353815">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dirty="0">
                          <a:solidFill>
                            <a:srgbClr val="000000"/>
                          </a:solidFill>
                          <a:effectLst/>
                          <a:latin typeface="Century Gothic" panose="020B0502020202020204" pitchFamily="34" charset="0"/>
                        </a:rPr>
                        <a:t>3-Min Video: App Walkthrough</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Video</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New Users</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Website, YouTube</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Jonathon Wong</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6-Jan</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10-Jan</a:t>
                      </a:r>
                    </a:p>
                  </a:txBody>
                  <a:tcPr marL="57150" marR="9525" marT="9525" marB="0" anchor="ctr">
                    <a:solidFill>
                      <a:schemeClr val="bg1"/>
                    </a:solidFill>
                  </a:tcPr>
                </a:tc>
                <a:tc>
                  <a:txBody>
                    <a:bodyPr/>
                    <a:lstStyle/>
                    <a:p>
                      <a:pPr algn="l" fontAlgn="ctr"/>
                      <a:r>
                        <a:rPr lang="en-US" sz="1000" b="0" i="0" u="none" strike="noStrike" dirty="0">
                          <a:solidFill>
                            <a:srgbClr val="FFFFFF"/>
                          </a:solidFill>
                          <a:effectLst/>
                          <a:latin typeface="Century Gothic" panose="020B0502020202020204" pitchFamily="34" charset="0"/>
                        </a:rPr>
                        <a:t>Drafting</a:t>
                      </a:r>
                    </a:p>
                  </a:txBody>
                  <a:tcPr marL="57150" marR="0" marT="0" marB="0" anchor="ctr">
                    <a:solidFill>
                      <a:srgbClr val="2E75B5"/>
                    </a:solidFill>
                  </a:tcPr>
                </a:tc>
                <a:tc>
                  <a:txBody>
                    <a:bodyPr/>
                    <a:lstStyle/>
                    <a:p>
                      <a:pPr algn="l" fontAlgn="ctr"/>
                      <a:r>
                        <a:rPr lang="en-US" sz="1000" b="0" i="0" u="none" strike="noStrike" dirty="0">
                          <a:solidFill>
                            <a:srgbClr val="000000"/>
                          </a:solidFill>
                          <a:effectLst/>
                          <a:latin typeface="Century Gothic" panose="020B0502020202020204" pitchFamily="34" charset="0"/>
                        </a:rPr>
                        <a:t>Add on-screen subtitles</a:t>
                      </a:r>
                    </a:p>
                  </a:txBody>
                  <a:tcPr marL="57150" marR="0" marT="0" marB="0" anchor="ctr">
                    <a:solidFill>
                      <a:schemeClr val="bg1"/>
                    </a:solidFill>
                  </a:tcPr>
                </a:tc>
                <a:extLst>
                  <a:ext uri="{0D108BD9-81ED-4DB2-BD59-A6C34878D82A}">
                    <a16:rowId xmlns:a16="http://schemas.microsoft.com/office/drawing/2014/main" val="2732492511"/>
                  </a:ext>
                </a:extLst>
              </a:tr>
              <a:tr h="389185">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a:solidFill>
                            <a:srgbClr val="000000"/>
                          </a:solidFill>
                          <a:effectLst/>
                          <a:latin typeface="Century Gothic" panose="020B0502020202020204" pitchFamily="34" charset="0"/>
                        </a:rPr>
                        <a:t>January Newsletter: Product Updates</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Email</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Current Customers</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Email</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Kiran Gupta</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7-Jan</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10-Jan</a:t>
                      </a:r>
                    </a:p>
                  </a:txBody>
                  <a:tcPr marL="57150" marR="9525" marT="9525" marB="0" anchor="ctr">
                    <a:solidFill>
                      <a:srgbClr val="EBFDFD"/>
                    </a:solidFill>
                  </a:tcPr>
                </a:tc>
                <a:tc>
                  <a:txBody>
                    <a:bodyPr/>
                    <a:lstStyle/>
                    <a:p>
                      <a:pPr algn="l" fontAlgn="ctr"/>
                      <a:r>
                        <a:rPr lang="en-US" sz="1000" b="0" i="0" u="none" strike="noStrike" dirty="0">
                          <a:solidFill>
                            <a:srgbClr val="404040"/>
                          </a:solidFill>
                          <a:effectLst/>
                          <a:latin typeface="Century Gothic" panose="020B0502020202020204" pitchFamily="34" charset="0"/>
                        </a:rPr>
                        <a:t>Scheduled</a:t>
                      </a:r>
                    </a:p>
                  </a:txBody>
                  <a:tcPr marL="57150" marR="0" marT="0" marB="0" anchor="ctr">
                    <a:solidFill>
                      <a:srgbClr val="FFD966"/>
                    </a:solidFill>
                  </a:tcPr>
                </a:tc>
                <a:tc>
                  <a:txBody>
                    <a:bodyPr/>
                    <a:lstStyle/>
                    <a:p>
                      <a:pPr algn="l" fontAlgn="ctr"/>
                      <a:r>
                        <a:rPr lang="en-US" sz="1000" b="0" i="0" u="none" strike="noStrike" dirty="0">
                          <a:solidFill>
                            <a:srgbClr val="000000"/>
                          </a:solidFill>
                          <a:effectLst/>
                          <a:latin typeface="Century Gothic" panose="020B0502020202020204" pitchFamily="34" charset="0"/>
                        </a:rPr>
                        <a:t>Include new feature link</a:t>
                      </a:r>
                    </a:p>
                  </a:txBody>
                  <a:tcPr marL="57150" marR="0" marT="0" marB="0" anchor="ctr">
                    <a:solidFill>
                      <a:srgbClr val="EBFDFD"/>
                    </a:solidFill>
                  </a:tcPr>
                </a:tc>
                <a:extLst>
                  <a:ext uri="{0D108BD9-81ED-4DB2-BD59-A6C34878D82A}">
                    <a16:rowId xmlns:a16="http://schemas.microsoft.com/office/drawing/2014/main" val="1643128921"/>
                  </a:ext>
                </a:extLst>
              </a:tr>
              <a:tr h="353815">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563187569"/>
                  </a:ext>
                </a:extLst>
              </a:tr>
              <a:tr h="371303">
                <a:tc rowSpan="4">
                  <a:txBody>
                    <a:bodyPr/>
                    <a:lstStyle/>
                    <a:p>
                      <a:pPr algn="ctr"/>
                      <a:r>
                        <a:rPr lang="en-US" sz="1200" b="1" dirty="0">
                          <a:solidFill>
                            <a:schemeClr val="bg1"/>
                          </a:solidFill>
                          <a:latin typeface="Century Gothic" panose="020B0502020202020204" pitchFamily="34" charset="0"/>
                        </a:rPr>
                        <a:t>15-Jan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048891"/>
                    </a:solidFill>
                  </a:tcPr>
                </a:tc>
                <a:tc>
                  <a:txBody>
                    <a:bodyPr/>
                    <a:lstStyle/>
                    <a:p>
                      <a:pPr algn="l" fontAlgn="ctr"/>
                      <a:r>
                        <a:rPr lang="en-US" sz="1000" b="0" i="0" u="none" strike="noStrike" dirty="0">
                          <a:solidFill>
                            <a:srgbClr val="000000"/>
                          </a:solidFill>
                          <a:effectLst/>
                          <a:latin typeface="Century Gothic" panose="020B0502020202020204" pitchFamily="34" charset="0"/>
                        </a:rPr>
                        <a:t>Instagram Carousel: Success Stories</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Social Media</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Prospects</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Instagram</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Marta Hicks</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12-Jan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16-Jan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dirty="0">
                          <a:solidFill>
                            <a:srgbClr val="404040"/>
                          </a:solidFill>
                          <a:effectLst/>
                          <a:latin typeface="Century Gothic" panose="020B0502020202020204" pitchFamily="34" charset="0"/>
                        </a:rPr>
                        <a:t>Assigned</a:t>
                      </a:r>
                    </a:p>
                  </a:txBody>
                  <a:tcPr marL="57150" marR="0" marT="0" marB="0" anchor="ctr">
                    <a:lnT w="28575" cap="flat" cmpd="sng" algn="ctr">
                      <a:solidFill>
                        <a:srgbClr val="048891"/>
                      </a:solidFill>
                      <a:prstDash val="solid"/>
                      <a:round/>
                      <a:headEnd type="none" w="med" len="med"/>
                      <a:tailEnd type="none" w="med" len="med"/>
                    </a:lnT>
                    <a:solidFill>
                      <a:srgbClr val="DDEBF7"/>
                    </a:solidFill>
                  </a:tcPr>
                </a:tc>
                <a:tc>
                  <a:txBody>
                    <a:bodyPr/>
                    <a:lstStyle/>
                    <a:p>
                      <a:pPr algn="l" fontAlgn="ctr"/>
                      <a:r>
                        <a:rPr lang="en-US" sz="1000" b="0" i="0" u="none" strike="noStrike" dirty="0">
                          <a:solidFill>
                            <a:srgbClr val="000000"/>
                          </a:solidFill>
                          <a:effectLst/>
                          <a:latin typeface="Century Gothic" panose="020B0502020202020204" pitchFamily="34" charset="0"/>
                        </a:rPr>
                        <a:t>Feature 3 client quotes</a:t>
                      </a: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1534574313"/>
                  </a:ext>
                </a:extLst>
              </a:tr>
              <a:tr h="437349">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dirty="0">
                          <a:solidFill>
                            <a:srgbClr val="000000"/>
                          </a:solidFill>
                          <a:effectLst/>
                          <a:latin typeface="Century Gothic" panose="020B0502020202020204" pitchFamily="34" charset="0"/>
                        </a:rPr>
                        <a:t>Infographic: Industry Trends 2025</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Visual Asset</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Executives</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LinkedIn, Blog</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Petrus Nishimura</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13-Jan</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17-Jan</a:t>
                      </a:r>
                    </a:p>
                  </a:txBody>
                  <a:tcPr marL="57150" marR="9525" marT="9525" marB="0" anchor="ctr">
                    <a:solidFill>
                      <a:schemeClr val="bg1"/>
                    </a:solidFill>
                  </a:tcPr>
                </a:tc>
                <a:tc>
                  <a:txBody>
                    <a:bodyPr/>
                    <a:lstStyle/>
                    <a:p>
                      <a:pPr algn="l" fontAlgn="ctr"/>
                      <a:r>
                        <a:rPr lang="en-US" sz="1000" b="0" i="0" u="none" strike="noStrike" dirty="0">
                          <a:solidFill>
                            <a:srgbClr val="FFFFFF"/>
                          </a:solidFill>
                          <a:effectLst/>
                          <a:latin typeface="Century Gothic" panose="020B0502020202020204" pitchFamily="34" charset="0"/>
                        </a:rPr>
                        <a:t>Ready</a:t>
                      </a:r>
                    </a:p>
                  </a:txBody>
                  <a:tcPr marL="57150" marR="0" marT="0" marB="0" anchor="ctr">
                    <a:solidFill>
                      <a:srgbClr val="00B050"/>
                    </a:solidFill>
                  </a:tcPr>
                </a:tc>
                <a:tc>
                  <a:txBody>
                    <a:bodyPr/>
                    <a:lstStyle/>
                    <a:p>
                      <a:pPr algn="l" fontAlgn="ctr"/>
                      <a:r>
                        <a:rPr lang="en-US" sz="1000" b="0" i="0" u="none" strike="noStrike" dirty="0">
                          <a:solidFill>
                            <a:srgbClr val="000000"/>
                          </a:solidFill>
                          <a:effectLst/>
                          <a:latin typeface="Century Gothic" panose="020B0502020202020204" pitchFamily="34" charset="0"/>
                        </a:rPr>
                        <a:t>Confirm stats with insights team</a:t>
                      </a:r>
                    </a:p>
                  </a:txBody>
                  <a:tcPr marL="57150" marR="0" marT="0" marB="0" anchor="ctr">
                    <a:solidFill>
                      <a:schemeClr val="bg1"/>
                    </a:solidFill>
                  </a:tcPr>
                </a:tc>
                <a:extLst>
                  <a:ext uri="{0D108BD9-81ED-4DB2-BD59-A6C34878D82A}">
                    <a16:rowId xmlns:a16="http://schemas.microsoft.com/office/drawing/2014/main" val="4174498601"/>
                  </a:ext>
                </a:extLst>
              </a:tr>
              <a:tr h="344786">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a:solidFill>
                            <a:srgbClr val="000000"/>
                          </a:solidFill>
                          <a:effectLst/>
                          <a:latin typeface="Century Gothic" panose="020B0502020202020204" pitchFamily="34" charset="0"/>
                        </a:rPr>
                        <a:t>Case Study: Enterprise Onboarding</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Longform Asset</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B2B SaaS Decision-Makers</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PDF, Blog</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Makara McLean</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12-Jan</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18-Jan</a:t>
                      </a:r>
                    </a:p>
                  </a:txBody>
                  <a:tcPr marL="57150" marR="9525" marT="9525" marB="0" anchor="ctr">
                    <a:solidFill>
                      <a:srgbClr val="EBFDFD"/>
                    </a:solidFill>
                  </a:tcPr>
                </a:tc>
                <a:tc>
                  <a:txBody>
                    <a:bodyPr/>
                    <a:lstStyle/>
                    <a:p>
                      <a:pPr algn="l" fontAlgn="ctr"/>
                      <a:r>
                        <a:rPr lang="en-US" sz="1000" b="0" i="0" u="none" strike="noStrike" dirty="0">
                          <a:solidFill>
                            <a:srgbClr val="FFFFFF"/>
                          </a:solidFill>
                          <a:effectLst/>
                          <a:latin typeface="Century Gothic" panose="020B0502020202020204" pitchFamily="34" charset="0"/>
                        </a:rPr>
                        <a:t>Review</a:t>
                      </a:r>
                    </a:p>
                  </a:txBody>
                  <a:tcPr marL="57150" marR="0" marT="0" marB="0" anchor="ctr">
                    <a:solidFill>
                      <a:srgbClr val="C00100"/>
                    </a:solidFill>
                  </a:tcPr>
                </a:tc>
                <a:tc>
                  <a:txBody>
                    <a:bodyPr/>
                    <a:lstStyle/>
                    <a:p>
                      <a:pPr algn="l" fontAlgn="ctr"/>
                      <a:r>
                        <a:rPr lang="en-US" sz="1000" b="0" i="0" u="none" strike="noStrike" dirty="0">
                          <a:solidFill>
                            <a:srgbClr val="000000"/>
                          </a:solidFill>
                          <a:effectLst/>
                          <a:latin typeface="Century Gothic" panose="020B0502020202020204" pitchFamily="34" charset="0"/>
                        </a:rPr>
                        <a:t>Add client testimonial</a:t>
                      </a:r>
                    </a:p>
                  </a:txBody>
                  <a:tcPr marL="57150" marR="0" marT="0" marB="0" anchor="ctr">
                    <a:solidFill>
                      <a:srgbClr val="EBFDFD"/>
                    </a:solidFill>
                  </a:tcPr>
                </a:tc>
                <a:extLst>
                  <a:ext uri="{0D108BD9-81ED-4DB2-BD59-A6C34878D82A}">
                    <a16:rowId xmlns:a16="http://schemas.microsoft.com/office/drawing/2014/main" val="3169054183"/>
                  </a:ext>
                </a:extLst>
              </a:tr>
              <a:tr h="350393">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766569320"/>
                  </a:ext>
                </a:extLst>
              </a:tr>
              <a:tr h="332895">
                <a:tc rowSpan="4">
                  <a:txBody>
                    <a:bodyPr/>
                    <a:lstStyle/>
                    <a:p>
                      <a:pPr algn="ctr"/>
                      <a:r>
                        <a:rPr lang="en-US" sz="1200" b="1" dirty="0">
                          <a:solidFill>
                            <a:schemeClr val="bg1"/>
                          </a:solidFill>
                          <a:latin typeface="Century Gothic" panose="020B0502020202020204" pitchFamily="34" charset="0"/>
                        </a:rPr>
                        <a:t>22-Jan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51B9BD"/>
                    </a:solidFill>
                  </a:tcPr>
                </a:tc>
                <a:tc>
                  <a:txBody>
                    <a:bodyPr/>
                    <a:lstStyle/>
                    <a:p>
                      <a:pPr algn="l" fontAlgn="ctr"/>
                      <a:r>
                        <a:rPr lang="en-US" sz="1000" b="0" i="0" u="none" strike="noStrike" dirty="0">
                          <a:solidFill>
                            <a:srgbClr val="000000"/>
                          </a:solidFill>
                          <a:effectLst/>
                          <a:latin typeface="Century Gothic" panose="020B0502020202020204" pitchFamily="34" charset="0"/>
                        </a:rPr>
                        <a:t>FAQ Article: New Pricing Explained</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Help Article</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Existing Customers</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Knowledge Base</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Mateus Tobin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19-Jan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23-Jan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dirty="0">
                          <a:solidFill>
                            <a:srgbClr val="FFFFFF"/>
                          </a:solidFill>
                          <a:effectLst/>
                          <a:latin typeface="Century Gothic" panose="020B0502020202020204" pitchFamily="34" charset="0"/>
                        </a:rPr>
                        <a:t>Drafting</a:t>
                      </a:r>
                    </a:p>
                  </a:txBody>
                  <a:tcPr marL="57150" marR="0" marT="0" marB="0" anchor="ctr">
                    <a:lnT w="28575" cap="flat" cmpd="sng" algn="ctr">
                      <a:solidFill>
                        <a:srgbClr val="048891"/>
                      </a:solidFill>
                      <a:prstDash val="solid"/>
                      <a:round/>
                      <a:headEnd type="none" w="med" len="med"/>
                      <a:tailEnd type="none" w="med" len="med"/>
                    </a:lnT>
                    <a:solidFill>
                      <a:srgbClr val="2E75B5"/>
                    </a:solidFill>
                  </a:tcPr>
                </a:tc>
                <a:tc>
                  <a:txBody>
                    <a:bodyPr/>
                    <a:lstStyle/>
                    <a:p>
                      <a:pPr algn="l" fontAlgn="ctr"/>
                      <a:r>
                        <a:rPr lang="en-US" sz="1000" b="0" i="0" u="none" strike="noStrike" dirty="0">
                          <a:solidFill>
                            <a:srgbClr val="000000"/>
                          </a:solidFill>
                          <a:effectLst/>
                          <a:latin typeface="Century Gothic" panose="020B0502020202020204" pitchFamily="34" charset="0"/>
                        </a:rPr>
                        <a:t>Confirm legal approval</a:t>
                      </a: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2357232246"/>
                  </a:ext>
                </a:extLst>
              </a:tr>
              <a:tr h="356515">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dirty="0">
                          <a:solidFill>
                            <a:srgbClr val="000000"/>
                          </a:solidFill>
                          <a:effectLst/>
                          <a:latin typeface="Century Gothic" panose="020B0502020202020204" pitchFamily="34" charset="0"/>
                        </a:rPr>
                        <a:t>Quick Poll: Which Feature Next?</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Engagement Post</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Beta Users</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LinkedIn, X (Twitter)</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Leigh Gibbs</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20-Jan</a:t>
                      </a:r>
                    </a:p>
                  </a:txBody>
                  <a:tcPr marL="57150" marR="9525" marT="9525" marB="0" anchor="ctr">
                    <a:solidFill>
                      <a:schemeClr val="bg1"/>
                    </a:solidFill>
                  </a:tcPr>
                </a:tc>
                <a:tc>
                  <a:txBody>
                    <a:bodyPr/>
                    <a:lstStyle/>
                    <a:p>
                      <a:pPr algn="l" fontAlgn="ctr"/>
                      <a:r>
                        <a:rPr lang="en-US" sz="1000" b="0" i="0" u="none" strike="noStrike" dirty="0">
                          <a:solidFill>
                            <a:srgbClr val="000000"/>
                          </a:solidFill>
                          <a:effectLst/>
                          <a:latin typeface="Century Gothic" panose="020B0502020202020204" pitchFamily="34" charset="0"/>
                        </a:rPr>
                        <a:t>24-Jan</a:t>
                      </a:r>
                    </a:p>
                  </a:txBody>
                  <a:tcPr marL="57150" marR="9525" marT="9525" marB="0" anchor="ctr">
                    <a:solidFill>
                      <a:schemeClr val="bg1"/>
                    </a:solidFill>
                  </a:tcPr>
                </a:tc>
                <a:tc>
                  <a:txBody>
                    <a:bodyPr/>
                    <a:lstStyle/>
                    <a:p>
                      <a:pPr algn="l" fontAlgn="ctr"/>
                      <a:r>
                        <a:rPr lang="en-US" sz="1000" b="0" i="0" u="none" strike="noStrike" dirty="0">
                          <a:solidFill>
                            <a:srgbClr val="404040"/>
                          </a:solidFill>
                          <a:effectLst/>
                          <a:latin typeface="Century Gothic" panose="020B0502020202020204" pitchFamily="34" charset="0"/>
                        </a:rPr>
                        <a:t>Scheduled</a:t>
                      </a:r>
                    </a:p>
                  </a:txBody>
                  <a:tcPr marL="57150" marR="0" marT="0" marB="0" anchor="ctr">
                    <a:solidFill>
                      <a:srgbClr val="FFD966"/>
                    </a:solidFill>
                  </a:tcPr>
                </a:tc>
                <a:tc>
                  <a:txBody>
                    <a:bodyPr/>
                    <a:lstStyle/>
                    <a:p>
                      <a:pPr algn="l" fontAlgn="ctr"/>
                      <a:r>
                        <a:rPr lang="en-US" sz="1000" b="0" i="0" u="none" strike="noStrike" dirty="0">
                          <a:solidFill>
                            <a:srgbClr val="000000"/>
                          </a:solidFill>
                          <a:effectLst/>
                          <a:latin typeface="Century Gothic" panose="020B0502020202020204" pitchFamily="34" charset="0"/>
                        </a:rPr>
                        <a:t>Use Type-form link</a:t>
                      </a:r>
                    </a:p>
                  </a:txBody>
                  <a:tcPr marL="57150" marR="0" marT="0" marB="0" anchor="ctr">
                    <a:solidFill>
                      <a:schemeClr val="bg1"/>
                    </a:solidFill>
                  </a:tcPr>
                </a:tc>
                <a:extLst>
                  <a:ext uri="{0D108BD9-81ED-4DB2-BD59-A6C34878D82A}">
                    <a16:rowId xmlns:a16="http://schemas.microsoft.com/office/drawing/2014/main" val="1645980898"/>
                  </a:ext>
                </a:extLst>
              </a:tr>
              <a:tr h="336821">
                <a:tc vMerge="1">
                  <a:txBody>
                    <a:bodyPr/>
                    <a:lstStyle/>
                    <a:p>
                      <a:endParaRPr lang="en-US" sz="1200" dirty="0">
                        <a:latin typeface="Century Gothic" panose="020B0502020202020204" pitchFamily="34" charset="0"/>
                      </a:endParaRPr>
                    </a:p>
                  </a:txBody>
                  <a:tcPr/>
                </a:tc>
                <a:tc>
                  <a:txBody>
                    <a:bodyPr/>
                    <a:lstStyle/>
                    <a:p>
                      <a:pPr algn="l" fontAlgn="ctr"/>
                      <a:r>
                        <a:rPr lang="en-US" sz="1000" b="0" i="0" u="none" strike="noStrike">
                          <a:solidFill>
                            <a:srgbClr val="000000"/>
                          </a:solidFill>
                          <a:effectLst/>
                          <a:latin typeface="Century Gothic" panose="020B0502020202020204" pitchFamily="34" charset="0"/>
                        </a:rPr>
                        <a:t>Training Video: Billing Walkthrough</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Video Tutorial</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Admin Users</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YouTube, Help Center</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Jose Price</a:t>
                      </a:r>
                    </a:p>
                  </a:txBody>
                  <a:tcPr marL="57150" marR="9525" marT="9525" marB="0" anchor="ctr">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20-Jan</a:t>
                      </a:r>
                    </a:p>
                  </a:txBody>
                  <a:tcPr marL="57150" marR="9525" marT="9525" marB="0" anchor="ctr">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25-Jan</a:t>
                      </a:r>
                    </a:p>
                  </a:txBody>
                  <a:tcPr marL="57150" marR="9525" marT="9525" marB="0" anchor="ctr">
                    <a:solidFill>
                      <a:srgbClr val="EBFDFD"/>
                    </a:solidFill>
                  </a:tcPr>
                </a:tc>
                <a:tc>
                  <a:txBody>
                    <a:bodyPr/>
                    <a:lstStyle/>
                    <a:p>
                      <a:pPr algn="l" fontAlgn="ctr"/>
                      <a:r>
                        <a:rPr lang="en-US" sz="1000" b="0" i="0" u="none" strike="noStrike" dirty="0">
                          <a:solidFill>
                            <a:srgbClr val="404040"/>
                          </a:solidFill>
                          <a:effectLst/>
                          <a:latin typeface="Century Gothic" panose="020B0502020202020204" pitchFamily="34" charset="0"/>
                        </a:rPr>
                        <a:t>In progress</a:t>
                      </a:r>
                    </a:p>
                  </a:txBody>
                  <a:tcPr marL="57150" marR="0" marT="0" marB="0" anchor="ctr">
                    <a:solidFill>
                      <a:srgbClr val="E2EFDA"/>
                    </a:solidFill>
                  </a:tcPr>
                </a:tc>
                <a:tc>
                  <a:txBody>
                    <a:bodyPr/>
                    <a:lstStyle/>
                    <a:p>
                      <a:pPr algn="l" fontAlgn="ctr"/>
                      <a:r>
                        <a:rPr lang="en-US" sz="1000" b="0" i="0" u="none" strike="noStrike" dirty="0">
                          <a:solidFill>
                            <a:srgbClr val="000000"/>
                          </a:solidFill>
                          <a:effectLst/>
                          <a:latin typeface="Century Gothic" panose="020B0502020202020204" pitchFamily="34" charset="0"/>
                        </a:rPr>
                        <a:t>Voiceover by Olivia Carter</a:t>
                      </a:r>
                    </a:p>
                  </a:txBody>
                  <a:tcPr marL="57150" marR="0" marT="0" marB="0" anchor="ctr">
                    <a:solidFill>
                      <a:srgbClr val="EBFDFD"/>
                    </a:solidFill>
                  </a:tcPr>
                </a:tc>
                <a:extLst>
                  <a:ext uri="{0D108BD9-81ED-4DB2-BD59-A6C34878D82A}">
                    <a16:rowId xmlns:a16="http://schemas.microsoft.com/office/drawing/2014/main" val="3560372201"/>
                  </a:ext>
                </a:extLst>
              </a:tr>
              <a:tr h="335171">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588940013"/>
                  </a:ext>
                </a:extLst>
              </a:tr>
              <a:tr h="388121">
                <a:tc rowSpan="4">
                  <a:txBody>
                    <a:bodyPr/>
                    <a:lstStyle/>
                    <a:p>
                      <a:pPr algn="ctr"/>
                      <a:r>
                        <a:rPr lang="en-US" sz="1200" b="1" dirty="0">
                          <a:solidFill>
                            <a:schemeClr val="bg1"/>
                          </a:solidFill>
                          <a:latin typeface="Century Gothic" panose="020B0502020202020204" pitchFamily="34" charset="0"/>
                        </a:rPr>
                        <a:t>29-Jan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048891"/>
                    </a:solidFill>
                  </a:tcPr>
                </a:tc>
                <a:tc>
                  <a:txBody>
                    <a:bodyPr/>
                    <a:lstStyle/>
                    <a:p>
                      <a:pPr algn="l" fontAlgn="ctr"/>
                      <a:r>
                        <a:rPr lang="en-US" sz="1000" b="0" i="0" u="none" strike="noStrike" dirty="0">
                          <a:solidFill>
                            <a:srgbClr val="000000"/>
                          </a:solidFill>
                          <a:effectLst/>
                          <a:latin typeface="Century Gothic" panose="020B0502020202020204" pitchFamily="34" charset="0"/>
                        </a:rPr>
                        <a:t>Blog: Data Privacy Tips 2025</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Blog Post</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IT Managers</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Blog</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Lori Garcia</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a:solidFill>
                            <a:srgbClr val="000000"/>
                          </a:solidFill>
                          <a:effectLst/>
                          <a:latin typeface="Century Gothic" panose="020B0502020202020204" pitchFamily="34" charset="0"/>
                        </a:rPr>
                        <a:t>26-Jan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dirty="0">
                          <a:solidFill>
                            <a:srgbClr val="000000"/>
                          </a:solidFill>
                          <a:effectLst/>
                          <a:latin typeface="Century Gothic" panose="020B0502020202020204" pitchFamily="34" charset="0"/>
                        </a:rPr>
                        <a:t>30-Jan</a:t>
                      </a: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r>
                        <a:rPr lang="en-US" sz="1000" b="0" i="0" u="none" strike="noStrike" dirty="0">
                          <a:solidFill>
                            <a:srgbClr val="404040"/>
                          </a:solidFill>
                          <a:effectLst/>
                          <a:latin typeface="Century Gothic" panose="020B0502020202020204" pitchFamily="34" charset="0"/>
                        </a:rPr>
                        <a:t>Assigned</a:t>
                      </a:r>
                    </a:p>
                  </a:txBody>
                  <a:tcPr marL="57150" marR="0" marT="0" marB="0" anchor="ctr">
                    <a:lnT w="28575" cap="flat" cmpd="sng" algn="ctr">
                      <a:solidFill>
                        <a:srgbClr val="048891"/>
                      </a:solidFill>
                      <a:prstDash val="solid"/>
                      <a:round/>
                      <a:headEnd type="none" w="med" len="med"/>
                      <a:tailEnd type="none" w="med" len="med"/>
                    </a:lnT>
                    <a:solidFill>
                      <a:srgbClr val="DDEBF7"/>
                    </a:solidFill>
                  </a:tcPr>
                </a:tc>
                <a:tc>
                  <a:txBody>
                    <a:bodyPr/>
                    <a:lstStyle/>
                    <a:p>
                      <a:pPr algn="l" fontAlgn="ctr"/>
                      <a:r>
                        <a:rPr lang="en-US" sz="1000" b="0" i="0" u="none" strike="noStrike" dirty="0">
                          <a:solidFill>
                            <a:srgbClr val="000000"/>
                          </a:solidFill>
                          <a:effectLst/>
                          <a:latin typeface="Century Gothic" panose="020B0502020202020204" pitchFamily="34" charset="0"/>
                        </a:rPr>
                        <a:t>Include infographic preview</a:t>
                      </a: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2411137425"/>
                  </a:ext>
                </a:extLst>
              </a:tr>
              <a:tr h="417377">
                <a:tc vMerge="1">
                  <a:txBody>
                    <a:bodyPr/>
                    <a:lstStyle/>
                    <a:p>
                      <a:endParaRPr lang="en-US" sz="1200" dirty="0">
                        <a:latin typeface="Century Gothic" panose="020B0502020202020204" pitchFamily="34" charset="0"/>
                      </a:endParaRPr>
                    </a:p>
                  </a:txBody>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2123374215"/>
                  </a:ext>
                </a:extLst>
              </a:tr>
              <a:tr h="399202">
                <a:tc vMerge="1">
                  <a:txBody>
                    <a:bodyPr/>
                    <a:lstStyle/>
                    <a:p>
                      <a:endParaRPr lang="en-US" sz="1200" dirty="0">
                        <a:latin typeface="Century Gothic" panose="020B0502020202020204" pitchFamily="34" charset="0"/>
                      </a:endParaRPr>
                    </a:p>
                  </a:txBody>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extLst>
                  <a:ext uri="{0D108BD9-81ED-4DB2-BD59-A6C34878D82A}">
                    <a16:rowId xmlns:a16="http://schemas.microsoft.com/office/drawing/2014/main" val="227599338"/>
                  </a:ext>
                </a:extLst>
              </a:tr>
              <a:tr h="401960">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359470574"/>
                  </a:ext>
                </a:extLst>
              </a:tr>
            </a:tbl>
          </a:graphicData>
        </a:graphic>
      </p:graphicFrame>
      <p:sp>
        <p:nvSpPr>
          <p:cNvPr id="4" name="Rectangle 3">
            <a:extLst>
              <a:ext uri="{FF2B5EF4-FFF2-40B4-BE49-F238E27FC236}">
                <a16:creationId xmlns:a16="http://schemas.microsoft.com/office/drawing/2014/main" id="{9DC64A3B-7C68-6F19-0DAB-4AF0C91DFF06}"/>
              </a:ext>
            </a:extLst>
          </p:cNvPr>
          <p:cNvSpPr/>
          <p:nvPr/>
        </p:nvSpPr>
        <p:spPr>
          <a:xfrm>
            <a:off x="100483" y="6382881"/>
            <a:ext cx="110532" cy="118404"/>
          </a:xfrm>
          <a:prstGeom prst="rect">
            <a:avLst/>
          </a:prstGeom>
          <a:solidFill>
            <a:srgbClr val="E2EF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DB904E0-4DE4-C2A0-A805-34FDB6665A78}"/>
              </a:ext>
            </a:extLst>
          </p:cNvPr>
          <p:cNvSpPr txBox="1"/>
          <p:nvPr/>
        </p:nvSpPr>
        <p:spPr>
          <a:xfrm>
            <a:off x="211015" y="6318972"/>
            <a:ext cx="845103" cy="246221"/>
          </a:xfrm>
          <a:prstGeom prst="rect">
            <a:avLst/>
          </a:prstGeom>
          <a:noFill/>
        </p:spPr>
        <p:txBody>
          <a:bodyPr wrap="none" rtlCol="0">
            <a:spAutoFit/>
          </a:bodyPr>
          <a:lstStyle/>
          <a:p>
            <a:r>
              <a:rPr lang="en-US" sz="1000" dirty="0"/>
              <a:t>In progress</a:t>
            </a:r>
          </a:p>
        </p:txBody>
      </p:sp>
      <p:sp>
        <p:nvSpPr>
          <p:cNvPr id="7" name="Rectangle 6">
            <a:extLst>
              <a:ext uri="{FF2B5EF4-FFF2-40B4-BE49-F238E27FC236}">
                <a16:creationId xmlns:a16="http://schemas.microsoft.com/office/drawing/2014/main" id="{47199FCC-6E6F-D7D6-B112-2A50205D3D5D}"/>
              </a:ext>
            </a:extLst>
          </p:cNvPr>
          <p:cNvSpPr/>
          <p:nvPr/>
        </p:nvSpPr>
        <p:spPr>
          <a:xfrm>
            <a:off x="1056118" y="6382881"/>
            <a:ext cx="110532" cy="118404"/>
          </a:xfrm>
          <a:prstGeom prst="rect">
            <a:avLst/>
          </a:prstGeom>
          <a:solidFill>
            <a:srgbClr val="2E75B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8D66A2-5A89-1D08-4A76-363A7471684A}"/>
              </a:ext>
            </a:extLst>
          </p:cNvPr>
          <p:cNvSpPr txBox="1"/>
          <p:nvPr/>
        </p:nvSpPr>
        <p:spPr>
          <a:xfrm>
            <a:off x="1166650" y="6318972"/>
            <a:ext cx="681597" cy="246221"/>
          </a:xfrm>
          <a:prstGeom prst="rect">
            <a:avLst/>
          </a:prstGeom>
          <a:noFill/>
        </p:spPr>
        <p:txBody>
          <a:bodyPr wrap="none" rtlCol="0">
            <a:spAutoFit/>
          </a:bodyPr>
          <a:lstStyle/>
          <a:p>
            <a:r>
              <a:rPr lang="en-US" sz="1000" dirty="0"/>
              <a:t>Drafting</a:t>
            </a:r>
          </a:p>
        </p:txBody>
      </p:sp>
      <p:sp>
        <p:nvSpPr>
          <p:cNvPr id="9" name="Rectangle 8">
            <a:extLst>
              <a:ext uri="{FF2B5EF4-FFF2-40B4-BE49-F238E27FC236}">
                <a16:creationId xmlns:a16="http://schemas.microsoft.com/office/drawing/2014/main" id="{EBEBC682-3C4E-3B86-82BE-7556B671CC69}"/>
              </a:ext>
            </a:extLst>
          </p:cNvPr>
          <p:cNvSpPr/>
          <p:nvPr/>
        </p:nvSpPr>
        <p:spPr>
          <a:xfrm>
            <a:off x="1830866" y="6382881"/>
            <a:ext cx="110532" cy="118404"/>
          </a:xfrm>
          <a:prstGeom prst="rect">
            <a:avLst/>
          </a:prstGeom>
          <a:solidFill>
            <a:srgbClr val="FFD9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E9FBC79-3559-9EB6-9E85-1B50B4C2B78D}"/>
              </a:ext>
            </a:extLst>
          </p:cNvPr>
          <p:cNvSpPr txBox="1"/>
          <p:nvPr/>
        </p:nvSpPr>
        <p:spPr>
          <a:xfrm>
            <a:off x="1924017" y="6318972"/>
            <a:ext cx="857927" cy="246221"/>
          </a:xfrm>
          <a:prstGeom prst="rect">
            <a:avLst/>
          </a:prstGeom>
          <a:noFill/>
        </p:spPr>
        <p:txBody>
          <a:bodyPr wrap="none" rtlCol="0">
            <a:spAutoFit/>
          </a:bodyPr>
          <a:lstStyle/>
          <a:p>
            <a:r>
              <a:rPr lang="en-US" sz="1000" dirty="0"/>
              <a:t>Scheduled</a:t>
            </a:r>
          </a:p>
        </p:txBody>
      </p:sp>
      <p:sp>
        <p:nvSpPr>
          <p:cNvPr id="11" name="Rectangle 10">
            <a:extLst>
              <a:ext uri="{FF2B5EF4-FFF2-40B4-BE49-F238E27FC236}">
                <a16:creationId xmlns:a16="http://schemas.microsoft.com/office/drawing/2014/main" id="{15633EEF-2EBE-16F2-05A7-B36B07190E4B}"/>
              </a:ext>
            </a:extLst>
          </p:cNvPr>
          <p:cNvSpPr/>
          <p:nvPr/>
        </p:nvSpPr>
        <p:spPr>
          <a:xfrm>
            <a:off x="2781944" y="6382881"/>
            <a:ext cx="110532" cy="118404"/>
          </a:xfrm>
          <a:prstGeom prst="rect">
            <a:avLst/>
          </a:prstGeom>
          <a:solidFill>
            <a:srgbClr val="DD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C4A2388-DF70-70BC-66B7-DF049BC86396}"/>
              </a:ext>
            </a:extLst>
          </p:cNvPr>
          <p:cNvSpPr txBox="1"/>
          <p:nvPr/>
        </p:nvSpPr>
        <p:spPr>
          <a:xfrm>
            <a:off x="2892476" y="6318972"/>
            <a:ext cx="740908" cy="246221"/>
          </a:xfrm>
          <a:prstGeom prst="rect">
            <a:avLst/>
          </a:prstGeom>
          <a:noFill/>
        </p:spPr>
        <p:txBody>
          <a:bodyPr wrap="none" rtlCol="0">
            <a:spAutoFit/>
          </a:bodyPr>
          <a:lstStyle/>
          <a:p>
            <a:r>
              <a:rPr lang="en-US" sz="1000" dirty="0"/>
              <a:t>Assigned</a:t>
            </a:r>
          </a:p>
        </p:txBody>
      </p:sp>
      <p:sp>
        <p:nvSpPr>
          <p:cNvPr id="13" name="Rectangle 12">
            <a:extLst>
              <a:ext uri="{FF2B5EF4-FFF2-40B4-BE49-F238E27FC236}">
                <a16:creationId xmlns:a16="http://schemas.microsoft.com/office/drawing/2014/main" id="{BA76F6AD-6B84-4185-F69A-92F6C55473CF}"/>
              </a:ext>
            </a:extLst>
          </p:cNvPr>
          <p:cNvSpPr/>
          <p:nvPr/>
        </p:nvSpPr>
        <p:spPr>
          <a:xfrm>
            <a:off x="3633384" y="6385644"/>
            <a:ext cx="110532" cy="11840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07F9DDA-3C67-A1A3-B1B4-075A5D6B7DE7}"/>
              </a:ext>
            </a:extLst>
          </p:cNvPr>
          <p:cNvSpPr txBox="1"/>
          <p:nvPr/>
        </p:nvSpPr>
        <p:spPr>
          <a:xfrm>
            <a:off x="3739797" y="6318972"/>
            <a:ext cx="591829" cy="246221"/>
          </a:xfrm>
          <a:prstGeom prst="rect">
            <a:avLst/>
          </a:prstGeom>
          <a:noFill/>
        </p:spPr>
        <p:txBody>
          <a:bodyPr wrap="none" rtlCol="0">
            <a:spAutoFit/>
          </a:bodyPr>
          <a:lstStyle/>
          <a:p>
            <a:r>
              <a:rPr lang="en-US" sz="1000" dirty="0"/>
              <a:t>Ready</a:t>
            </a:r>
          </a:p>
        </p:txBody>
      </p:sp>
      <p:sp>
        <p:nvSpPr>
          <p:cNvPr id="15" name="Rectangle 14">
            <a:extLst>
              <a:ext uri="{FF2B5EF4-FFF2-40B4-BE49-F238E27FC236}">
                <a16:creationId xmlns:a16="http://schemas.microsoft.com/office/drawing/2014/main" id="{DA9D1EF5-0974-8FC6-EC7A-E016DE0D269B}"/>
              </a:ext>
            </a:extLst>
          </p:cNvPr>
          <p:cNvSpPr/>
          <p:nvPr/>
        </p:nvSpPr>
        <p:spPr>
          <a:xfrm>
            <a:off x="4313468" y="6382880"/>
            <a:ext cx="110532" cy="118404"/>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26A3DDA-37D4-9662-9BA3-3164F6D48719}"/>
              </a:ext>
            </a:extLst>
          </p:cNvPr>
          <p:cNvSpPr txBox="1"/>
          <p:nvPr/>
        </p:nvSpPr>
        <p:spPr>
          <a:xfrm>
            <a:off x="4440904" y="6318972"/>
            <a:ext cx="631904" cy="246221"/>
          </a:xfrm>
          <a:prstGeom prst="rect">
            <a:avLst/>
          </a:prstGeom>
          <a:noFill/>
        </p:spPr>
        <p:txBody>
          <a:bodyPr wrap="none" rtlCol="0">
            <a:spAutoFit/>
          </a:bodyPr>
          <a:lstStyle/>
          <a:p>
            <a:r>
              <a:rPr lang="en-US" sz="1000" dirty="0"/>
              <a:t>Review</a:t>
            </a:r>
          </a:p>
        </p:txBody>
      </p:sp>
    </p:spTree>
    <p:extLst>
      <p:ext uri="{BB962C8B-B14F-4D97-AF65-F5344CB8AC3E}">
        <p14:creationId xmlns:p14="http://schemas.microsoft.com/office/powerpoint/2010/main" val="31983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1353E-FA4E-C684-3B7F-F593102E616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51FC575D-E957-B33D-E709-C25E668355A5}"/>
              </a:ext>
            </a:extLst>
          </p:cNvPr>
          <p:cNvSpPr txBox="1"/>
          <p:nvPr/>
        </p:nvSpPr>
        <p:spPr>
          <a:xfrm>
            <a:off x="1609523" y="560480"/>
            <a:ext cx="6950745" cy="138499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Content Marketing Calendar Template </a:t>
            </a:r>
          </a:p>
        </p:txBody>
      </p:sp>
      <p:sp>
        <p:nvSpPr>
          <p:cNvPr id="34" name="Rectangle 7">
            <a:extLst>
              <a:ext uri="{FF2B5EF4-FFF2-40B4-BE49-F238E27FC236}">
                <a16:creationId xmlns:a16="http://schemas.microsoft.com/office/drawing/2014/main" id="{CC20BBF1-4B27-20AE-8FAA-985BF0D0512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2E5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AE9284F4-74EA-026C-3423-E7F3AE710D03}"/>
              </a:ext>
            </a:extLst>
          </p:cNvPr>
          <p:cNvSpPr/>
          <p:nvPr/>
        </p:nvSpPr>
        <p:spPr>
          <a:xfrm>
            <a:off x="11793977" y="6479366"/>
            <a:ext cx="397211" cy="384048"/>
          </a:xfrm>
          <a:prstGeom prst="parallelogram">
            <a:avLst>
              <a:gd name="adj" fmla="val 65219"/>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62708C7-CD41-D918-C561-6339D6585410}"/>
              </a:ext>
            </a:extLst>
          </p:cNvPr>
          <p:cNvSpPr txBox="1"/>
          <p:nvPr/>
        </p:nvSpPr>
        <p:spPr>
          <a:xfrm>
            <a:off x="3026374" y="6488668"/>
            <a:ext cx="9164814" cy="369332"/>
          </a:xfrm>
          <a:prstGeom prst="rect">
            <a:avLst/>
          </a:prstGeom>
          <a:noFill/>
        </p:spPr>
        <p:txBody>
          <a:bodyPr wrap="square" rtlCol="0">
            <a:spAutoFit/>
          </a:bodyPr>
          <a:lstStyle/>
          <a:p>
            <a:pPr algn="r"/>
            <a:r>
              <a:rPr lang="en-US" sz="1800" b="1" dirty="0">
                <a:solidFill>
                  <a:schemeClr val="bg1"/>
                </a:solidFill>
                <a:latin typeface="Century Gothic" panose="020B0502020202020204" pitchFamily="34" charset="0"/>
              </a:rPr>
              <a:t>Content Marketing Calendar Template Presentation</a:t>
            </a:r>
          </a:p>
        </p:txBody>
      </p:sp>
    </p:spTree>
    <p:extLst>
      <p:ext uri="{BB962C8B-B14F-4D97-AF65-F5344CB8AC3E}">
        <p14:creationId xmlns:p14="http://schemas.microsoft.com/office/powerpoint/2010/main" val="3033530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a:extLst>
            <a:ext uri="{FF2B5EF4-FFF2-40B4-BE49-F238E27FC236}">
              <a16:creationId xmlns:a16="http://schemas.microsoft.com/office/drawing/2014/main" id="{D379490F-92C4-A982-9C1D-FB4D801218A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457DDBB-1AD4-5190-C44D-1B9B212310BE}"/>
              </a:ext>
            </a:extLst>
          </p:cNvPr>
          <p:cNvSpPr txBox="1"/>
          <p:nvPr/>
        </p:nvSpPr>
        <p:spPr>
          <a:xfrm>
            <a:off x="5011710" y="6501284"/>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graphicFrame>
        <p:nvGraphicFramePr>
          <p:cNvPr id="2" name="Table 1">
            <a:extLst>
              <a:ext uri="{FF2B5EF4-FFF2-40B4-BE49-F238E27FC236}">
                <a16:creationId xmlns:a16="http://schemas.microsoft.com/office/drawing/2014/main" id="{745B908A-B4AD-B9BF-2C7E-78333CFE14A2}"/>
              </a:ext>
            </a:extLst>
          </p:cNvPr>
          <p:cNvGraphicFramePr>
            <a:graphicFrameLocks noGrp="1"/>
          </p:cNvGraphicFramePr>
          <p:nvPr>
            <p:extLst>
              <p:ext uri="{D42A27DB-BD31-4B8C-83A1-F6EECF244321}">
                <p14:modId xmlns:p14="http://schemas.microsoft.com/office/powerpoint/2010/main" val="2051355788"/>
              </p:ext>
            </p:extLst>
          </p:nvPr>
        </p:nvGraphicFramePr>
        <p:xfrm>
          <a:off x="0" y="0"/>
          <a:ext cx="12188651" cy="6185377"/>
        </p:xfrm>
        <a:graphic>
          <a:graphicData uri="http://schemas.openxmlformats.org/drawingml/2006/table">
            <a:tbl>
              <a:tblPr firstRow="1" bandRow="1">
                <a:tableStyleId>{5C22544A-7EE6-4342-B048-85BDC9FD1C3A}</a:tableStyleId>
              </a:tblPr>
              <a:tblGrid>
                <a:gridCol w="1177667">
                  <a:extLst>
                    <a:ext uri="{9D8B030D-6E8A-4147-A177-3AD203B41FA5}">
                      <a16:colId xmlns:a16="http://schemas.microsoft.com/office/drawing/2014/main" val="3331258074"/>
                    </a:ext>
                  </a:extLst>
                </a:gridCol>
                <a:gridCol w="1508593">
                  <a:extLst>
                    <a:ext uri="{9D8B030D-6E8A-4147-A177-3AD203B41FA5}">
                      <a16:colId xmlns:a16="http://schemas.microsoft.com/office/drawing/2014/main" val="1282952933"/>
                    </a:ext>
                  </a:extLst>
                </a:gridCol>
                <a:gridCol w="880906">
                  <a:extLst>
                    <a:ext uri="{9D8B030D-6E8A-4147-A177-3AD203B41FA5}">
                      <a16:colId xmlns:a16="http://schemas.microsoft.com/office/drawing/2014/main" val="3739934524"/>
                    </a:ext>
                  </a:extLst>
                </a:gridCol>
                <a:gridCol w="1143502">
                  <a:extLst>
                    <a:ext uri="{9D8B030D-6E8A-4147-A177-3AD203B41FA5}">
                      <a16:colId xmlns:a16="http://schemas.microsoft.com/office/drawing/2014/main" val="2039841339"/>
                    </a:ext>
                  </a:extLst>
                </a:gridCol>
                <a:gridCol w="1177667">
                  <a:extLst>
                    <a:ext uri="{9D8B030D-6E8A-4147-A177-3AD203B41FA5}">
                      <a16:colId xmlns:a16="http://schemas.microsoft.com/office/drawing/2014/main" val="2384348120"/>
                    </a:ext>
                  </a:extLst>
                </a:gridCol>
                <a:gridCol w="1209152">
                  <a:extLst>
                    <a:ext uri="{9D8B030D-6E8A-4147-A177-3AD203B41FA5}">
                      <a16:colId xmlns:a16="http://schemas.microsoft.com/office/drawing/2014/main" val="2894812212"/>
                    </a:ext>
                  </a:extLst>
                </a:gridCol>
                <a:gridCol w="1146182">
                  <a:extLst>
                    <a:ext uri="{9D8B030D-6E8A-4147-A177-3AD203B41FA5}">
                      <a16:colId xmlns:a16="http://schemas.microsoft.com/office/drawing/2014/main" val="3084061226"/>
                    </a:ext>
                  </a:extLst>
                </a:gridCol>
                <a:gridCol w="863488">
                  <a:extLst>
                    <a:ext uri="{9D8B030D-6E8A-4147-A177-3AD203B41FA5}">
                      <a16:colId xmlns:a16="http://schemas.microsoft.com/office/drawing/2014/main" val="2689213448"/>
                    </a:ext>
                  </a:extLst>
                </a:gridCol>
                <a:gridCol w="964642">
                  <a:extLst>
                    <a:ext uri="{9D8B030D-6E8A-4147-A177-3AD203B41FA5}">
                      <a16:colId xmlns:a16="http://schemas.microsoft.com/office/drawing/2014/main" val="2478527256"/>
                    </a:ext>
                  </a:extLst>
                </a:gridCol>
                <a:gridCol w="2116852">
                  <a:extLst>
                    <a:ext uri="{9D8B030D-6E8A-4147-A177-3AD203B41FA5}">
                      <a16:colId xmlns:a16="http://schemas.microsoft.com/office/drawing/2014/main" val="3976944685"/>
                    </a:ext>
                  </a:extLst>
                </a:gridCol>
              </a:tblGrid>
              <a:tr h="365985">
                <a:tc>
                  <a:txBody>
                    <a:bodyPr/>
                    <a:lstStyle/>
                    <a:p>
                      <a:r>
                        <a:rPr lang="en-US" dirty="0"/>
                        <a:t>Week of</a:t>
                      </a:r>
                    </a:p>
                  </a:txBody>
                  <a:tcPr>
                    <a:solidFill>
                      <a:srgbClr val="048891"/>
                    </a:solidFill>
                  </a:tcPr>
                </a:tc>
                <a:tc>
                  <a:txBody>
                    <a:bodyPr/>
                    <a:lstStyle/>
                    <a:p>
                      <a:pPr algn="ctr" fontAlgn="ctr"/>
                      <a:r>
                        <a:rPr lang="en-US" sz="1000" b="1" i="0" u="none" strike="noStrike" dirty="0">
                          <a:solidFill>
                            <a:srgbClr val="000000"/>
                          </a:solidFill>
                          <a:effectLst/>
                          <a:latin typeface="Century Gothic" panose="020B0502020202020204" pitchFamily="34" charset="0"/>
                        </a:rPr>
                        <a:t>Content Title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Content Type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Target Audience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Channel</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Assigned To</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Draft Due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Publish Date</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Status</a:t>
                      </a:r>
                    </a:p>
                  </a:txBody>
                  <a:tcPr marL="3348" marR="3348" marT="3348" marB="0" anchor="ctr">
                    <a:solidFill>
                      <a:srgbClr val="DFEEF1"/>
                    </a:solidFill>
                  </a:tcPr>
                </a:tc>
                <a:tc>
                  <a:txBody>
                    <a:bodyPr/>
                    <a:lstStyle/>
                    <a:p>
                      <a:pPr algn="ctr" fontAlgn="ctr"/>
                      <a:r>
                        <a:rPr lang="en-US" sz="1000" b="1" i="0" u="none" strike="noStrike" dirty="0">
                          <a:solidFill>
                            <a:srgbClr val="000000"/>
                          </a:solidFill>
                          <a:effectLst/>
                          <a:latin typeface="Century Gothic" panose="020B0502020202020204" pitchFamily="34" charset="0"/>
                        </a:rPr>
                        <a:t>Notes</a:t>
                      </a:r>
                    </a:p>
                  </a:txBody>
                  <a:tcPr marL="3348" marR="3348" marT="3348" marB="0" anchor="ctr">
                    <a:solidFill>
                      <a:srgbClr val="DFEEF1"/>
                    </a:solidFill>
                  </a:tcPr>
                </a:tc>
                <a:extLst>
                  <a:ext uri="{0D108BD9-81ED-4DB2-BD59-A6C34878D82A}">
                    <a16:rowId xmlns:a16="http://schemas.microsoft.com/office/drawing/2014/main" val="301966493"/>
                  </a:ext>
                </a:extLst>
              </a:tr>
              <a:tr h="353815">
                <a:tc rowSpan="4">
                  <a:txBody>
                    <a:bodyPr/>
                    <a:lstStyle/>
                    <a:p>
                      <a:pPr algn="ctr"/>
                      <a:r>
                        <a:rPr lang="en-US" sz="1200" b="1" dirty="0">
                          <a:solidFill>
                            <a:schemeClr val="bg1"/>
                          </a:solidFill>
                          <a:latin typeface="Century Gothic" panose="020B0502020202020204" pitchFamily="34" charset="0"/>
                        </a:rPr>
                        <a:t>8-Jan</a:t>
                      </a:r>
                    </a:p>
                  </a:txBody>
                  <a:tcPr anchor="ctr">
                    <a:lnB w="28575" cap="flat" cmpd="sng" algn="ctr">
                      <a:solidFill>
                        <a:srgbClr val="048891"/>
                      </a:solidFill>
                      <a:prstDash val="solid"/>
                      <a:round/>
                      <a:headEnd type="none" w="med" len="med"/>
                      <a:tailEnd type="none" w="med" len="med"/>
                    </a:lnB>
                    <a:solidFill>
                      <a:srgbClr val="51B9B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solidFill>
                      <a:srgbClr val="E2EFDA"/>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rgbClr val="EBFDFD"/>
                    </a:solidFill>
                  </a:tcPr>
                </a:tc>
                <a:extLst>
                  <a:ext uri="{0D108BD9-81ED-4DB2-BD59-A6C34878D82A}">
                    <a16:rowId xmlns:a16="http://schemas.microsoft.com/office/drawing/2014/main" val="1449854794"/>
                  </a:ext>
                </a:extLst>
              </a:tr>
              <a:tr h="353815">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FFFFFF"/>
                        </a:solidFill>
                        <a:effectLst/>
                        <a:latin typeface="Century Gothic" panose="020B0502020202020204" pitchFamily="34" charset="0"/>
                      </a:endParaRPr>
                    </a:p>
                  </a:txBody>
                  <a:tcPr marL="57150" marR="0" marT="0" marB="0" anchor="ctr">
                    <a:solidFill>
                      <a:srgbClr val="2E75B5"/>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chemeClr val="bg1"/>
                    </a:solidFill>
                  </a:tcPr>
                </a:tc>
                <a:extLst>
                  <a:ext uri="{0D108BD9-81ED-4DB2-BD59-A6C34878D82A}">
                    <a16:rowId xmlns:a16="http://schemas.microsoft.com/office/drawing/2014/main" val="2732492511"/>
                  </a:ext>
                </a:extLst>
              </a:tr>
              <a:tr h="389185">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solidFill>
                      <a:srgbClr val="FFD966"/>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rgbClr val="EBFDFD"/>
                    </a:solidFill>
                  </a:tcPr>
                </a:tc>
                <a:extLst>
                  <a:ext uri="{0D108BD9-81ED-4DB2-BD59-A6C34878D82A}">
                    <a16:rowId xmlns:a16="http://schemas.microsoft.com/office/drawing/2014/main" val="1643128921"/>
                  </a:ext>
                </a:extLst>
              </a:tr>
              <a:tr h="353815">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563187569"/>
                  </a:ext>
                </a:extLst>
              </a:tr>
              <a:tr h="371303">
                <a:tc rowSpan="4">
                  <a:txBody>
                    <a:bodyPr/>
                    <a:lstStyle/>
                    <a:p>
                      <a:pPr algn="ctr"/>
                      <a:r>
                        <a:rPr lang="en-US" sz="1200" b="1" dirty="0">
                          <a:solidFill>
                            <a:schemeClr val="bg1"/>
                          </a:solidFill>
                          <a:latin typeface="Century Gothic" panose="020B0502020202020204" pitchFamily="34" charset="0"/>
                        </a:rPr>
                        <a:t>15-Jan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04889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DDEBF7"/>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1534574313"/>
                  </a:ext>
                </a:extLst>
              </a:tr>
              <a:tr h="334218">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FFFFFF"/>
                        </a:solidFill>
                        <a:effectLst/>
                        <a:latin typeface="Century Gothic" panose="020B0502020202020204" pitchFamily="34" charset="0"/>
                      </a:endParaRPr>
                    </a:p>
                  </a:txBody>
                  <a:tcPr marL="57150" marR="0" marT="0" marB="0" anchor="ctr">
                    <a:solidFill>
                      <a:srgbClr val="00B050"/>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chemeClr val="bg1"/>
                    </a:solidFill>
                  </a:tcPr>
                </a:tc>
                <a:extLst>
                  <a:ext uri="{0D108BD9-81ED-4DB2-BD59-A6C34878D82A}">
                    <a16:rowId xmlns:a16="http://schemas.microsoft.com/office/drawing/2014/main" val="4174498601"/>
                  </a:ext>
                </a:extLst>
              </a:tr>
              <a:tr h="344786">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FFFFFF"/>
                        </a:solidFill>
                        <a:effectLst/>
                        <a:latin typeface="Century Gothic" panose="020B0502020202020204" pitchFamily="34" charset="0"/>
                      </a:endParaRPr>
                    </a:p>
                  </a:txBody>
                  <a:tcPr marL="57150" marR="0" marT="0" marB="0" anchor="ctr">
                    <a:solidFill>
                      <a:srgbClr val="C00100"/>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rgbClr val="EBFDFD"/>
                    </a:solidFill>
                  </a:tcPr>
                </a:tc>
                <a:extLst>
                  <a:ext uri="{0D108BD9-81ED-4DB2-BD59-A6C34878D82A}">
                    <a16:rowId xmlns:a16="http://schemas.microsoft.com/office/drawing/2014/main" val="3169054183"/>
                  </a:ext>
                </a:extLst>
              </a:tr>
              <a:tr h="350393">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766569320"/>
                  </a:ext>
                </a:extLst>
              </a:tr>
              <a:tr h="332895">
                <a:tc rowSpan="4">
                  <a:txBody>
                    <a:bodyPr/>
                    <a:lstStyle/>
                    <a:p>
                      <a:pPr algn="ctr"/>
                      <a:r>
                        <a:rPr lang="en-US" sz="1200" b="1" dirty="0">
                          <a:solidFill>
                            <a:schemeClr val="bg1"/>
                          </a:solidFill>
                          <a:latin typeface="Century Gothic" panose="020B0502020202020204" pitchFamily="34" charset="0"/>
                        </a:rPr>
                        <a:t>22-Jan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51B9B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FFFFFF"/>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2357232246"/>
                  </a:ext>
                </a:extLst>
              </a:tr>
              <a:tr h="356515">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chemeClr val="bg1"/>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chemeClr val="bg1"/>
                    </a:solidFill>
                  </a:tcPr>
                </a:tc>
                <a:extLst>
                  <a:ext uri="{0D108BD9-81ED-4DB2-BD59-A6C34878D82A}">
                    <a16:rowId xmlns:a16="http://schemas.microsoft.com/office/drawing/2014/main" val="1645980898"/>
                  </a:ext>
                </a:extLst>
              </a:tr>
              <a:tr h="336821">
                <a:tc vMerge="1">
                  <a:txBody>
                    <a:bodyPr/>
                    <a:lstStyle/>
                    <a:p>
                      <a:endParaRPr lang="en-US" sz="1200" dirty="0">
                        <a:latin typeface="Century Gothic" panose="020B0502020202020204" pitchFamily="34" charset="0"/>
                      </a:endParaRPr>
                    </a:p>
                  </a:txBody>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solidFill>
                      <a:srgbClr val="EBFDFD"/>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solidFill>
                      <a:srgbClr val="EBFDFD"/>
                    </a:solidFill>
                  </a:tcPr>
                </a:tc>
                <a:extLst>
                  <a:ext uri="{0D108BD9-81ED-4DB2-BD59-A6C34878D82A}">
                    <a16:rowId xmlns:a16="http://schemas.microsoft.com/office/drawing/2014/main" val="3560372201"/>
                  </a:ext>
                </a:extLst>
              </a:tr>
              <a:tr h="335171">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588940013"/>
                  </a:ext>
                </a:extLst>
              </a:tr>
              <a:tr h="388121">
                <a:tc rowSpan="4">
                  <a:txBody>
                    <a:bodyPr/>
                    <a:lstStyle/>
                    <a:p>
                      <a:pPr algn="ctr"/>
                      <a:r>
                        <a:rPr lang="en-US" sz="1200" b="1" dirty="0">
                          <a:solidFill>
                            <a:schemeClr val="bg1"/>
                          </a:solidFill>
                          <a:latin typeface="Century Gothic" panose="020B0502020202020204" pitchFamily="34" charset="0"/>
                        </a:rPr>
                        <a:t>29-Jan</a:t>
                      </a:r>
                    </a:p>
                  </a:txBody>
                  <a:tcPr anchor="ctr">
                    <a:lnT w="28575" cap="flat" cmpd="sng" algn="ctr">
                      <a:solidFill>
                        <a:srgbClr val="048891"/>
                      </a:solidFill>
                      <a:prstDash val="solid"/>
                      <a:round/>
                      <a:headEnd type="none" w="med" len="med"/>
                      <a:tailEnd type="none" w="med" len="med"/>
                    </a:lnT>
                    <a:lnB w="28575" cap="flat" cmpd="sng" algn="ctr">
                      <a:solidFill>
                        <a:srgbClr val="048891"/>
                      </a:solidFill>
                      <a:prstDash val="solid"/>
                      <a:round/>
                      <a:headEnd type="none" w="med" len="med"/>
                      <a:tailEnd type="none" w="med" len="med"/>
                    </a:lnB>
                    <a:solidFill>
                      <a:srgbClr val="04889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9525" marT="9525"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404040"/>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EBFDFD"/>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57150" marR="0" marT="0" marB="0" anchor="ctr">
                    <a:lnT w="28575" cap="flat" cmpd="sng" algn="ctr">
                      <a:solidFill>
                        <a:srgbClr val="048891"/>
                      </a:solidFill>
                      <a:prstDash val="solid"/>
                      <a:round/>
                      <a:headEnd type="none" w="med" len="med"/>
                      <a:tailEnd type="none" w="med" len="med"/>
                    </a:lnT>
                    <a:solidFill>
                      <a:srgbClr val="EBFDFD"/>
                    </a:solidFill>
                  </a:tcPr>
                </a:tc>
                <a:extLst>
                  <a:ext uri="{0D108BD9-81ED-4DB2-BD59-A6C34878D82A}">
                    <a16:rowId xmlns:a16="http://schemas.microsoft.com/office/drawing/2014/main" val="2411137425"/>
                  </a:ext>
                </a:extLst>
              </a:tr>
              <a:tr h="417377">
                <a:tc vMerge="1">
                  <a:txBody>
                    <a:bodyPr/>
                    <a:lstStyle/>
                    <a:p>
                      <a:endParaRPr lang="en-US" sz="1200" dirty="0">
                        <a:latin typeface="Century Gothic" panose="020B0502020202020204" pitchFamily="34" charset="0"/>
                      </a:endParaRPr>
                    </a:p>
                  </a:txBody>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tc>
                  <a:txBody>
                    <a:bodyPr/>
                    <a:lstStyle/>
                    <a:p>
                      <a:endParaRPr lang="en-US" sz="120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2123374215"/>
                  </a:ext>
                </a:extLst>
              </a:tr>
              <a:tr h="399202">
                <a:tc vMerge="1">
                  <a:txBody>
                    <a:bodyPr/>
                    <a:lstStyle/>
                    <a:p>
                      <a:endParaRPr lang="en-US" sz="1200" dirty="0">
                        <a:latin typeface="Century Gothic" panose="020B0502020202020204" pitchFamily="34" charset="0"/>
                      </a:endParaRPr>
                    </a:p>
                  </a:txBody>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tc>
                  <a:txBody>
                    <a:bodyPr/>
                    <a:lstStyle/>
                    <a:p>
                      <a:endParaRPr lang="en-US" sz="1200" dirty="0">
                        <a:latin typeface="Century Gothic" panose="020B0502020202020204" pitchFamily="34" charset="0"/>
                      </a:endParaRPr>
                    </a:p>
                  </a:txBody>
                  <a:tcPr>
                    <a:solidFill>
                      <a:srgbClr val="EBFDFD"/>
                    </a:solidFill>
                  </a:tcPr>
                </a:tc>
                <a:extLst>
                  <a:ext uri="{0D108BD9-81ED-4DB2-BD59-A6C34878D82A}">
                    <a16:rowId xmlns:a16="http://schemas.microsoft.com/office/drawing/2014/main" val="227599338"/>
                  </a:ext>
                </a:extLst>
              </a:tr>
              <a:tr h="401960">
                <a:tc vMerge="1">
                  <a:txBody>
                    <a:bodyPr/>
                    <a:lstStyle/>
                    <a:p>
                      <a:pPr algn="ctr"/>
                      <a:endParaRPr lang="en-US" sz="1200" b="1" dirty="0">
                        <a:latin typeface="Century Gothic" panose="020B0502020202020204" pitchFamily="34" charset="0"/>
                      </a:endParaRPr>
                    </a:p>
                  </a:txBody>
                  <a:tcPr anchor="ct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tc>
                  <a:txBody>
                    <a:bodyPr/>
                    <a:lstStyle/>
                    <a:p>
                      <a:endParaRPr lang="en-US" sz="1200" dirty="0">
                        <a:latin typeface="Century Gothic" panose="020B0502020202020204" pitchFamily="34" charset="0"/>
                      </a:endParaRPr>
                    </a:p>
                  </a:txBody>
                  <a:tcPr>
                    <a:lnB w="28575" cap="flat" cmpd="sng" algn="ctr">
                      <a:solidFill>
                        <a:srgbClr val="048891"/>
                      </a:solidFill>
                      <a:prstDash val="solid"/>
                      <a:round/>
                      <a:headEnd type="none" w="med" len="med"/>
                      <a:tailEnd type="none" w="med" len="med"/>
                    </a:lnB>
                    <a:solidFill>
                      <a:schemeClr val="bg1"/>
                    </a:solidFill>
                  </a:tcPr>
                </a:tc>
                <a:extLst>
                  <a:ext uri="{0D108BD9-81ED-4DB2-BD59-A6C34878D82A}">
                    <a16:rowId xmlns:a16="http://schemas.microsoft.com/office/drawing/2014/main" val="1359470574"/>
                  </a:ext>
                </a:extLst>
              </a:tr>
            </a:tbl>
          </a:graphicData>
        </a:graphic>
      </p:graphicFrame>
      <p:sp>
        <p:nvSpPr>
          <p:cNvPr id="4" name="Rectangle 3">
            <a:extLst>
              <a:ext uri="{FF2B5EF4-FFF2-40B4-BE49-F238E27FC236}">
                <a16:creationId xmlns:a16="http://schemas.microsoft.com/office/drawing/2014/main" id="{705DA7AA-B621-1FB9-FCF2-DC2A10BCF464}"/>
              </a:ext>
            </a:extLst>
          </p:cNvPr>
          <p:cNvSpPr/>
          <p:nvPr/>
        </p:nvSpPr>
        <p:spPr>
          <a:xfrm>
            <a:off x="100483" y="6382881"/>
            <a:ext cx="110532" cy="118404"/>
          </a:xfrm>
          <a:prstGeom prst="rect">
            <a:avLst/>
          </a:prstGeom>
          <a:solidFill>
            <a:srgbClr val="E2EF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373ED3F-E700-568A-7EBC-635A528B751E}"/>
              </a:ext>
            </a:extLst>
          </p:cNvPr>
          <p:cNvSpPr txBox="1"/>
          <p:nvPr/>
        </p:nvSpPr>
        <p:spPr>
          <a:xfrm>
            <a:off x="211015" y="6318972"/>
            <a:ext cx="845103" cy="246221"/>
          </a:xfrm>
          <a:prstGeom prst="rect">
            <a:avLst/>
          </a:prstGeom>
          <a:noFill/>
        </p:spPr>
        <p:txBody>
          <a:bodyPr wrap="none" rtlCol="0">
            <a:spAutoFit/>
          </a:bodyPr>
          <a:lstStyle/>
          <a:p>
            <a:r>
              <a:rPr lang="en-US" sz="1000" dirty="0"/>
              <a:t>In progress</a:t>
            </a:r>
          </a:p>
        </p:txBody>
      </p:sp>
      <p:sp>
        <p:nvSpPr>
          <p:cNvPr id="7" name="Rectangle 6">
            <a:extLst>
              <a:ext uri="{FF2B5EF4-FFF2-40B4-BE49-F238E27FC236}">
                <a16:creationId xmlns:a16="http://schemas.microsoft.com/office/drawing/2014/main" id="{348EA1B7-9E01-06FA-D39B-FA44AFA56597}"/>
              </a:ext>
            </a:extLst>
          </p:cNvPr>
          <p:cNvSpPr/>
          <p:nvPr/>
        </p:nvSpPr>
        <p:spPr>
          <a:xfrm>
            <a:off x="1056118" y="6382881"/>
            <a:ext cx="110532" cy="118404"/>
          </a:xfrm>
          <a:prstGeom prst="rect">
            <a:avLst/>
          </a:prstGeom>
          <a:solidFill>
            <a:srgbClr val="2E75B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B8CD143-54DA-8559-1E69-98B5D5D19CDB}"/>
              </a:ext>
            </a:extLst>
          </p:cNvPr>
          <p:cNvSpPr txBox="1"/>
          <p:nvPr/>
        </p:nvSpPr>
        <p:spPr>
          <a:xfrm>
            <a:off x="1166650" y="6318972"/>
            <a:ext cx="681597" cy="246221"/>
          </a:xfrm>
          <a:prstGeom prst="rect">
            <a:avLst/>
          </a:prstGeom>
          <a:noFill/>
        </p:spPr>
        <p:txBody>
          <a:bodyPr wrap="none" rtlCol="0">
            <a:spAutoFit/>
          </a:bodyPr>
          <a:lstStyle/>
          <a:p>
            <a:r>
              <a:rPr lang="en-US" sz="1000" dirty="0"/>
              <a:t>Drafting</a:t>
            </a:r>
          </a:p>
        </p:txBody>
      </p:sp>
      <p:sp>
        <p:nvSpPr>
          <p:cNvPr id="9" name="Rectangle 8">
            <a:extLst>
              <a:ext uri="{FF2B5EF4-FFF2-40B4-BE49-F238E27FC236}">
                <a16:creationId xmlns:a16="http://schemas.microsoft.com/office/drawing/2014/main" id="{FAD72230-DE42-3375-24A8-FB6AC3231746}"/>
              </a:ext>
            </a:extLst>
          </p:cNvPr>
          <p:cNvSpPr/>
          <p:nvPr/>
        </p:nvSpPr>
        <p:spPr>
          <a:xfrm>
            <a:off x="1830866" y="6382881"/>
            <a:ext cx="110532" cy="118404"/>
          </a:xfrm>
          <a:prstGeom prst="rect">
            <a:avLst/>
          </a:prstGeom>
          <a:solidFill>
            <a:srgbClr val="FFD9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B18F8D9-75FE-F3EC-4D9D-2926CAE56555}"/>
              </a:ext>
            </a:extLst>
          </p:cNvPr>
          <p:cNvSpPr txBox="1"/>
          <p:nvPr/>
        </p:nvSpPr>
        <p:spPr>
          <a:xfrm>
            <a:off x="1924017" y="6318972"/>
            <a:ext cx="857927" cy="246221"/>
          </a:xfrm>
          <a:prstGeom prst="rect">
            <a:avLst/>
          </a:prstGeom>
          <a:noFill/>
        </p:spPr>
        <p:txBody>
          <a:bodyPr wrap="none" rtlCol="0">
            <a:spAutoFit/>
          </a:bodyPr>
          <a:lstStyle/>
          <a:p>
            <a:r>
              <a:rPr lang="en-US" sz="1000" dirty="0"/>
              <a:t>Scheduled</a:t>
            </a:r>
          </a:p>
        </p:txBody>
      </p:sp>
      <p:sp>
        <p:nvSpPr>
          <p:cNvPr id="11" name="Rectangle 10">
            <a:extLst>
              <a:ext uri="{FF2B5EF4-FFF2-40B4-BE49-F238E27FC236}">
                <a16:creationId xmlns:a16="http://schemas.microsoft.com/office/drawing/2014/main" id="{C7323E63-1210-A382-958A-7656856EC098}"/>
              </a:ext>
            </a:extLst>
          </p:cNvPr>
          <p:cNvSpPr/>
          <p:nvPr/>
        </p:nvSpPr>
        <p:spPr>
          <a:xfrm>
            <a:off x="2781944" y="6382881"/>
            <a:ext cx="110532" cy="118404"/>
          </a:xfrm>
          <a:prstGeom prst="rect">
            <a:avLst/>
          </a:prstGeom>
          <a:solidFill>
            <a:srgbClr val="DD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314265A-52B6-968B-4419-C0F78395EEC3}"/>
              </a:ext>
            </a:extLst>
          </p:cNvPr>
          <p:cNvSpPr txBox="1"/>
          <p:nvPr/>
        </p:nvSpPr>
        <p:spPr>
          <a:xfrm>
            <a:off x="2892476" y="6318972"/>
            <a:ext cx="740908" cy="246221"/>
          </a:xfrm>
          <a:prstGeom prst="rect">
            <a:avLst/>
          </a:prstGeom>
          <a:noFill/>
        </p:spPr>
        <p:txBody>
          <a:bodyPr wrap="none" rtlCol="0">
            <a:spAutoFit/>
          </a:bodyPr>
          <a:lstStyle/>
          <a:p>
            <a:r>
              <a:rPr lang="en-US" sz="1000" dirty="0"/>
              <a:t>Assigned</a:t>
            </a:r>
          </a:p>
        </p:txBody>
      </p:sp>
      <p:sp>
        <p:nvSpPr>
          <p:cNvPr id="13" name="Rectangle 12">
            <a:extLst>
              <a:ext uri="{FF2B5EF4-FFF2-40B4-BE49-F238E27FC236}">
                <a16:creationId xmlns:a16="http://schemas.microsoft.com/office/drawing/2014/main" id="{F5AE760E-F130-1C22-A3F5-DFF3420F4436}"/>
              </a:ext>
            </a:extLst>
          </p:cNvPr>
          <p:cNvSpPr/>
          <p:nvPr/>
        </p:nvSpPr>
        <p:spPr>
          <a:xfrm>
            <a:off x="3633384" y="6385644"/>
            <a:ext cx="110532" cy="11840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DE0C0EF-E46F-8992-8955-C82597554C97}"/>
              </a:ext>
            </a:extLst>
          </p:cNvPr>
          <p:cNvSpPr txBox="1"/>
          <p:nvPr/>
        </p:nvSpPr>
        <p:spPr>
          <a:xfrm>
            <a:off x="3739797" y="6318972"/>
            <a:ext cx="591829" cy="246221"/>
          </a:xfrm>
          <a:prstGeom prst="rect">
            <a:avLst/>
          </a:prstGeom>
          <a:noFill/>
        </p:spPr>
        <p:txBody>
          <a:bodyPr wrap="none" rtlCol="0">
            <a:spAutoFit/>
          </a:bodyPr>
          <a:lstStyle/>
          <a:p>
            <a:r>
              <a:rPr lang="en-US" sz="1000" dirty="0"/>
              <a:t>Ready</a:t>
            </a:r>
          </a:p>
        </p:txBody>
      </p:sp>
      <p:sp>
        <p:nvSpPr>
          <p:cNvPr id="15" name="Rectangle 14">
            <a:extLst>
              <a:ext uri="{FF2B5EF4-FFF2-40B4-BE49-F238E27FC236}">
                <a16:creationId xmlns:a16="http://schemas.microsoft.com/office/drawing/2014/main" id="{54345660-EFD7-836E-BD0D-38B481E701C2}"/>
              </a:ext>
            </a:extLst>
          </p:cNvPr>
          <p:cNvSpPr/>
          <p:nvPr/>
        </p:nvSpPr>
        <p:spPr>
          <a:xfrm>
            <a:off x="4313468" y="6382880"/>
            <a:ext cx="110532" cy="118404"/>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2BBF993C-EE84-AFDD-9646-FB45310E149E}"/>
              </a:ext>
            </a:extLst>
          </p:cNvPr>
          <p:cNvSpPr txBox="1"/>
          <p:nvPr/>
        </p:nvSpPr>
        <p:spPr>
          <a:xfrm>
            <a:off x="4440904" y="6318972"/>
            <a:ext cx="631904" cy="246221"/>
          </a:xfrm>
          <a:prstGeom prst="rect">
            <a:avLst/>
          </a:prstGeom>
          <a:noFill/>
        </p:spPr>
        <p:txBody>
          <a:bodyPr wrap="none" rtlCol="0">
            <a:spAutoFit/>
          </a:bodyPr>
          <a:lstStyle/>
          <a:p>
            <a:r>
              <a:rPr lang="en-US" sz="1000" dirty="0"/>
              <a:t>Review</a:t>
            </a:r>
          </a:p>
        </p:txBody>
      </p:sp>
    </p:spTree>
    <p:extLst>
      <p:ext uri="{BB962C8B-B14F-4D97-AF65-F5344CB8AC3E}">
        <p14:creationId xmlns:p14="http://schemas.microsoft.com/office/powerpoint/2010/main" val="422539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271849880"/>
              </p:ext>
            </p:extLst>
          </p:nvPr>
        </p:nvGraphicFramePr>
        <p:xfrm>
          <a:off x="807553" y="1457011"/>
          <a:ext cx="10576894" cy="2664593"/>
        </p:xfrm>
        <a:graphic>
          <a:graphicData uri="http://schemas.openxmlformats.org/drawingml/2006/table">
            <a:tbl>
              <a:tblPr firstRow="1" firstCol="1" bandRow="1">
                <a:tableStyleId>{5C22544A-7EE6-4342-B048-85BDC9FD1C3A}</a:tableStyleId>
              </a:tblPr>
              <a:tblGrid>
                <a:gridCol w="10576894">
                  <a:extLst>
                    <a:ext uri="{9D8B030D-6E8A-4147-A177-3AD203B41FA5}">
                      <a16:colId xmlns:a16="http://schemas.microsoft.com/office/drawing/2014/main" val="2161760999"/>
                    </a:ext>
                  </a:extLst>
                </a:gridCol>
              </a:tblGrid>
              <a:tr h="2664593">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44</TotalTime>
  <Words>388</Words>
  <Application>Microsoft Macintosh PowerPoint</Application>
  <PresentationFormat>Widescreen</PresentationFormat>
  <Paragraphs>140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Century Gothic</vt:lpstr>
      <vt:lpstr>Wingdings 3</vt:lpstr>
      <vt:lpstr>Wisp</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7</cp:revision>
  <dcterms:created xsi:type="dcterms:W3CDTF">2023-06-26T23:44:25Z</dcterms:created>
  <dcterms:modified xsi:type="dcterms:W3CDTF">2025-05-16T00:01:22Z</dcterms:modified>
</cp:coreProperties>
</file>