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53" r:id="rId2"/>
    <p:sldId id="365" r:id="rId3"/>
    <p:sldId id="355" r:id="rId4"/>
    <p:sldId id="366" r:id="rId5"/>
    <p:sldId id="367" r:id="rId6"/>
    <p:sldId id="360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AB2"/>
    <a:srgbClr val="168B99"/>
    <a:srgbClr val="001033"/>
    <a:srgbClr val="43A5B3"/>
    <a:srgbClr val="B3300B"/>
    <a:srgbClr val="C93E05"/>
    <a:srgbClr val="DE602D"/>
    <a:srgbClr val="67A9B3"/>
    <a:srgbClr val="3C636A"/>
    <a:srgbClr val="B7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93" d="100"/>
          <a:sy n="93" d="100"/>
        </p:scale>
        <p:origin x="72" y="134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9341-ED4C-1D4E-0275-D25EBA80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15C7-97AD-804C-B87A-6D90FDD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BBC94-9389-EC85-4D15-EBA929CA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BB62-90FE-D8B0-B53E-5C79B55FE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2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00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73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17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9341-ED4C-1D4E-0275-D25EBA80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15C7-97AD-804C-B87A-6D90FDD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BBC94-9389-EC85-4D15-EBA929CA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BB62-90FE-D8B0-B53E-5C79B55FE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12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it.smartsheet.com/try-it?trp=3811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ere collegate con fili incrociati">
            <a:extLst>
              <a:ext uri="{FF2B5EF4-FFF2-40B4-BE49-F238E27FC236}">
                <a16:creationId xmlns:a16="http://schemas.microsoft.com/office/drawing/2014/main" id="{0FCE5DF8-DDF2-C86E-A755-98330E7B4BC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903702" y="-908615"/>
            <a:ext cx="6869579" cy="8686800"/>
          </a:xfrm>
          <a:prstGeom prst="rect">
            <a:avLst/>
          </a:prstGeom>
        </p:spPr>
      </p:pic>
      <p:pic>
        <p:nvPicPr>
          <p:cNvPr id="5" name="Picture 4" descr="Sfere collegate con fili incrociati">
            <a:extLst>
              <a:ext uri="{FF2B5EF4-FFF2-40B4-BE49-F238E27FC236}">
                <a16:creationId xmlns:a16="http://schemas.microsoft.com/office/drawing/2014/main" id="{BC429CAC-0C81-E57E-554B-8BDC26762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6200000">
            <a:off x="6979162" y="1650924"/>
            <a:ext cx="6858002" cy="35561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4EA44F2-770C-0675-939B-FF36B516F4FD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E1AC770-689B-1D3C-551E-55C2AC7CAB68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A516881-0D7E-F46A-016F-1B1373640A9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109F91-F648-1BE1-B331-19432B8F6441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47B00E-641F-BD8D-1A1A-FFE0F83A6174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5D40B2C-97F0-4FF2-BEC8-82F94C6B55D3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C906656-5D34-6EC2-A82A-CF62646839D6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5504B9-E0F1-3343-4E51-214F6164848B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BF4127-1384-E5A5-636B-900FAB0FA83C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C8EE4D2-AE98-B14B-2D4A-ACB4D2696C3E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1C714D9-0923-C3B8-386C-7DF4E92F118B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8CF09A-B772-C0DD-2CB9-2F4AA5C36DB7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10E6589-CC9F-3A84-245A-B5BEC8305DF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8D7E9D-852A-C71C-EDD4-8D54F1833E94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57803F1-845B-43F2-7C1D-4B3428B3E14F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D5E73C-B426-564A-5B32-80BEBB764D59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9ACFBE-5524-DB45-6317-0BCC0D32A0B7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A6BED11-F4C7-1A8F-3B35-F9903CC70976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BDE99FD-6D60-0D8F-3F43-9A1591046ECB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29854CB-EF23-FFD1-64CB-EFF89372F18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42F7C9-BBFE-24FA-9C2E-F5F4CB97F453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A92F4C4F-E019-12BE-DDB3-D6236E7B213F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03386AC-141D-1A40-4F38-7CBA18F7ADD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C77EEE2-5CF3-1A66-D7CC-0B53EC702401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9A8A30C-1DA7-2708-F3C5-6D1E5E68D16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54A45EE-EABD-7C93-5AE9-4CAC3A88098B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10780FD-1F7B-13D3-1808-866D9CA085C3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FA3619F-827D-09CE-F20A-2FD148906E3D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1BEDED-0E25-1F1B-637D-6FDA861C8C1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AC8D60F-97A2-5359-6693-D992315A8739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8BF72F9-B4B0-59A4-71AD-D8887B3DB294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B052164-843D-876B-390E-091C3CBCE279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E5269E2-6E9D-E4B0-0476-3C6BF62E61C3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CC6ABCEC-E562-CCB0-21E6-2478502B97DE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E9373B7-75DC-8C0E-F547-26F25CA4C2B8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3BF0CF8-822A-AB77-0F67-B7A4BA860325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5074F75-519D-3605-D6B9-B3D8C4A74D4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A95098C-D70E-EBEA-5B9F-0E64D7EE3D5E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1D677F9-5523-D217-57EA-1CE23C56586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FD6E09A-96D1-A352-6B25-93CF679CEB85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5A21B50-C2CE-230C-E437-37EE10E99E88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5E35B10-F70A-F47D-47C8-0D1AB95A6DD2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0D39239C-DB31-1650-BE56-F76DC307C4C4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CC44EB9-4461-49D0-00BC-22FEF6A0C392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1B2DBE7-4592-6DE4-AF17-4F56A710BCEB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FB323AC-EE20-B172-B838-5EBA438D09A1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047EFB-C4DB-417E-2DED-3AA5C55F2EA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2CD258C-1557-FCCC-2886-3B48D557863F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5DB0F57-8F33-57C9-0F9C-F2E88C4CD3F8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B9E12E-9E1E-FFFE-4732-4969A9301F8A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62EE5C-0B9E-7ECE-4150-F08D593E5C10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BADC7944-E326-F55C-84AA-B80B367073B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611093D-A110-4AB9-1A99-9F7492FE8311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17ED29F-C206-B4DB-2BEB-E4011A61DE66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6365F9A-A227-C0E6-FD59-01A0B897A4F9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7A031AD3-1998-1761-8604-BFE30494F022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9A9A3EA-80B3-DF46-8C9F-EC19E1063A2B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F2EAF4E-0EAB-1525-1888-A6A1AE9D5112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7A26CC7-24E5-4102-6326-D4ABDA07DAE8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A20A4B74-7F55-FD65-3BCD-E525EF1F9949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77237AB-0D6E-7FBA-BAD9-850D42C874C7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6B5D491-721B-A293-587F-8B13DD6847B7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2EB0702-6606-41C4-8BAA-ED3B5EC4005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2CDBE9EC-8F56-E128-D261-D4B5C4C4A633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C39714E-DA0F-55D7-022A-D5148870F4B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5D58C68-5C85-FEC6-1D8B-E444EA0780DB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690B4EEF-0CE6-6A8C-4DAF-AB427B9E588E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C606E3FF-4623-3211-EE63-2698516181B0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E1913E13-E625-A899-CE8C-AF6A4B0177CC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9BB41E6C-1811-CE05-C2E1-16BBE87D21EB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4519D1B1-A45C-9823-A3AF-822A51B7B248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7981263-26F8-E59F-E5A9-46D651BF6E8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B5DAE30-915D-7865-5E76-5F8B33C26C5A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AFC4E689-9E01-9AC0-6A93-D25F0490C1E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8CA54AC-8A1D-0E0C-5AF6-EA70EB553D74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66D24FBE-2B58-9600-3DFF-8E6551149DD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9AFF35A4-C17B-4DFF-0412-79641B742AB3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BF39E785-3B62-F439-0D92-80FF86870C98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B9FC5841-582D-FC26-8B87-CDA39BD8EC1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96299907-E61C-F70D-2C92-219261A5AA5D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5E445057-6B18-D0B9-402C-9A61B4949ECD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D0771209-6158-4C1F-42EE-A36685A5F45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A11EA00-AFA9-F231-52D1-A1198FC60C6D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09468ECA-F258-AA3D-7EC3-EB7809BD8D3E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D3FB1-952A-845F-AE9E-4EF14AF5A9A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0A7722C-88C4-3920-3126-F9D217221E45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57A6FCFD-2E18-5DD5-FC2F-78F5B6C5E265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865F58F3-B604-F9FE-5A47-7B8D652D7E65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6D58EC7-0BB5-AE4E-EE1D-52F86BE8640A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58C4FF48-82FA-DD2C-E0CC-7178FE31CE58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AC8D73FC-6D4F-6843-9B89-121C904BCE5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0D5E5972-8F62-6FE5-5796-2718E121F007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5CCD76A9-8EA8-7CB7-9506-12F0DFA2A56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EAFB434D-21D7-DDEC-CCA9-2FFBB40306AF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0A9CF18-DD81-FD50-6857-0C4185129852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4092E06E-60DD-E141-E13E-81D703C2F117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43168AFF-4AD6-8DE2-73D5-2272E8363E4B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75867EE8-88E0-D1B0-F42D-0A425557FDE0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88374117-7EE1-0B0E-71A2-9485106AE9F9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49286D18-E2CE-1992-11BC-317EB95EA855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AFAF9B13-5BF4-14B1-DF3B-0081E78E6E52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22BBCE15-4A0A-EE07-C964-4BD34273AB1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2008BB16-8A76-E329-6430-A64B1921454F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72E64E7B-6507-587D-B475-125F88D3F0A4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589E224D-A1FC-2EEF-73D9-3D2A7D2A6C5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36D89A5F-EE52-9CCE-1FA3-1337FE6F46D7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15B17677-1FD1-CB6E-2612-35CB3AA955ED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A6926CD-5B41-5110-2588-283125238FD4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30F7F094-5899-C5E1-F0A5-ED7EFB28FC73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EB66DAA-0975-8805-F521-FA82D3F117D9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301E73F3-8282-14FD-C427-F52C0FEAB89C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E2F8B525-7F75-F6D1-1A4E-40E2F489DE43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47F0764-D3A0-816D-52EC-1CF09CC08671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E2079ADA-ABA1-B3C1-1D16-2B28F8362F30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01DD9903-75EC-F756-8845-373FD57A9AD5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C8833530-C67B-E6AB-37D1-F18A34195A05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C0DD35D-720B-5AD8-7F95-800A82896D7B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ECFA063-8F49-0772-B8F3-E9EF7DC2480C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259B75E7-1143-6C0B-6D66-1980A7DF910D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22A74267-4FFA-9FEF-46D8-411E1EC8BCE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27268B6A-1DA3-5475-B57A-F239EEF572FC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2FE694E-4771-4DC1-F985-84FDEBCC1125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6247706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Modello di modello di matrice di Pugh non ponderata - Esempio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5" y="272203"/>
            <a:ext cx="5377507" cy="1069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1E022-A0D5-3B6D-E197-5246753E22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0" b="160"/>
          <a:stretch/>
        </p:blipFill>
        <p:spPr>
          <a:xfrm>
            <a:off x="1647908" y="2793999"/>
            <a:ext cx="6762563" cy="3791797"/>
          </a:xfrm>
          <a:prstGeom prst="rect">
            <a:avLst/>
          </a:prstGeom>
          <a:effectLst>
            <a:outerShdw blurRad="172468" dist="45096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5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74A29-DA3F-ADF7-C4CA-BE27632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3B344CE-AD19-D6B5-2497-36EBA5838B92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rgbClr val="0010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fere collegate con fili incrociati">
            <a:extLst>
              <a:ext uri="{FF2B5EF4-FFF2-40B4-BE49-F238E27FC236}">
                <a16:creationId xmlns:a16="http://schemas.microsoft.com/office/drawing/2014/main" id="{04E1C27C-3DD4-A02B-F6BE-80C85107C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99" b="14839"/>
          <a:stretch/>
        </p:blipFill>
        <p:spPr>
          <a:xfrm rot="16200000">
            <a:off x="6781851" y="1447747"/>
            <a:ext cx="6858002" cy="3962504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6199C0-7350-333A-C329-96D92E03778F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rgbClr val="E7E9DE"/>
          </a:solidFill>
        </p:grpSpPr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AE6B3D4-C009-49A4-6ADE-ADDD7A6E4E75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5AB0906-8471-BA97-EF9C-DA0F17D5CFE0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49306A8-4479-9AB5-6C75-1038C3585B8E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4B6BC0C4-FCFE-687D-3A5D-FB99EC41563E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3E67BAC-8416-CF20-B1B5-8C639B064156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7BF4969-44F3-A5F2-52D5-266BFCFF0AC4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6B4015C-0B9F-202F-5B3F-856A66DA4EBA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EA1446B-8C29-AD81-B351-11CE934AF5C9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DE11EA4-9690-34CC-8703-ACC73116E1C1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EF9F05A-30BD-AFFC-F26A-1745968E9711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0CD5D1A-84F9-148B-FE6F-5EE8C543D2F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17AAAAF-211A-629C-75E3-4CB110A9F18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F112B28-56C4-A92B-AA7A-6B583487AD09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A4899DA-2492-349A-5C54-53C0F450F861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4C37C1F-5C42-9254-9D8C-0FB8D5801238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D05550B-67F0-7684-5725-0E9CF14FAC8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BC29A3F-1B7D-0869-0034-3F20D24D30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E8CDFD3-F631-0BCB-8C39-C1070B5868AC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7ADDCBA-80DA-4A90-F66B-FE4017CED351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C5766E8-A61B-3338-6805-C395EAB0BC1C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B6D0AC4-B277-2EB7-40DB-486DE792B626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60D88CF3-520E-A6F1-61ED-249EF8020408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657AEAA-1118-BB92-CED6-3CA305E86D0F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82A9C3C-C5C2-2532-606F-8EE0DBA2788C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31060DBE-04B2-4FEC-0979-A377D9589C2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D4A6781-0EF9-7938-D753-BB8EE4F8A862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3DA7BBE-2BFE-3BAD-04A1-FE2D0B644933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4786BD-BCEC-17AD-31EE-4AABB6325F29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62B78DD8-E84D-20D5-E19C-061974FC1E4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BC96E19-0F40-F6B3-B394-D5F160719FAC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BEECD7-44B3-7381-A0B6-A449529903A5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8FD7F62-05E2-FD12-8644-6A672994486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3E3710D-6205-54CC-07D6-B2C1FFF4734B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B80C728-89C9-0C46-B2B9-323D125B67B9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EE07371-7D0E-E5D5-5778-C76372D5F74C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BC68D5-AD9E-7E5E-CA95-629616B7B4C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9ADA5C0-6F33-3F19-400F-96CBB076BF12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77BA186C-A6A5-9471-1651-35AB949BE0D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9E36621-8B6D-9E89-F7A9-A09DBFDDBF66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591CEC4-43B1-52F0-EDBE-A9EF06D08F2E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49056893-5507-9F1E-36FF-EDB5DF28CC65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889EC38-886C-C7D3-0CC6-7E5FD2611EF3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7A53E23-78ED-8E56-3323-AEE813FF3539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1C8D3A8-87CF-9E20-2F4D-7A318D724E74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DA6824A-E0EE-820C-0CD5-A609F2C56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A7E7EA4-C06C-3D33-8212-46640F622152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6146377-2EF6-EB93-C2C5-124C83647BA4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4FAEB72-C74D-353E-0071-47121E68A79B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B483B63E-13E7-22C8-99D5-452884AA590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606449C-50A1-2F88-BDAC-E9098CFD5D88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218FB12-7F3F-49C4-E789-B00E0D29752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2921BC-8D71-AC91-F7C4-CEAB4C422D10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9D9EF7B-83DA-C177-C477-B64036BF05F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C631F2F-3F0B-A175-1C87-1D75B94293E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8686EC7-70F1-2624-D40D-34119C11B7F0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8DB1D36-94C7-A8CF-3481-F036BFB99DE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97E016A8-5DEB-9A9C-3C4A-2D9BE7C72B0F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A508B83-E98A-7854-9745-89A39F3370D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6F44BB54-F677-6359-4739-E334EDF5381C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8540717-337D-61BB-8466-0D4C333EB0C4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D67D2DFC-B9C9-5C49-7804-E009BFC2FA06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69BDAAD-C259-9AED-C872-BDE537937A1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2391B1C-4229-A044-CFE0-49B63286BFF2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CD3E019-DF97-BC1D-86DE-2BC79EBE2A76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1B782E61-D97C-FB64-1053-964AF3CE92E1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052B387-D0A8-C89A-C8DE-567BB2F9FF5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216C73-A289-1637-DD78-E61AD2DF283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B25521A8-1A8F-8A9A-F131-7FD3D92FB4F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EEE57A03-E4D4-AA82-87D1-70C242A3B55D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1818AD8-2376-D8A3-2EFA-85781BEA7E16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CA9F585-005F-CACB-50C1-7DAC8757081C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44B46989-79EA-97E5-4BAA-90DA36C3594B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630CF39-0DE6-9842-B871-FD54052E60CD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FD62814-8841-E61A-AE24-65F36B84D4ED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DD4CD568-D3C0-16F3-3842-CB05C468FAD0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01B1F92-DEE8-1144-5090-F827AF882C1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CBC098A-9926-29A9-0155-43F3A0C7B96A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6AD9669-6A5A-2B79-F68A-DF2A5D5F7DDD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0DCD269-3CC2-0B33-D624-AA49E1B165CA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F638A96-5C68-674A-1828-7EAE4EA5C0D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90CD1291-04E0-C091-8B8D-5E61351D9ED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5719CAE-FC69-D8A5-ABC3-62A84BFB0B4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4DE0BF54-1825-37BA-87E3-0101C25239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88004EFA-28A9-1447-718B-151867994D35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CF0B76C2-20D6-31CF-93B2-53FCECF94DC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F23D02B-D4E3-FF1B-B9C0-258DB69E0F3C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3C76304B-81DE-EA8C-9E88-D652755679C4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C3ED704-1250-6D2D-660A-9EF150B41041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7A6D5F7E-61A6-4E6E-666F-F4E8F7E4019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E5DC440-2299-6FDC-EBF9-1BE380620FD8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69DFF316-7443-F539-1D4D-E71D07E20DE2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BCE55FAF-D37C-53C7-BE7B-5E9269D5DA9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7E0F5554-9E14-4264-6F0E-E2423FF070FA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3C57555-D22B-544E-D8C3-032A37BD78E4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8648EB53-8B17-F097-2E55-885D5B188CE8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3151C22B-E0EF-ABF6-420A-77BF863B6A92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5AE2CCF-4680-79B2-9151-CADFCC357A3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C7E60B-CF7A-ADA4-E868-38D54B107152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194A8EE-77CE-BD9C-4E65-F09C683F65B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3AAD094-BFBD-787D-9FC2-E48411799545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AA4BEBFD-7552-CA4A-9652-A5417B0F6BB6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40778DA1-1F9C-E62A-4B37-206A8F3E33EB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AED662F1-39E6-9457-4888-F28B45E57C17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870CCF9-5BB8-44AB-DC41-6B1458F40E2E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B3B05434-0097-1448-9E33-DB819E8B539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15139F59-BD9F-5001-7088-D1F497BE363F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FA41D73C-C93A-A06F-66B2-AA1848AA931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2E4C336D-910A-FCCD-0588-0B71A3B14737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3AC243-E9BE-1386-E0B1-F7FD8F618DA2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D218F222-61AB-A672-C304-50E406055180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CB7D46B1-E68B-7906-3EA5-C7052A5DEFD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513D5A6-336E-9965-0482-02877A98F92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6E671F9-9FDD-36B2-E5ED-896544B87065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1AB5E22-45A9-F597-0CA7-F6550C1DC6D4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00B5876-597C-E80C-F8E0-36B5E77A3507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7E0B72-6B1B-249E-A1CB-99550A9D9D00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91871F59-0E26-A018-81C1-786ED3BE5DF6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1D920C36-F43E-BD69-BAFE-72A15243397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9953019-BE7F-9AB4-C255-858A405EFAC4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EB9DDDB-121F-3015-C840-3448EAF3BD41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468290C-1BFF-3A7F-F0D2-59B859D71380}"/>
              </a:ext>
            </a:extLst>
          </p:cNvPr>
          <p:cNvSpPr/>
          <p:nvPr/>
        </p:nvSpPr>
        <p:spPr>
          <a:xfrm>
            <a:off x="306917" y="920646"/>
            <a:ext cx="7634584" cy="105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it-IT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criteri sono i fattori chiave o gli standard utilizzati per valutare e confrontare diverse alternative. Ogni criterio aiuta a valutare quanto un’alternativa soddisfi obiettivi o requisiti specifici.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97FFA9E-EC6F-6AAE-78CB-21F7AC828372}"/>
              </a:ext>
            </a:extLst>
          </p:cNvPr>
          <p:cNvSpPr/>
          <p:nvPr/>
        </p:nvSpPr>
        <p:spPr>
          <a:xfrm>
            <a:off x="182963" y="181642"/>
            <a:ext cx="2245912" cy="658368"/>
          </a:xfrm>
          <a:prstGeom prst="roundRect">
            <a:avLst>
              <a:gd name="adj" fmla="val 40370"/>
            </a:avLst>
          </a:prstGeom>
          <a:gradFill flip="none" rotWithShape="1">
            <a:gsLst>
              <a:gs pos="8000">
                <a:srgbClr val="B7EADA"/>
              </a:gs>
              <a:gs pos="100000">
                <a:srgbClr val="C9DAB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3200" dirty="0">
                <a:solidFill>
                  <a:srgbClr val="3C636A"/>
                </a:solidFill>
                <a:latin typeface="Courier" pitchFamily="2" charset="0"/>
              </a:rPr>
              <a:t>Criteri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5595F3-CDC9-4B94-D181-E5257E9E21F2}"/>
              </a:ext>
            </a:extLst>
          </p:cNvPr>
          <p:cNvSpPr/>
          <p:nvPr/>
        </p:nvSpPr>
        <p:spPr>
          <a:xfrm>
            <a:off x="245592" y="251118"/>
            <a:ext cx="2107084" cy="518064"/>
          </a:xfrm>
          <a:prstGeom prst="roundRect">
            <a:avLst>
              <a:gd name="adj" fmla="val 40370"/>
            </a:avLst>
          </a:prstGeom>
          <a:noFill/>
          <a:ln w="28575">
            <a:solidFill>
              <a:srgbClr val="3C636A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E2314-2CCB-3593-D7E3-AD6927F975B2}"/>
              </a:ext>
            </a:extLst>
          </p:cNvPr>
          <p:cNvSpPr/>
          <p:nvPr/>
        </p:nvSpPr>
        <p:spPr>
          <a:xfrm>
            <a:off x="306917" y="2693065"/>
            <a:ext cx="7634584" cy="105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it-IT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alternative sono diverse soluzioni o approcci che possono essere personalizzati e confrontati con i criteri.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BECDA3-0B77-6878-DFA4-3509A609C403}"/>
              </a:ext>
            </a:extLst>
          </p:cNvPr>
          <p:cNvSpPr/>
          <p:nvPr/>
        </p:nvSpPr>
        <p:spPr>
          <a:xfrm>
            <a:off x="182961" y="1954061"/>
            <a:ext cx="3294757" cy="658368"/>
          </a:xfrm>
          <a:prstGeom prst="roundRect">
            <a:avLst>
              <a:gd name="adj" fmla="val 40370"/>
            </a:avLst>
          </a:prstGeom>
          <a:gradFill flip="none" rotWithShape="1">
            <a:gsLst>
              <a:gs pos="8000">
                <a:srgbClr val="B7EADA"/>
              </a:gs>
              <a:gs pos="100000">
                <a:srgbClr val="C9DAB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3200" dirty="0">
                <a:solidFill>
                  <a:srgbClr val="3C636A"/>
                </a:solidFill>
                <a:latin typeface="Courier" pitchFamily="2" charset="0"/>
              </a:rPr>
              <a:t>Alternative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642185E-12DE-83C6-7245-D523BBD41AC7}"/>
              </a:ext>
            </a:extLst>
          </p:cNvPr>
          <p:cNvSpPr/>
          <p:nvPr/>
        </p:nvSpPr>
        <p:spPr>
          <a:xfrm>
            <a:off x="245592" y="2023537"/>
            <a:ext cx="3157176" cy="518064"/>
          </a:xfrm>
          <a:prstGeom prst="roundRect">
            <a:avLst>
              <a:gd name="adj" fmla="val 40370"/>
            </a:avLst>
          </a:prstGeom>
          <a:noFill/>
          <a:ln w="28575">
            <a:solidFill>
              <a:srgbClr val="3C636A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B19AB2-6716-15A7-0305-39CF139BC5D3}"/>
              </a:ext>
            </a:extLst>
          </p:cNvPr>
          <p:cNvSpPr/>
          <p:nvPr/>
        </p:nvSpPr>
        <p:spPr>
          <a:xfrm>
            <a:off x="306917" y="4205624"/>
            <a:ext cx="7634584" cy="105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it-IT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ciascuna alternativa vengono assegnati dei punti per ogni criterio (ad esempio, 1 per migliore, 0 per uguale, -1 per peggiore) per indicare quanto l’alternativa soddisfa il criterio.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2EAC5B-FA1A-9FA5-935B-77919BD3D4C2}"/>
              </a:ext>
            </a:extLst>
          </p:cNvPr>
          <p:cNvSpPr/>
          <p:nvPr/>
        </p:nvSpPr>
        <p:spPr>
          <a:xfrm>
            <a:off x="182961" y="3466620"/>
            <a:ext cx="2048256" cy="658368"/>
          </a:xfrm>
          <a:prstGeom prst="roundRect">
            <a:avLst>
              <a:gd name="adj" fmla="val 40370"/>
            </a:avLst>
          </a:prstGeom>
          <a:gradFill flip="none" rotWithShape="1">
            <a:gsLst>
              <a:gs pos="8000">
                <a:srgbClr val="B7EADA"/>
              </a:gs>
              <a:gs pos="100000">
                <a:srgbClr val="C9DAB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3200" dirty="0">
                <a:solidFill>
                  <a:srgbClr val="3C636A"/>
                </a:solidFill>
                <a:latin typeface="Courier" pitchFamily="2" charset="0"/>
              </a:rPr>
              <a:t>Valori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C1C4E4-0208-F3C5-C5DC-93947AE03ED2}"/>
              </a:ext>
            </a:extLst>
          </p:cNvPr>
          <p:cNvSpPr/>
          <p:nvPr/>
        </p:nvSpPr>
        <p:spPr>
          <a:xfrm>
            <a:off x="245591" y="3536096"/>
            <a:ext cx="1911096" cy="518064"/>
          </a:xfrm>
          <a:prstGeom prst="roundRect">
            <a:avLst>
              <a:gd name="adj" fmla="val 40370"/>
            </a:avLst>
          </a:prstGeom>
          <a:noFill/>
          <a:ln w="28575">
            <a:solidFill>
              <a:srgbClr val="3C636A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76D5C0-1106-D602-3104-0F599A9B0833}"/>
              </a:ext>
            </a:extLst>
          </p:cNvPr>
          <p:cNvSpPr/>
          <p:nvPr/>
        </p:nvSpPr>
        <p:spPr>
          <a:xfrm>
            <a:off x="306917" y="5963240"/>
            <a:ext cx="7516217" cy="105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it-IT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punteggio totale per ogni alternativa viene calcolato sommando i valori di tutti i criteri, aiutando così a identificare l’opzione migliore.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01230A1-3498-C8F5-4A91-291116676A3C}"/>
              </a:ext>
            </a:extLst>
          </p:cNvPr>
          <p:cNvSpPr/>
          <p:nvPr/>
        </p:nvSpPr>
        <p:spPr>
          <a:xfrm>
            <a:off x="182960" y="5224236"/>
            <a:ext cx="1893489" cy="658368"/>
          </a:xfrm>
          <a:prstGeom prst="roundRect">
            <a:avLst>
              <a:gd name="adj" fmla="val 40370"/>
            </a:avLst>
          </a:prstGeom>
          <a:gradFill flip="none" rotWithShape="1">
            <a:gsLst>
              <a:gs pos="8000">
                <a:srgbClr val="B7EADA"/>
              </a:gs>
              <a:gs pos="100000">
                <a:srgbClr val="C9DAB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3200" dirty="0">
                <a:solidFill>
                  <a:srgbClr val="3C636A"/>
                </a:solidFill>
                <a:latin typeface="Courier" pitchFamily="2" charset="0"/>
              </a:rPr>
              <a:t>Totale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E37040C-76BD-9B4E-D159-04037FC9ACF8}"/>
              </a:ext>
            </a:extLst>
          </p:cNvPr>
          <p:cNvSpPr/>
          <p:nvPr/>
        </p:nvSpPr>
        <p:spPr>
          <a:xfrm>
            <a:off x="245590" y="5293712"/>
            <a:ext cx="1754660" cy="518064"/>
          </a:xfrm>
          <a:prstGeom prst="roundRect">
            <a:avLst>
              <a:gd name="adj" fmla="val 40370"/>
            </a:avLst>
          </a:prstGeom>
          <a:noFill/>
          <a:ln w="28575">
            <a:solidFill>
              <a:srgbClr val="3C636A"/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4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fere collegate con fili incrociati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4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82585"/>
              </p:ext>
            </p:extLst>
          </p:nvPr>
        </p:nvGraphicFramePr>
        <p:xfrm>
          <a:off x="327118" y="486103"/>
          <a:ext cx="11601998" cy="607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1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512583516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916571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Stazioni a energia solare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Unità di ricarica modulari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Hub di ricarica rapida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Soluzioni di ricarica mobile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7497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Convenienza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Fattibilità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Soddisfazione dei clienti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40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Efficienza in termini di tempo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Scalabilità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Sostenibilità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Innovazione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40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Riduzione del rischio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Conformità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2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Competitività sul mercato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678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Punteggio totale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A5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75156"/>
            <a:ext cx="2320625" cy="103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it-IT" sz="3600" kern="10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di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7329572" y="593095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D45618-C4F6-DC79-A47C-EB531CCA757C}"/>
              </a:ext>
            </a:extLst>
          </p:cNvPr>
          <p:cNvGrpSpPr/>
          <p:nvPr/>
        </p:nvGrpSpPr>
        <p:grpSpPr>
          <a:xfrm>
            <a:off x="3619679" y="384004"/>
            <a:ext cx="369512" cy="369512"/>
            <a:chOff x="5798507" y="3128375"/>
            <a:chExt cx="2229633" cy="222963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2F21E1-E993-5149-49BE-47F06C05761E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5B8E1E-E237-1F56-C2A7-D0432BB2C240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68E2A549-A230-878A-B751-AD1633E6C747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7A7F06A-9494-DC27-3406-14E6B22A7C76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04FCE6-2EEE-2914-8BE3-03692566FE5C}"/>
              </a:ext>
            </a:extLst>
          </p:cNvPr>
          <p:cNvGrpSpPr/>
          <p:nvPr/>
        </p:nvGrpSpPr>
        <p:grpSpPr>
          <a:xfrm>
            <a:off x="5686964" y="384004"/>
            <a:ext cx="369512" cy="369512"/>
            <a:chOff x="5798507" y="3128375"/>
            <a:chExt cx="2229633" cy="222963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1FC7A9-46F6-FA00-71FC-DB64471FBD02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717C62-5092-CD09-688B-43A9D41933D4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74975FB-4058-B270-2819-F642891B89C2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EA78E37-425A-B8DB-9EF1-704AF0C6D667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011DB1-BB6E-0CF1-D5FA-9667A73049A8}"/>
              </a:ext>
            </a:extLst>
          </p:cNvPr>
          <p:cNvGrpSpPr/>
          <p:nvPr/>
        </p:nvGrpSpPr>
        <p:grpSpPr>
          <a:xfrm>
            <a:off x="7754249" y="384004"/>
            <a:ext cx="369512" cy="369512"/>
            <a:chOff x="5798507" y="3128375"/>
            <a:chExt cx="2229633" cy="22296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2A54EC-8452-447F-31A2-6318DBA7D097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A57305-B977-04DD-CFB4-4B0AE0B71671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E7A3380-A0FF-C364-FBDD-6E84D23F611D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8408E13-9095-FC0E-886D-96CC0AA28A84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6EAA0C-32B9-8548-825B-285B5AFF206D}"/>
              </a:ext>
            </a:extLst>
          </p:cNvPr>
          <p:cNvGrpSpPr/>
          <p:nvPr/>
        </p:nvGrpSpPr>
        <p:grpSpPr>
          <a:xfrm>
            <a:off x="9821533" y="384004"/>
            <a:ext cx="369512" cy="369512"/>
            <a:chOff x="5798507" y="3128375"/>
            <a:chExt cx="2229633" cy="22296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B81730-858A-90C7-72FD-35D6BC7412FF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DCBD89-9900-BACD-1827-59754A32CF06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BD9ABEB-856B-6299-E887-FDE94F10219B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389391D-E800-330C-FAA4-7EE299173499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6F71993-4932-9508-DD77-44D7A5A69D36}"/>
              </a:ext>
            </a:extLst>
          </p:cNvPr>
          <p:cNvSpPr txBox="1"/>
          <p:nvPr/>
        </p:nvSpPr>
        <p:spPr>
          <a:xfrm>
            <a:off x="4224525" y="-1737"/>
            <a:ext cx="724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400" b="0">
                <a:solidFill>
                  <a:srgbClr val="001033"/>
                </a:solidFill>
                <a:latin typeface="Century Gothic" panose="020B0502020202020204" pitchFamily="34" charset="0"/>
              </a:rPr>
              <a:t>–––––––––––––––</a:t>
            </a:r>
            <a:r>
              <a:rPr lang="it-IT" sz="2400" b="0" spc="300">
                <a:solidFill>
                  <a:srgbClr val="001033"/>
                </a:solidFill>
                <a:latin typeface="Century Gothic" panose="020B0502020202020204" pitchFamily="34" charset="0"/>
              </a:rPr>
              <a:t> Alternative </a:t>
            </a:r>
            <a:r>
              <a:rPr lang="it-IT" sz="2400" b="0">
                <a:solidFill>
                  <a:srgbClr val="001033"/>
                </a:solidFill>
                <a:latin typeface="Century Gothic" panose="020B0502020202020204" pitchFamily="34" charset="0"/>
              </a:rPr>
              <a:t>–––––––––––––––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45211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fere collegate con fili incrociati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4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2195"/>
              </p:ext>
            </p:extLst>
          </p:nvPr>
        </p:nvGraphicFramePr>
        <p:xfrm>
          <a:off x="327118" y="490355"/>
          <a:ext cx="11601998" cy="605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1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512583516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933827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Quattro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7252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Convenienza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Fattibilità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Soddisfazione dei clienti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Efficienza in termini di tempo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Scalabilità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Sostenibilità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Innovazione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3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Riduzione del rischio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Conformità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Competitività sul mercato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62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Punteggio totale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4" y="75156"/>
            <a:ext cx="2655950" cy="997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it-IT" sz="3600" kern="10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di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090306" y="5938348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D45618-C4F6-DC79-A47C-EB531CCA757C}"/>
              </a:ext>
            </a:extLst>
          </p:cNvPr>
          <p:cNvGrpSpPr/>
          <p:nvPr/>
        </p:nvGrpSpPr>
        <p:grpSpPr>
          <a:xfrm>
            <a:off x="3619679" y="384004"/>
            <a:ext cx="369512" cy="369512"/>
            <a:chOff x="5798507" y="3128375"/>
            <a:chExt cx="2229633" cy="222963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2F21E1-E993-5149-49BE-47F06C05761E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5B8E1E-E237-1F56-C2A7-D0432BB2C240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68E2A549-A230-878A-B751-AD1633E6C747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7A7F06A-9494-DC27-3406-14E6B22A7C76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04FCE6-2EEE-2914-8BE3-03692566FE5C}"/>
              </a:ext>
            </a:extLst>
          </p:cNvPr>
          <p:cNvGrpSpPr/>
          <p:nvPr/>
        </p:nvGrpSpPr>
        <p:grpSpPr>
          <a:xfrm>
            <a:off x="5686964" y="384004"/>
            <a:ext cx="369512" cy="369512"/>
            <a:chOff x="5798507" y="3128375"/>
            <a:chExt cx="2229633" cy="222963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1FC7A9-46F6-FA00-71FC-DB64471FBD02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717C62-5092-CD09-688B-43A9D41933D4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74975FB-4058-B270-2819-F642891B89C2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EA78E37-425A-B8DB-9EF1-704AF0C6D667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011DB1-BB6E-0CF1-D5FA-9667A73049A8}"/>
              </a:ext>
            </a:extLst>
          </p:cNvPr>
          <p:cNvGrpSpPr/>
          <p:nvPr/>
        </p:nvGrpSpPr>
        <p:grpSpPr>
          <a:xfrm>
            <a:off x="7754249" y="384004"/>
            <a:ext cx="369512" cy="369512"/>
            <a:chOff x="5798507" y="3128375"/>
            <a:chExt cx="2229633" cy="22296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2A54EC-8452-447F-31A2-6318DBA7D097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A57305-B977-04DD-CFB4-4B0AE0B71671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E7A3380-A0FF-C364-FBDD-6E84D23F611D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8408E13-9095-FC0E-886D-96CC0AA28A84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6EAA0C-32B9-8548-825B-285B5AFF206D}"/>
              </a:ext>
            </a:extLst>
          </p:cNvPr>
          <p:cNvGrpSpPr/>
          <p:nvPr/>
        </p:nvGrpSpPr>
        <p:grpSpPr>
          <a:xfrm>
            <a:off x="9821533" y="384004"/>
            <a:ext cx="369512" cy="369512"/>
            <a:chOff x="5798507" y="3128375"/>
            <a:chExt cx="2229633" cy="22296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B81730-858A-90C7-72FD-35D6BC7412FF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DCBD89-9900-BACD-1827-59754A32CF06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BD9ABEB-856B-6299-E887-FDE94F10219B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389391D-E800-330C-FAA4-7EE299173499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E33E9C-E9B3-74FF-085E-7E0D801A9F7E}"/>
              </a:ext>
            </a:extLst>
          </p:cNvPr>
          <p:cNvSpPr txBox="1"/>
          <p:nvPr/>
        </p:nvSpPr>
        <p:spPr>
          <a:xfrm>
            <a:off x="4224525" y="-1737"/>
            <a:ext cx="724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400" b="0">
                <a:solidFill>
                  <a:srgbClr val="001033"/>
                </a:solidFill>
                <a:latin typeface="Century Gothic" panose="020B0502020202020204" pitchFamily="34" charset="0"/>
              </a:rPr>
              <a:t>–––––––––––––––</a:t>
            </a:r>
            <a:r>
              <a:rPr lang="it-IT" sz="2400" b="0" spc="300">
                <a:solidFill>
                  <a:srgbClr val="001033"/>
                </a:solidFill>
                <a:latin typeface="Century Gothic" panose="020B0502020202020204" pitchFamily="34" charset="0"/>
              </a:rPr>
              <a:t> Alternative </a:t>
            </a:r>
            <a:r>
              <a:rPr lang="it-IT" sz="2400" b="0">
                <a:solidFill>
                  <a:srgbClr val="001033"/>
                </a:solidFill>
                <a:latin typeface="Century Gothic" panose="020B0502020202020204" pitchFamily="34" charset="0"/>
              </a:rPr>
              <a:t>–––––––––––––––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226885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fere collegate con fili incrociati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4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53544"/>
              </p:ext>
            </p:extLst>
          </p:nvPr>
        </p:nvGraphicFramePr>
        <p:xfrm>
          <a:off x="327118" y="490355"/>
          <a:ext cx="11601998" cy="607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1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512583516"/>
                    </a:ext>
                  </a:extLst>
                </a:gridCol>
                <a:gridCol w="2039696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1450992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Quattro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42344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A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Valore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661593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Fattore uno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661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661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678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661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8744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Punteggio totale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4" y="75156"/>
            <a:ext cx="2531994" cy="115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it-IT" sz="3600" kern="10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di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910422" y="5609407"/>
            <a:ext cx="954715" cy="954715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D45618-C4F6-DC79-A47C-EB531CCA757C}"/>
              </a:ext>
            </a:extLst>
          </p:cNvPr>
          <p:cNvGrpSpPr/>
          <p:nvPr/>
        </p:nvGrpSpPr>
        <p:grpSpPr>
          <a:xfrm>
            <a:off x="3619679" y="384004"/>
            <a:ext cx="369512" cy="369512"/>
            <a:chOff x="5798507" y="3128375"/>
            <a:chExt cx="2229633" cy="222963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2F21E1-E993-5149-49BE-47F06C05761E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5B8E1E-E237-1F56-C2A7-D0432BB2C240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68E2A549-A230-878A-B751-AD1633E6C747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7A7F06A-9494-DC27-3406-14E6B22A7C76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04FCE6-2EEE-2914-8BE3-03692566FE5C}"/>
              </a:ext>
            </a:extLst>
          </p:cNvPr>
          <p:cNvGrpSpPr/>
          <p:nvPr/>
        </p:nvGrpSpPr>
        <p:grpSpPr>
          <a:xfrm>
            <a:off x="5686964" y="384004"/>
            <a:ext cx="369512" cy="369512"/>
            <a:chOff x="5798507" y="3128375"/>
            <a:chExt cx="2229633" cy="222963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1FC7A9-46F6-FA00-71FC-DB64471FBD02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717C62-5092-CD09-688B-43A9D41933D4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74975FB-4058-B270-2819-F642891B89C2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EA78E37-425A-B8DB-9EF1-704AF0C6D667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011DB1-BB6E-0CF1-D5FA-9667A73049A8}"/>
              </a:ext>
            </a:extLst>
          </p:cNvPr>
          <p:cNvGrpSpPr/>
          <p:nvPr/>
        </p:nvGrpSpPr>
        <p:grpSpPr>
          <a:xfrm>
            <a:off x="7754249" y="384004"/>
            <a:ext cx="369512" cy="369512"/>
            <a:chOff x="5798507" y="3128375"/>
            <a:chExt cx="2229633" cy="22296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2A54EC-8452-447F-31A2-6318DBA7D097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A57305-B977-04DD-CFB4-4B0AE0B71671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E7A3380-A0FF-C364-FBDD-6E84D23F611D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8408E13-9095-FC0E-886D-96CC0AA28A84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6EAA0C-32B9-8548-825B-285B5AFF206D}"/>
              </a:ext>
            </a:extLst>
          </p:cNvPr>
          <p:cNvGrpSpPr/>
          <p:nvPr/>
        </p:nvGrpSpPr>
        <p:grpSpPr>
          <a:xfrm>
            <a:off x="9821533" y="384004"/>
            <a:ext cx="369512" cy="369512"/>
            <a:chOff x="5798507" y="3128375"/>
            <a:chExt cx="2229633" cy="22296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B81730-858A-90C7-72FD-35D6BC7412FF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93000">
                  <a:srgbClr val="C9DAB2"/>
                </a:gs>
                <a:gs pos="28000">
                  <a:srgbClr val="3C636A"/>
                </a:gs>
                <a:gs pos="68000">
                  <a:srgbClr val="67A9B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r>
                <a:rPr lang="it-IT" sz="2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DCBD89-9900-BACD-1827-59754A32CF06}"/>
                </a:ext>
              </a:extLst>
            </p:cNvPr>
            <p:cNvGrpSpPr/>
            <p:nvPr/>
          </p:nvGrpSpPr>
          <p:grpSpPr>
            <a:xfrm>
              <a:off x="5958070" y="3284515"/>
              <a:ext cx="1947982" cy="1951358"/>
              <a:chOff x="5967655" y="3297174"/>
              <a:chExt cx="1961261" cy="1964663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BD9ABEB-856B-6299-E887-FDE94F10219B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389391D-E800-330C-FAA4-7EE299173499}"/>
                  </a:ext>
                </a:extLst>
              </p:cNvPr>
              <p:cNvSpPr/>
              <p:nvPr/>
            </p:nvSpPr>
            <p:spPr>
              <a:xfrm>
                <a:off x="5974064" y="3297174"/>
                <a:ext cx="1888730" cy="1888736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en-US" sz="200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88EFFF8-C744-E29A-3C24-F6ACB2F828D9}"/>
              </a:ext>
            </a:extLst>
          </p:cNvPr>
          <p:cNvSpPr txBox="1"/>
          <p:nvPr/>
        </p:nvSpPr>
        <p:spPr>
          <a:xfrm>
            <a:off x="4224525" y="-1737"/>
            <a:ext cx="724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400" b="0">
                <a:solidFill>
                  <a:srgbClr val="001033"/>
                </a:solidFill>
                <a:latin typeface="Century Gothic" panose="020B0502020202020204" pitchFamily="34" charset="0"/>
              </a:rPr>
              <a:t>–––––––––––––––</a:t>
            </a:r>
            <a:r>
              <a:rPr lang="it-IT" sz="2400" b="0" spc="300">
                <a:solidFill>
                  <a:srgbClr val="001033"/>
                </a:solidFill>
                <a:latin typeface="Century Gothic" panose="020B0502020202020204" pitchFamily="34" charset="0"/>
              </a:rPr>
              <a:t> Alternative </a:t>
            </a:r>
            <a:r>
              <a:rPr lang="it-IT" sz="2400" b="0">
                <a:solidFill>
                  <a:srgbClr val="001033"/>
                </a:solidFill>
                <a:latin typeface="Century Gothic" panose="020B0502020202020204" pitchFamily="34" charset="0"/>
              </a:rPr>
              <a:t>–––––––––––––––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91716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74A29-DA3F-ADF7-C4CA-BE27632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fere collegate con fili incrociati">
            <a:extLst>
              <a:ext uri="{FF2B5EF4-FFF2-40B4-BE49-F238E27FC236}">
                <a16:creationId xmlns:a16="http://schemas.microsoft.com/office/drawing/2014/main" id="{04E1C27C-3DD4-A02B-F6BE-80C85107C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6727" y="652671"/>
            <a:ext cx="6858002" cy="5552656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6199C0-7350-333A-C329-96D92E03778F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rgbClr val="E7E9DE"/>
          </a:solidFill>
        </p:grpSpPr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AE6B3D4-C009-49A4-6ADE-ADDD7A6E4E75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5AB0906-8471-BA97-EF9C-DA0F17D5CFE0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49306A8-4479-9AB5-6C75-1038C3585B8E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4B6BC0C4-FCFE-687D-3A5D-FB99EC41563E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3E67BAC-8416-CF20-B1B5-8C639B064156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7BF4969-44F3-A5F2-52D5-266BFCFF0AC4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6B4015C-0B9F-202F-5B3F-856A66DA4EBA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EA1446B-8C29-AD81-B351-11CE934AF5C9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DE11EA4-9690-34CC-8703-ACC73116E1C1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EF9F05A-30BD-AFFC-F26A-1745968E9711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0CD5D1A-84F9-148B-FE6F-5EE8C543D2F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17AAAAF-211A-629C-75E3-4CB110A9F18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F112B28-56C4-A92B-AA7A-6B583487AD09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A4899DA-2492-349A-5C54-53C0F450F861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4C37C1F-5C42-9254-9D8C-0FB8D5801238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D05550B-67F0-7684-5725-0E9CF14FAC8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BC29A3F-1B7D-0869-0034-3F20D24D30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E8CDFD3-F631-0BCB-8C39-C1070B5868AC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7ADDCBA-80DA-4A90-F66B-FE4017CED351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C5766E8-A61B-3338-6805-C395EAB0BC1C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B6D0AC4-B277-2EB7-40DB-486DE792B626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60D88CF3-520E-A6F1-61ED-249EF8020408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657AEAA-1118-BB92-CED6-3CA305E86D0F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82A9C3C-C5C2-2532-606F-8EE0DBA2788C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31060DBE-04B2-4FEC-0979-A377D9589C2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D4A6781-0EF9-7938-D753-BB8EE4F8A862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3DA7BBE-2BFE-3BAD-04A1-FE2D0B644933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4786BD-BCEC-17AD-31EE-4AABB6325F29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62B78DD8-E84D-20D5-E19C-061974FC1E4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BC96E19-0F40-F6B3-B394-D5F160719FAC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BEECD7-44B3-7381-A0B6-A449529903A5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8FD7F62-05E2-FD12-8644-6A672994486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3E3710D-6205-54CC-07D6-B2C1FFF4734B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B80C728-89C9-0C46-B2B9-323D125B67B9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EE07371-7D0E-E5D5-5778-C76372D5F74C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BC68D5-AD9E-7E5E-CA95-629616B7B4C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9ADA5C0-6F33-3F19-400F-96CBB076BF12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77BA186C-A6A5-9471-1651-35AB949BE0D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9E36621-8B6D-9E89-F7A9-A09DBFDDBF66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591CEC4-43B1-52F0-EDBE-A9EF06D08F2E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49056893-5507-9F1E-36FF-EDB5DF28CC65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889EC38-886C-C7D3-0CC6-7E5FD2611EF3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7A53E23-78ED-8E56-3323-AEE813FF3539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1C8D3A8-87CF-9E20-2F4D-7A318D724E74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DA6824A-E0EE-820C-0CD5-A609F2C56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A7E7EA4-C06C-3D33-8212-46640F622152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6146377-2EF6-EB93-C2C5-124C83647BA4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4FAEB72-C74D-353E-0071-47121E68A79B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B483B63E-13E7-22C8-99D5-452884AA590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606449C-50A1-2F88-BDAC-E9098CFD5D88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218FB12-7F3F-49C4-E789-B00E0D29752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2921BC-8D71-AC91-F7C4-CEAB4C422D10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9D9EF7B-83DA-C177-C477-B64036BF05F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C631F2F-3F0B-A175-1C87-1D75B94293E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8686EC7-70F1-2624-D40D-34119C11B7F0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8DB1D36-94C7-A8CF-3481-F036BFB99DE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97E016A8-5DEB-9A9C-3C4A-2D9BE7C72B0F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A508B83-E98A-7854-9745-89A39F3370D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6F44BB54-F677-6359-4739-E334EDF5381C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8540717-337D-61BB-8466-0D4C333EB0C4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D67D2DFC-B9C9-5C49-7804-E009BFC2FA06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69BDAAD-C259-9AED-C872-BDE537937A1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2391B1C-4229-A044-CFE0-49B63286BFF2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CD3E019-DF97-BC1D-86DE-2BC79EBE2A76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1B782E61-D97C-FB64-1053-964AF3CE92E1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052B387-D0A8-C89A-C8DE-567BB2F9FF5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216C73-A289-1637-DD78-E61AD2DF283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B25521A8-1A8F-8A9A-F131-7FD3D92FB4F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EEE57A03-E4D4-AA82-87D1-70C242A3B55D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1818AD8-2376-D8A3-2EFA-85781BEA7E16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CA9F585-005F-CACB-50C1-7DAC8757081C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44B46989-79EA-97E5-4BAA-90DA36C3594B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630CF39-0DE6-9842-B871-FD54052E60CD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FD62814-8841-E61A-AE24-65F36B84D4ED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DD4CD568-D3C0-16F3-3842-CB05C468FAD0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01B1F92-DEE8-1144-5090-F827AF882C1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CBC098A-9926-29A9-0155-43F3A0C7B96A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6AD9669-6A5A-2B79-F68A-DF2A5D5F7DDD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0DCD269-3CC2-0B33-D624-AA49E1B165CA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F638A96-5C68-674A-1828-7EAE4EA5C0D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90CD1291-04E0-C091-8B8D-5E61351D9ED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5719CAE-FC69-D8A5-ABC3-62A84BFB0B4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4DE0BF54-1825-37BA-87E3-0101C25239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88004EFA-28A9-1447-718B-151867994D35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CF0B76C2-20D6-31CF-93B2-53FCECF94DC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F23D02B-D4E3-FF1B-B9C0-258DB69E0F3C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3C76304B-81DE-EA8C-9E88-D652755679C4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C3ED704-1250-6D2D-660A-9EF150B41041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7A6D5F7E-61A6-4E6E-666F-F4E8F7E4019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E5DC440-2299-6FDC-EBF9-1BE380620FD8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69DFF316-7443-F539-1D4D-E71D07E20DE2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BCE55FAF-D37C-53C7-BE7B-5E9269D5DA9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7E0F5554-9E14-4264-6F0E-E2423FF070FA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3C57555-D22B-544E-D8C3-032A37BD78E4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8648EB53-8B17-F097-2E55-885D5B188CE8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3151C22B-E0EF-ABF6-420A-77BF863B6A92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5AE2CCF-4680-79B2-9151-CADFCC357A3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C7E60B-CF7A-ADA4-E868-38D54B107152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194A8EE-77CE-BD9C-4E65-F09C683F65B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3AAD094-BFBD-787D-9FC2-E48411799545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AA4BEBFD-7552-CA4A-9652-A5417B0F6BB6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40778DA1-1F9C-E62A-4B37-206A8F3E33EB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AED662F1-39E6-9457-4888-F28B45E57C17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870CCF9-5BB8-44AB-DC41-6B1458F40E2E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B3B05434-0097-1448-9E33-DB819E8B539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15139F59-BD9F-5001-7088-D1F497BE363F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FA41D73C-C93A-A06F-66B2-AA1848AA931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2E4C336D-910A-FCCD-0588-0B71A3B14737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3AC243-E9BE-1386-E0B1-F7FD8F618DA2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D218F222-61AB-A672-C304-50E406055180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CB7D46B1-E68B-7906-3EA5-C7052A5DEFD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513D5A6-336E-9965-0482-02877A98F92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6E671F9-9FDD-36B2-E5ED-896544B87065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1AB5E22-45A9-F597-0CA7-F6550C1DC6D4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00B5876-597C-E80C-F8E0-36B5E77A3507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7E0B72-6B1B-249E-A1CB-99550A9D9D00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91871F59-0E26-A018-81C1-786ED3BE5DF6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1D920C36-F43E-BD69-BAFE-72A15243397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9953019-BE7F-9AB4-C255-858A405EFAC4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EB9DDDB-121F-3015-C840-3448EAF3BD41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4F3ED48-433C-07BE-F2F6-35F273EE2404}"/>
              </a:ext>
            </a:extLst>
          </p:cNvPr>
          <p:cNvSpPr/>
          <p:nvPr/>
        </p:nvSpPr>
        <p:spPr>
          <a:xfrm>
            <a:off x="-4906" y="75157"/>
            <a:ext cx="3224095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it-IT" sz="3600" kern="100">
                <a:solidFill>
                  <a:srgbClr val="C9DAB2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D175A64-4E8A-26D1-A914-3E2CDEAADA5F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rgbClr val="168B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8290C-1BFF-3A7F-F0D2-59B859D71380}"/>
              </a:ext>
            </a:extLst>
          </p:cNvPr>
          <p:cNvSpPr/>
          <p:nvPr/>
        </p:nvSpPr>
        <p:spPr>
          <a:xfrm>
            <a:off x="306917" y="1109022"/>
            <a:ext cx="5943571" cy="534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it-IT" sz="24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 della conclusione</a:t>
            </a:r>
          </a:p>
        </p:txBody>
      </p:sp>
    </p:spTree>
    <p:extLst>
      <p:ext uri="{BB962C8B-B14F-4D97-AF65-F5344CB8AC3E}">
        <p14:creationId xmlns:p14="http://schemas.microsoft.com/office/powerpoint/2010/main" val="26468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10448</TotalTime>
  <Words>394</Words>
  <Application>Microsoft Office PowerPoint</Application>
  <PresentationFormat>Widescreen</PresentationFormat>
  <Paragraphs>134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Courier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130</cp:revision>
  <cp:lastPrinted>2024-08-26T03:42:12Z</cp:lastPrinted>
  <dcterms:created xsi:type="dcterms:W3CDTF">2021-07-07T23:54:57Z</dcterms:created>
  <dcterms:modified xsi:type="dcterms:W3CDTF">2024-11-08T14:01:13Z</dcterms:modified>
</cp:coreProperties>
</file>