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97" r:id="rId2"/>
    <p:sldId id="299" r:id="rId3"/>
    <p:sldId id="300" r:id="rId4"/>
    <p:sldId id="301" r:id="rId5"/>
    <p:sldId id="29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A3DF"/>
    <a:srgbClr val="EF8B47"/>
    <a:srgbClr val="8EA9DB"/>
    <a:srgbClr val="32A5DE"/>
    <a:srgbClr val="0099FF"/>
    <a:srgbClr val="F9DC7C"/>
    <a:srgbClr val="F2A16A"/>
    <a:srgbClr val="68BCE6"/>
    <a:srgbClr val="FFD757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83" autoAdjust="0"/>
    <p:restoredTop sz="94684"/>
  </p:normalViewPr>
  <p:slideViewPr>
    <p:cSldViewPr snapToGrid="0">
      <p:cViewPr varScale="1">
        <p:scale>
          <a:sx n="63" d="100"/>
          <a:sy n="63" d="100"/>
        </p:scale>
        <p:origin x="78" y="7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CB7025-4018-49F6-B050-59D8F10E5030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D7A5B-DC59-4C1D-AF2E-A7C5BA8F2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807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e79d9e627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e79d9e6279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g2e79d9e6279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2D7A6-44BD-D6A9-D55B-B5901B834D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5EAD59-4519-9FCD-B39C-187D6AF6CC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45110F-1EE8-124F-A9B0-C87D86F1F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9F09-59B3-489E-8070-C50CD83CC364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96A349-B1E8-D267-6F22-19AF2686F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687765-B180-2FE9-4959-9717F81A6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3649-8F28-4ADE-8A7F-AF0847E9D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682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15B4A-238F-7DD8-9008-AB9E737DB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576227-3CFA-4CA4-E90F-BF7EC30C3B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508E3-78C3-C128-5BA1-63F00AD33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9F09-59B3-489E-8070-C50CD83CC364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50FDA-1150-F2CE-9570-6EF3DDB12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CA881-1EB5-113B-5564-24D96B2D0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3649-8F28-4ADE-8A7F-AF0847E9D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678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FBD56C-1158-1330-B18E-6E5EED108E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49280F-F22F-0D38-7A1D-6D533F0E18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D0EB41-FA28-65C0-8FD6-5B045AC78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9F09-59B3-489E-8070-C50CD83CC364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471C96-E78C-66B3-424A-429615C8A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DEF0FB-652D-7D13-E3CB-41FA05FF1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3649-8F28-4ADE-8A7F-AF0847E9D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56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FE4CC-91D0-23BE-B341-CA0BA8C77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5B640-BF25-831C-AE6B-24BA33A6A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987CAB-9CCC-5073-D260-F74FD1200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9F09-59B3-489E-8070-C50CD83CC364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03CE5-66C8-0F37-1BCB-F67754220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4C3CE-901D-6506-12C6-9D227C707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3649-8F28-4ADE-8A7F-AF0847E9D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6967A-2B7E-27F7-6FB6-E756E73A2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E7B5F3-2EE0-4C03-65BD-59779E53C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3982A7-A780-B568-1E19-9C4DFDA9E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9F09-59B3-489E-8070-C50CD83CC364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97BE06-C164-E462-E7FC-A8BA39100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3D636C-24C4-E3CA-3320-0A9F4557A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3649-8F28-4ADE-8A7F-AF0847E9D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225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FAAD2-37BE-F9CB-214B-B412C7605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00116-014B-6263-F4E2-630EC65454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7B0F2D-8A14-0F9F-E979-657904083B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7659D1-E8B8-6D3F-08B6-0AB093D6D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9F09-59B3-489E-8070-C50CD83CC364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9807FD-E0AF-8961-F864-B6CB93E64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6493FB-0F2C-2AEC-3F0F-DCDC84960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3649-8F28-4ADE-8A7F-AF0847E9D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679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0BB92-0B4A-4459-2307-CB85CDEEA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CAD220-A626-4AD7-EEDB-7297C0A2F8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3054B2-E284-C60C-CFFF-435AAD9F8F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457D66-B664-9076-336E-597882CE98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BD92D0-1AD4-036D-7E6D-5D9C585250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2BDA72-8887-E2A7-D70F-A3B84CBCF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9F09-59B3-489E-8070-C50CD83CC364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C463FF-63FE-411E-820E-90AFA9D48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DC1345-2487-8CD8-C7BE-750607621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3649-8F28-4ADE-8A7F-AF0847E9D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346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FC71C-ECDC-4E0B-035B-14BA1FB76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65225A-A95D-E532-DD6F-7D5B67EC3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9F09-59B3-489E-8070-C50CD83CC364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0F1EB7-DD64-A56E-D65C-08AFA0830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8B374C-8FB3-3858-EBF8-26A22DFBF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3649-8F28-4ADE-8A7F-AF0847E9D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237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35E991-EAE9-63A9-9D01-8633888FD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9F09-59B3-489E-8070-C50CD83CC364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E2FA4C-0A8A-81D2-F176-2209C7E86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4C79BB-39F1-DC4B-DF1C-895B06489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3649-8F28-4ADE-8A7F-AF0847E9D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703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3FC58-C7CB-DA18-8EAC-E77CDAB6A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51F3F-B32E-02F1-F395-AB64EB624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ECF226-9817-20FB-7E62-461AE41CB9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A8364A-C3DD-B9FA-29B2-FB6F3FAD6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9F09-59B3-489E-8070-C50CD83CC364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6BB917-862C-00A6-5DB4-ABC4386F5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9BDBA3-CA6A-25EE-42A7-EC7044ED1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3649-8F28-4ADE-8A7F-AF0847E9D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895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980A4-EF5C-C09F-705A-FE0586E3B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9B3D25-C201-26FE-B4D5-FC2B1298EC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283C74-C571-FF1D-5151-36B2443F71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4B2BDC-2992-C7BD-6C63-8AC200524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9F09-59B3-489E-8070-C50CD83CC364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85DD9E-76CC-CB4D-D27E-67EEA3FA9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FF54F1-71B6-6AF2-65B4-ABB249D69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3649-8F28-4ADE-8A7F-AF0847E9D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304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AA5F9E-D0E2-06E6-5BBA-ED33E5B1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E71F33-6D35-FF6F-AB7C-4E8EB9880D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ABCB7-21D8-9DAF-B59B-25D902AE28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E09F09-59B3-489E-8070-C50CD83CC364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6C322A-E287-F097-A6D5-EFB9616E0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C23976-799C-A377-4815-94AB941CAB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803649-8F28-4ADE-8A7F-AF0847E9D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301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s://it.smartsheet.com/try-it?trp=38137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chemeClr val="accent3">
                <a:lumMod val="20000"/>
                <a:lumOff val="80000"/>
              </a:schemeClr>
            </a:gs>
            <a:gs pos="88000">
              <a:schemeClr val="bg1">
                <a:lumMod val="65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C4AD65-1A1A-5D38-30AC-4EF78B2D8807}"/>
              </a:ext>
            </a:extLst>
          </p:cNvPr>
          <p:cNvSpPr txBox="1"/>
          <p:nvPr/>
        </p:nvSpPr>
        <p:spPr>
          <a:xfrm>
            <a:off x="361544" y="1596083"/>
            <a:ext cx="4145142" cy="4631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it-IT" sz="16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Quando utilizzare questo modello: </a:t>
            </a:r>
            <a:br>
              <a:rPr lang="en-US" sz="16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</a:br>
            <a:r>
              <a:rPr lang="it-IT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utilizza questo modello per progetti semplici e su scala ridotta quando è necessario documentare un percorso di escalation chiaro e facile da seguire.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it-IT" sz="16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Caratteristiche importanti del modello: </a:t>
            </a:r>
            <a:br>
              <a:rPr lang="en-US" sz="16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</a:br>
            <a:r>
              <a:rPr lang="it-IT" sz="160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questo modello include uno spazio per documentare il livello di gravità di ogni problema del progetto o individuale (Critico, Urgente, Importante o Normale). Puoi anche utilizzare questo modello per documentare la fase e il flusso di lavoro di escalation specifico.</a:t>
            </a:r>
          </a:p>
        </p:txBody>
      </p:sp>
      <p:pic>
        <p:nvPicPr>
          <p:cNvPr id="90" name="Google Shape;90;p13">
            <a:hlinkClick r:id="rId3"/>
          </p:cNvPr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9968" y="362206"/>
            <a:ext cx="3744561" cy="74477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3"/>
          <p:cNvSpPr txBox="1"/>
          <p:nvPr/>
        </p:nvSpPr>
        <p:spPr>
          <a:xfrm>
            <a:off x="361543" y="343967"/>
            <a:ext cx="6978823" cy="1169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 dirty="0">
                <a:solidFill>
                  <a:srgbClr val="0110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Esempio di modello di matrice per escalation semplice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E9DC94-2D20-13A9-EA36-68B14BBB21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3300" y="3422650"/>
            <a:ext cx="25400" cy="12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4A215D-E0AE-5C05-A858-9ADF0166A4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" r="514"/>
          <a:stretch/>
        </p:blipFill>
        <p:spPr>
          <a:xfrm>
            <a:off x="4755210" y="1371919"/>
            <a:ext cx="5170312" cy="2936772"/>
          </a:xfrm>
          <a:prstGeom prst="rect">
            <a:avLst/>
          </a:prstGeom>
          <a:effectLst>
            <a:outerShdw blurRad="98928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CA004A-7A8B-038C-F80F-F0EBD5B48B2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9" b="-86"/>
          <a:stretch/>
        </p:blipFill>
        <p:spPr>
          <a:xfrm>
            <a:off x="6010323" y="2636520"/>
            <a:ext cx="5526358" cy="3127579"/>
          </a:xfrm>
          <a:prstGeom prst="rect">
            <a:avLst/>
          </a:prstGeom>
          <a:effectLst>
            <a:outerShdw blurRad="98928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8075E8-B210-4E10-20FA-348FDD29ED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2" b="9642"/>
          <a:stretch/>
        </p:blipFill>
        <p:spPr>
          <a:xfrm>
            <a:off x="5504396" y="3979064"/>
            <a:ext cx="5886077" cy="2673809"/>
          </a:xfrm>
          <a:prstGeom prst="rect">
            <a:avLst/>
          </a:prstGeom>
          <a:effectLst>
            <a:outerShdw blurRad="98928" dir="2700000" sx="101000" sy="101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37173C0-C8FD-7964-306E-FC918AF9F99F}"/>
              </a:ext>
            </a:extLst>
          </p:cNvPr>
          <p:cNvSpPr txBox="1"/>
          <p:nvPr/>
        </p:nvSpPr>
        <p:spPr>
          <a:xfrm>
            <a:off x="335560" y="172798"/>
            <a:ext cx="104086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it-IT" sz="2800" b="1" dirty="0">
                <a:solidFill>
                  <a:srgbClr val="0110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Esempio di matrice per escalation semplice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71D92A-7D23-60DC-B10B-337B332505F7}"/>
              </a:ext>
            </a:extLst>
          </p:cNvPr>
          <p:cNvSpPr txBox="1"/>
          <p:nvPr/>
        </p:nvSpPr>
        <p:spPr>
          <a:xfrm>
            <a:off x="335560" y="643117"/>
            <a:ext cx="10667720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it-IT" sz="1300" b="0" i="0" u="none" strike="noStrike" dirty="0">
                <a:solidFill>
                  <a:srgbClr val="595959"/>
                </a:solidFill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Puoi modificare questo testo, personalizzarlo con i dettagli del processo di escalation e cambiare il carattere o stile.</a:t>
            </a:r>
            <a:r>
              <a:rPr lang="it-IT" sz="1300" dirty="0"/>
              <a:t>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5CEE1F2-8CC9-7C01-36C2-3A0E2BF564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242944"/>
              </p:ext>
            </p:extLst>
          </p:nvPr>
        </p:nvGraphicFramePr>
        <p:xfrm>
          <a:off x="1968091" y="1087150"/>
          <a:ext cx="8255815" cy="2490546"/>
        </p:xfrm>
        <a:graphic>
          <a:graphicData uri="http://schemas.openxmlformats.org/drawingml/2006/table">
            <a:tbl>
              <a:tblPr/>
              <a:tblGrid>
                <a:gridCol w="682203">
                  <a:extLst>
                    <a:ext uri="{9D8B030D-6E8A-4147-A177-3AD203B41FA5}">
                      <a16:colId xmlns:a16="http://schemas.microsoft.com/office/drawing/2014/main" val="2294429020"/>
                    </a:ext>
                  </a:extLst>
                </a:gridCol>
                <a:gridCol w="450948">
                  <a:extLst>
                    <a:ext uri="{9D8B030D-6E8A-4147-A177-3AD203B41FA5}">
                      <a16:colId xmlns:a16="http://schemas.microsoft.com/office/drawing/2014/main" val="1365030514"/>
                    </a:ext>
                  </a:extLst>
                </a:gridCol>
                <a:gridCol w="1780666">
                  <a:extLst>
                    <a:ext uri="{9D8B030D-6E8A-4147-A177-3AD203B41FA5}">
                      <a16:colId xmlns:a16="http://schemas.microsoft.com/office/drawing/2014/main" val="3498662468"/>
                    </a:ext>
                  </a:extLst>
                </a:gridCol>
                <a:gridCol w="1780666">
                  <a:extLst>
                    <a:ext uri="{9D8B030D-6E8A-4147-A177-3AD203B41FA5}">
                      <a16:colId xmlns:a16="http://schemas.microsoft.com/office/drawing/2014/main" val="3507590247"/>
                    </a:ext>
                  </a:extLst>
                </a:gridCol>
                <a:gridCol w="1780666">
                  <a:extLst>
                    <a:ext uri="{9D8B030D-6E8A-4147-A177-3AD203B41FA5}">
                      <a16:colId xmlns:a16="http://schemas.microsoft.com/office/drawing/2014/main" val="1570924643"/>
                    </a:ext>
                  </a:extLst>
                </a:gridCol>
                <a:gridCol w="1780666">
                  <a:extLst>
                    <a:ext uri="{9D8B030D-6E8A-4147-A177-3AD203B41FA5}">
                      <a16:colId xmlns:a16="http://schemas.microsoft.com/office/drawing/2014/main" val="3274667194"/>
                    </a:ext>
                  </a:extLst>
                </a:gridCol>
              </a:tblGrid>
              <a:tr h="435241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STATO DEL PROGETTO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212785"/>
                  </a:ext>
                </a:extLst>
              </a:tr>
              <a:tr h="411061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2544098"/>
                  </a:ext>
                </a:extLst>
              </a:tr>
              <a:tr h="411061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FASI</a:t>
                      </a:r>
                    </a:p>
                  </a:txBody>
                  <a:tcPr marL="6350" marR="6350" marT="6350" marB="0" vert="vert27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Critico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F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Critico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F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Urgente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Importante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406947"/>
                  </a:ext>
                </a:extLst>
              </a:tr>
              <a:tr h="4110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Critico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F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Urgente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Importante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Urgente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954385"/>
                  </a:ext>
                </a:extLst>
              </a:tr>
              <a:tr h="4110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Urgente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Importante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Urgente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Normale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5610095"/>
                  </a:ext>
                </a:extLst>
              </a:tr>
              <a:tr h="4110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Importante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Urgente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Normale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Normale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789366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2C27798-EB56-CD56-1E1E-0CBED21FAB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253988"/>
              </p:ext>
            </p:extLst>
          </p:nvPr>
        </p:nvGraphicFramePr>
        <p:xfrm>
          <a:off x="630621" y="3793139"/>
          <a:ext cx="9593285" cy="2737201"/>
        </p:xfrm>
        <a:graphic>
          <a:graphicData uri="http://schemas.openxmlformats.org/drawingml/2006/table">
            <a:tbl>
              <a:tblPr/>
              <a:tblGrid>
                <a:gridCol w="1321473">
                  <a:extLst>
                    <a:ext uri="{9D8B030D-6E8A-4147-A177-3AD203B41FA5}">
                      <a16:colId xmlns:a16="http://schemas.microsoft.com/office/drawing/2014/main" val="1445985838"/>
                    </a:ext>
                  </a:extLst>
                </a:gridCol>
                <a:gridCol w="8271812">
                  <a:extLst>
                    <a:ext uri="{9D8B030D-6E8A-4147-A177-3AD203B41FA5}">
                      <a16:colId xmlns:a16="http://schemas.microsoft.com/office/drawing/2014/main" val="3393151175"/>
                    </a:ext>
                  </a:extLst>
                </a:gridCol>
              </a:tblGrid>
              <a:tr h="717901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Critico</a:t>
                      </a:r>
                    </a:p>
                  </a:txBody>
                  <a:tcPr marL="952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F4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 Positive Charge, una escalation di livello “Critico” costituisce un rischio immediato per le operazioni del sistema, che richiede urgentemente attenzione in modo da prevenire periodi di inattività prolungati.</a:t>
                      </a:r>
                    </a:p>
                  </a:txBody>
                  <a:tcPr marL="18288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4191478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Urgente</a:t>
                      </a:r>
                    </a:p>
                  </a:txBody>
                  <a:tcPr marL="952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 Positive Charge, lo stato “Urgente” indica un impatto notevole su funzionalità o servizi, che necessita di un’azione tempestiva per ripristinare completamente il servizio.</a:t>
                      </a:r>
                    </a:p>
                  </a:txBody>
                  <a:tcPr marL="18288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5420651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Importante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 Positive Charge, una escalation di livello “Importante” denota problemi che influiscono sulle prestazioni ma non compromettono in modo critico le operazioni e a cui dovrebbe essere data priorità per risolverli in modo tempestivo.</a:t>
                      </a:r>
                    </a:p>
                  </a:txBody>
                  <a:tcPr marL="18288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1532646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Normale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 Positive Charge, una escalation di livello “Normale” indica problemi di routine con impatto minimo sulle operazioni che possono essere risolti tramite processi di assistenza standard.</a:t>
                      </a:r>
                    </a:p>
                  </a:txBody>
                  <a:tcPr marL="182880" marT="635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93122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5494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417BAEF-7B0B-19B0-974D-A125745390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026675"/>
              </p:ext>
            </p:extLst>
          </p:nvPr>
        </p:nvGraphicFramePr>
        <p:xfrm>
          <a:off x="378903" y="1241837"/>
          <a:ext cx="11434194" cy="4537550"/>
        </p:xfrm>
        <a:graphic>
          <a:graphicData uri="http://schemas.openxmlformats.org/drawingml/2006/table">
            <a:tbl>
              <a:tblPr firstRow="1" firstCol="1" bandRow="1"/>
              <a:tblGrid>
                <a:gridCol w="1428583">
                  <a:extLst>
                    <a:ext uri="{9D8B030D-6E8A-4147-A177-3AD203B41FA5}">
                      <a16:colId xmlns:a16="http://schemas.microsoft.com/office/drawing/2014/main" val="1845594425"/>
                    </a:ext>
                  </a:extLst>
                </a:gridCol>
                <a:gridCol w="1429373">
                  <a:extLst>
                    <a:ext uri="{9D8B030D-6E8A-4147-A177-3AD203B41FA5}">
                      <a16:colId xmlns:a16="http://schemas.microsoft.com/office/drawing/2014/main" val="2622472647"/>
                    </a:ext>
                  </a:extLst>
                </a:gridCol>
                <a:gridCol w="1429373">
                  <a:extLst>
                    <a:ext uri="{9D8B030D-6E8A-4147-A177-3AD203B41FA5}">
                      <a16:colId xmlns:a16="http://schemas.microsoft.com/office/drawing/2014/main" val="3028039852"/>
                    </a:ext>
                  </a:extLst>
                </a:gridCol>
                <a:gridCol w="1429373">
                  <a:extLst>
                    <a:ext uri="{9D8B030D-6E8A-4147-A177-3AD203B41FA5}">
                      <a16:colId xmlns:a16="http://schemas.microsoft.com/office/drawing/2014/main" val="4138004897"/>
                    </a:ext>
                  </a:extLst>
                </a:gridCol>
                <a:gridCol w="1429373">
                  <a:extLst>
                    <a:ext uri="{9D8B030D-6E8A-4147-A177-3AD203B41FA5}">
                      <a16:colId xmlns:a16="http://schemas.microsoft.com/office/drawing/2014/main" val="3808359168"/>
                    </a:ext>
                  </a:extLst>
                </a:gridCol>
                <a:gridCol w="1429373">
                  <a:extLst>
                    <a:ext uri="{9D8B030D-6E8A-4147-A177-3AD203B41FA5}">
                      <a16:colId xmlns:a16="http://schemas.microsoft.com/office/drawing/2014/main" val="3654276862"/>
                    </a:ext>
                  </a:extLst>
                </a:gridCol>
                <a:gridCol w="1429373">
                  <a:extLst>
                    <a:ext uri="{9D8B030D-6E8A-4147-A177-3AD203B41FA5}">
                      <a16:colId xmlns:a16="http://schemas.microsoft.com/office/drawing/2014/main" val="2147069316"/>
                    </a:ext>
                  </a:extLst>
                </a:gridCol>
                <a:gridCol w="1429373">
                  <a:extLst>
                    <a:ext uri="{9D8B030D-6E8A-4147-A177-3AD203B41FA5}">
                      <a16:colId xmlns:a16="http://schemas.microsoft.com/office/drawing/2014/main" val="3002154604"/>
                    </a:ext>
                  </a:extLst>
                </a:gridCol>
              </a:tblGrid>
              <a:tr h="276633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45295" marR="45295" marT="0" marB="0">
                    <a:lnL>
                      <a:noFill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5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Livello 1</a:t>
                      </a:r>
                    </a:p>
                  </a:txBody>
                  <a:tcPr marL="45295" marR="45295" marT="0" marB="0"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F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5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Livello 2</a:t>
                      </a:r>
                    </a:p>
                  </a:txBody>
                  <a:tcPr marL="45295" marR="45295" marT="0" marB="0"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5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Livello 3</a:t>
                      </a:r>
                    </a:p>
                  </a:txBody>
                  <a:tcPr marL="45295" marR="45295" marT="0" marB="0"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5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Livello 4</a:t>
                      </a:r>
                    </a:p>
                  </a:txBody>
                  <a:tcPr marL="45295" marR="45295" marT="0" marB="0"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5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Livello 5</a:t>
                      </a:r>
                    </a:p>
                  </a:txBody>
                  <a:tcPr marL="45295" marR="45295" marT="0" marB="0"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5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Livello 6</a:t>
                      </a:r>
                    </a:p>
                  </a:txBody>
                  <a:tcPr marL="45295" marR="45295" marT="0" marB="0"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5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Livello 7</a:t>
                      </a:r>
                    </a:p>
                  </a:txBody>
                  <a:tcPr marL="45295" marR="45295" marT="0" marB="0"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8640895"/>
                  </a:ext>
                </a:extLst>
              </a:tr>
              <a:tr h="1275064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295" marR="45295" marT="0" marB="0">
                    <a:lnL>
                      <a:noFill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È richiesta un’azione immediata per via di un potenziale guasto del sistema o di una perdita finanziaria notevole.</a:t>
                      </a:r>
                    </a:p>
                  </a:txBody>
                  <a:tcPr marL="45295" marR="45295" marT="91440" marB="0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problemi ad alta priorità che influiscono sulle principali funzionalità devono essere risolti entro qualche ora.</a:t>
                      </a:r>
                    </a:p>
                  </a:txBody>
                  <a:tcPr marL="45295" marR="45295" marT="91440" marB="0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problemi moderatamente urgenti che coinvolgono vari utenti devono essere risolti entro un giorno lavorativo.</a:t>
                      </a:r>
                    </a:p>
                  </a:txBody>
                  <a:tcPr marL="45295" marR="45295" marT="91440" marB="0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problemi poco urgenti che coinvolgono pochi utenti dovrebbero essere risolti entro tre giorni lavorativi.</a:t>
                      </a:r>
                    </a:p>
                  </a:txBody>
                  <a:tcPr marL="45295" marR="45295" marT="91440" marB="0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problemi minori con un impatto trascurabile possono essere risolti entro il tempo di risposta standard di una settimana</a:t>
                      </a:r>
                    </a:p>
                  </a:txBody>
                  <a:tcPr marL="45295" marR="45295" marT="91440" marB="0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Gli aggiornamenti o miglioramenti programmati possono essere integrati durante cicli di aggiornamento regolari</a:t>
                      </a:r>
                    </a:p>
                  </a:txBody>
                  <a:tcPr marL="45295" marR="45295" marT="91440" marB="0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miglioramenti o le richieste a lungo termine vengono pianificati e implementati come parte di upgrade strategici.</a:t>
                      </a:r>
                    </a:p>
                  </a:txBody>
                  <a:tcPr marL="45295" marR="45295" marT="91440" marB="0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8210568"/>
                  </a:ext>
                </a:extLst>
              </a:tr>
              <a:tr h="486941">
                <a:tc rowSpan="2"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Navigazione tra i livelli di escalation in Positive Charge -</a:t>
                      </a:r>
                    </a:p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Una matrice dettagliata</a:t>
                      </a:r>
                    </a:p>
                  </a:txBody>
                  <a:tcPr marL="45295" marR="45295" marT="0" marB="0"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Risposta immediata richiesta</a:t>
                      </a:r>
                    </a:p>
                  </a:txBody>
                  <a:tcPr marL="45295" marR="45295" marT="0" marB="0"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Priorità alta</a:t>
                      </a:r>
                    </a:p>
                  </a:txBody>
                  <a:tcPr marL="45295" marR="45295" marT="0" marB="0"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Urgenza moderata</a:t>
                      </a:r>
                    </a:p>
                  </a:txBody>
                  <a:tcPr marL="45295" marR="45295" marT="0" marB="0"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Bassa urgenza</a:t>
                      </a:r>
                    </a:p>
                  </a:txBody>
                  <a:tcPr marL="45295" marR="45295" marT="0" marB="0"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Problemi minori</a:t>
                      </a:r>
                    </a:p>
                  </a:txBody>
                  <a:tcPr marL="45295" marR="45295" marT="0" marB="0"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Miglioramenti programmati</a:t>
                      </a:r>
                    </a:p>
                  </a:txBody>
                  <a:tcPr marL="45295" marR="45295" marT="0" marB="0"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Miglioramenti strategici</a:t>
                      </a:r>
                    </a:p>
                  </a:txBody>
                  <a:tcPr marL="45295" marR="45295" marT="0" marB="0"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7450903"/>
                  </a:ext>
                </a:extLst>
              </a:tr>
              <a:tr h="9803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Risolvi i guasti al sistema per prevenire interruzioni importanti.</a:t>
                      </a:r>
                    </a:p>
                  </a:txBody>
                  <a:tcPr marL="45295" marR="45295" marT="91440" marB="0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Risolvi funzionalità critiche entro poche ore per mantenere l’integrità del servizio.</a:t>
                      </a:r>
                    </a:p>
                  </a:txBody>
                  <a:tcPr marL="45295" marR="45295" marT="91440" marB="0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Risolvi i problemi che impattano sugli utenti entro il giorno lavorativo successivo.</a:t>
                      </a:r>
                    </a:p>
                  </a:txBody>
                  <a:tcPr marL="45295" marR="45295" marT="91440" marB="0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Affronta i problemi che influiscono su un numero limitato di utenti entro tre giorni.</a:t>
                      </a:r>
                    </a:p>
                  </a:txBody>
                  <a:tcPr marL="45295" marR="45295" marT="91440" marB="0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Gestiscili entro il tempo di risposta standard di una settimana.</a:t>
                      </a:r>
                    </a:p>
                  </a:txBody>
                  <a:tcPr marL="45295" marR="45295" marT="91440" marB="0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Incorpora gli aggiornamenti in cicli di manutenzione regolari.</a:t>
                      </a:r>
                    </a:p>
                  </a:txBody>
                  <a:tcPr marL="45295" marR="45295" marT="91440" marB="0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Pianifica e procedi basandoti su miglioramenti a lungo termine.</a:t>
                      </a:r>
                    </a:p>
                  </a:txBody>
                  <a:tcPr marL="45295" marR="45295" marT="91440" marB="0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5196433"/>
                  </a:ext>
                </a:extLst>
              </a:tr>
              <a:tr h="414948">
                <a:tc rowSpan="2"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Comprensione dei passaggi di escalation in Positive Charge -</a:t>
                      </a:r>
                    </a:p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 Immediato a Routine</a:t>
                      </a:r>
                    </a:p>
                  </a:txBody>
                  <a:tcPr marL="45295" marR="45295" marT="0" marB="0"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Immediato</a:t>
                      </a:r>
                    </a:p>
                  </a:txBody>
                  <a:tcPr marL="45295" marR="45295" marT="0" marB="0"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Urgente</a:t>
                      </a:r>
                    </a:p>
                  </a:txBody>
                  <a:tcPr marL="45295" marR="45295" marT="0" marB="0"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Sollecito</a:t>
                      </a:r>
                    </a:p>
                  </a:txBody>
                  <a:tcPr marL="45295" marR="45295" marT="0" marB="0"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Routine</a:t>
                      </a:r>
                    </a:p>
                  </a:txBody>
                  <a:tcPr marL="45295" marR="45295" marT="0" marB="0"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Standard</a:t>
                      </a:r>
                    </a:p>
                  </a:txBody>
                  <a:tcPr marL="45295" marR="45295" marT="0" marB="0"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Regolare</a:t>
                      </a:r>
                    </a:p>
                  </a:txBody>
                  <a:tcPr marL="45295" marR="45295" marT="0" marB="0"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Pianificato</a:t>
                      </a:r>
                    </a:p>
                  </a:txBody>
                  <a:tcPr marL="45295" marR="45295" marT="0" marB="0"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1880596"/>
                  </a:ext>
                </a:extLst>
              </a:tr>
              <a:tr h="11036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problemi critici al sistema necessitano urgentemente di attenzione.</a:t>
                      </a:r>
                    </a:p>
                  </a:txBody>
                  <a:tcPr marL="45295" marR="45295" marT="91440" marB="0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problemi che influiscono sulle principali funzionalità devono essere risolti rapidamente.</a:t>
                      </a:r>
                    </a:p>
                  </a:txBody>
                  <a:tcPr marL="45295" marR="45295" marT="91440" marB="0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problemi a impatto moderato devono essere risolti entro un giorno.</a:t>
                      </a:r>
                    </a:p>
                  </a:txBody>
                  <a:tcPr marL="45295" marR="45295" marT="91440" marB="0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problemi a impatto limitato vengono risolti entro tre giorni lavorativi.</a:t>
                      </a:r>
                    </a:p>
                  </a:txBody>
                  <a:tcPr marL="45295" marR="45295" marT="91440" marB="0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 applica la timeline di risoluzione standard di una settimana.</a:t>
                      </a:r>
                    </a:p>
                  </a:txBody>
                  <a:tcPr marL="45295" marR="45295" marT="91440" marB="0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miglioramenti al sistema possono essere integrati in un ciclo regolare.</a:t>
                      </a:r>
                    </a:p>
                  </a:txBody>
                  <a:tcPr marL="45295" marR="45295" marT="91440" marB="0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miglioramenti continuativi del sistema devono essere implementati in modo strategico.</a:t>
                      </a:r>
                    </a:p>
                  </a:txBody>
                  <a:tcPr marL="45295" marR="45295" marT="91440" marB="0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2604986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D218E6F-27AE-67FC-9EC0-EB672B928CCC}"/>
              </a:ext>
            </a:extLst>
          </p:cNvPr>
          <p:cNvSpPr txBox="1"/>
          <p:nvPr/>
        </p:nvSpPr>
        <p:spPr>
          <a:xfrm>
            <a:off x="335560" y="172798"/>
            <a:ext cx="97533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it-IT" sz="2800" b="1" dirty="0">
                <a:solidFill>
                  <a:srgbClr val="0110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Esempio di matrice per escalation semplice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C668B2-B422-4303-755E-370A3F41EADE}"/>
              </a:ext>
            </a:extLst>
          </p:cNvPr>
          <p:cNvSpPr txBox="1"/>
          <p:nvPr/>
        </p:nvSpPr>
        <p:spPr>
          <a:xfrm>
            <a:off x="335560" y="643117"/>
            <a:ext cx="9600919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it-IT" sz="1300" b="0" i="0" u="none" strike="noStrike" dirty="0">
                <a:solidFill>
                  <a:srgbClr val="595959"/>
                </a:solidFill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Puoi modificare questo testo, personalizzarlo con i dettagli del processo di escalation e cambiare il carattere o stile.</a:t>
            </a:r>
            <a:r>
              <a:rPr lang="it-IT" sz="13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6432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0000000-0008-0000-0200-0000C70E0000}"/>
              </a:ext>
            </a:extLst>
          </p:cNvPr>
          <p:cNvGrpSpPr/>
          <p:nvPr/>
        </p:nvGrpSpPr>
        <p:grpSpPr>
          <a:xfrm>
            <a:off x="398098" y="1358298"/>
            <a:ext cx="11329400" cy="4661523"/>
            <a:chOff x="0" y="0"/>
            <a:chExt cx="11329400" cy="4632388"/>
          </a:xfrm>
        </p:grpSpPr>
        <p:sp>
          <p:nvSpPr>
            <p:cNvPr id="4" name="Rectangle 14">
              <a:extLst>
                <a:ext uri="{FF2B5EF4-FFF2-40B4-BE49-F238E27FC236}">
                  <a16:creationId xmlns:a16="http://schemas.microsoft.com/office/drawing/2014/main" id="{00000000-0008-0000-0200-0000C80E0000}"/>
                </a:ext>
              </a:extLst>
            </p:cNvPr>
            <p:cNvSpPr/>
            <p:nvPr/>
          </p:nvSpPr>
          <p:spPr>
            <a:xfrm>
              <a:off x="0" y="1895883"/>
              <a:ext cx="1534886" cy="1860773"/>
            </a:xfrm>
            <a:custGeom>
              <a:avLst/>
              <a:gdLst>
                <a:gd name="connsiteX0" fmla="*/ 255819 w 1534886"/>
                <a:gd name="connsiteY0" fmla="*/ 0 h 1860773"/>
                <a:gd name="connsiteX1" fmla="*/ 1279067 w 1534886"/>
                <a:gd name="connsiteY1" fmla="*/ 0 h 1860773"/>
                <a:gd name="connsiteX2" fmla="*/ 1534886 w 1534886"/>
                <a:gd name="connsiteY2" fmla="*/ 255819 h 1860773"/>
                <a:gd name="connsiteX3" fmla="*/ 1534886 w 1534886"/>
                <a:gd name="connsiteY3" fmla="*/ 1860773 h 1860773"/>
                <a:gd name="connsiteX4" fmla="*/ 1534886 w 1534886"/>
                <a:gd name="connsiteY4" fmla="*/ 1860773 h 1860773"/>
                <a:gd name="connsiteX5" fmla="*/ 0 w 1534886"/>
                <a:gd name="connsiteY5" fmla="*/ 1860773 h 1860773"/>
                <a:gd name="connsiteX6" fmla="*/ 0 w 1534886"/>
                <a:gd name="connsiteY6" fmla="*/ 1860773 h 1860773"/>
                <a:gd name="connsiteX7" fmla="*/ 0 w 1534886"/>
                <a:gd name="connsiteY7" fmla="*/ 255819 h 1860773"/>
                <a:gd name="connsiteX8" fmla="*/ 255819 w 1534886"/>
                <a:gd name="connsiteY8" fmla="*/ 0 h 1860773"/>
                <a:gd name="connsiteX0" fmla="*/ 255819 w 1534886"/>
                <a:gd name="connsiteY0" fmla="*/ 0 h 1860773"/>
                <a:gd name="connsiteX1" fmla="*/ 1279067 w 1534886"/>
                <a:gd name="connsiteY1" fmla="*/ 0 h 1860773"/>
                <a:gd name="connsiteX2" fmla="*/ 1534886 w 1534886"/>
                <a:gd name="connsiteY2" fmla="*/ 255819 h 1860773"/>
                <a:gd name="connsiteX3" fmla="*/ 1534886 w 1534886"/>
                <a:gd name="connsiteY3" fmla="*/ 1860773 h 1860773"/>
                <a:gd name="connsiteX4" fmla="*/ 1534886 w 1534886"/>
                <a:gd name="connsiteY4" fmla="*/ 1860773 h 1860773"/>
                <a:gd name="connsiteX5" fmla="*/ 0 w 1534886"/>
                <a:gd name="connsiteY5" fmla="*/ 1860773 h 1860773"/>
                <a:gd name="connsiteX6" fmla="*/ 0 w 1534886"/>
                <a:gd name="connsiteY6" fmla="*/ 1860773 h 1860773"/>
                <a:gd name="connsiteX7" fmla="*/ 0 w 1534886"/>
                <a:gd name="connsiteY7" fmla="*/ 255819 h 1860773"/>
                <a:gd name="connsiteX8" fmla="*/ 255819 w 1534886"/>
                <a:gd name="connsiteY8" fmla="*/ 0 h 1860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4886" h="1860773">
                  <a:moveTo>
                    <a:pt x="255819" y="0"/>
                  </a:moveTo>
                  <a:lnTo>
                    <a:pt x="1279067" y="0"/>
                  </a:lnTo>
                  <a:cubicBezTo>
                    <a:pt x="1420352" y="0"/>
                    <a:pt x="1534886" y="114534"/>
                    <a:pt x="1534886" y="255819"/>
                  </a:cubicBezTo>
                  <a:lnTo>
                    <a:pt x="1534886" y="1860773"/>
                  </a:lnTo>
                  <a:lnTo>
                    <a:pt x="1534886" y="1860773"/>
                  </a:lnTo>
                  <a:lnTo>
                    <a:pt x="0" y="1860773"/>
                  </a:lnTo>
                  <a:lnTo>
                    <a:pt x="0" y="1860773"/>
                  </a:lnTo>
                  <a:lnTo>
                    <a:pt x="0" y="255819"/>
                  </a:lnTo>
                  <a:cubicBezTo>
                    <a:pt x="0" y="114534"/>
                    <a:pt x="114534" y="0"/>
                    <a:pt x="255819" y="0"/>
                  </a:cubicBezTo>
                  <a:close/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b"/>
              <a:endParaRPr lang="en-US" sz="1100" b="0" i="0" u="none" strike="noStrike">
                <a:solidFill>
                  <a:srgbClr val="000000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6" name="Rectangle 15">
              <a:extLst>
                <a:ext uri="{FF2B5EF4-FFF2-40B4-BE49-F238E27FC236}">
                  <a16:creationId xmlns:a16="http://schemas.microsoft.com/office/drawing/2014/main" id="{00000000-0008-0000-0200-0000C90E0000}"/>
                </a:ext>
              </a:extLst>
            </p:cNvPr>
            <p:cNvSpPr/>
            <p:nvPr/>
          </p:nvSpPr>
          <p:spPr>
            <a:xfrm>
              <a:off x="2360429" y="973335"/>
              <a:ext cx="1542749" cy="1860206"/>
            </a:xfrm>
            <a:prstGeom prst="round2Same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b"/>
              <a:endParaRPr lang="en-US" sz="1100" b="0" i="0" u="none" strike="noStrike">
                <a:solidFill>
                  <a:srgbClr val="000000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8" name="Rectangle 17">
              <a:extLst>
                <a:ext uri="{FF2B5EF4-FFF2-40B4-BE49-F238E27FC236}">
                  <a16:creationId xmlns:a16="http://schemas.microsoft.com/office/drawing/2014/main" id="{00000000-0008-0000-0200-0000CA0E0000}"/>
                </a:ext>
              </a:extLst>
            </p:cNvPr>
            <p:cNvSpPr/>
            <p:nvPr/>
          </p:nvSpPr>
          <p:spPr>
            <a:xfrm>
              <a:off x="4727089" y="1890516"/>
              <a:ext cx="1534886" cy="1866072"/>
            </a:xfrm>
            <a:custGeom>
              <a:avLst/>
              <a:gdLst>
                <a:gd name="connsiteX0" fmla="*/ 255819 w 1534886"/>
                <a:gd name="connsiteY0" fmla="*/ 0 h 1860706"/>
                <a:gd name="connsiteX1" fmla="*/ 1279067 w 1534886"/>
                <a:gd name="connsiteY1" fmla="*/ 0 h 1860706"/>
                <a:gd name="connsiteX2" fmla="*/ 1534886 w 1534886"/>
                <a:gd name="connsiteY2" fmla="*/ 255819 h 1860706"/>
                <a:gd name="connsiteX3" fmla="*/ 1534886 w 1534886"/>
                <a:gd name="connsiteY3" fmla="*/ 1860706 h 1860706"/>
                <a:gd name="connsiteX4" fmla="*/ 1534886 w 1534886"/>
                <a:gd name="connsiteY4" fmla="*/ 1860706 h 1860706"/>
                <a:gd name="connsiteX5" fmla="*/ 0 w 1534886"/>
                <a:gd name="connsiteY5" fmla="*/ 1860706 h 1860706"/>
                <a:gd name="connsiteX6" fmla="*/ 0 w 1534886"/>
                <a:gd name="connsiteY6" fmla="*/ 1860706 h 1860706"/>
                <a:gd name="connsiteX7" fmla="*/ 0 w 1534886"/>
                <a:gd name="connsiteY7" fmla="*/ 255819 h 1860706"/>
                <a:gd name="connsiteX8" fmla="*/ 255819 w 1534886"/>
                <a:gd name="connsiteY8" fmla="*/ 0 h 1860706"/>
                <a:gd name="connsiteX0" fmla="*/ 255819 w 1534886"/>
                <a:gd name="connsiteY0" fmla="*/ 0 h 1860706"/>
                <a:gd name="connsiteX1" fmla="*/ 1279067 w 1534886"/>
                <a:gd name="connsiteY1" fmla="*/ 0 h 1860706"/>
                <a:gd name="connsiteX2" fmla="*/ 1534886 w 1534886"/>
                <a:gd name="connsiteY2" fmla="*/ 255819 h 1860706"/>
                <a:gd name="connsiteX3" fmla="*/ 1534886 w 1534886"/>
                <a:gd name="connsiteY3" fmla="*/ 1860706 h 1860706"/>
                <a:gd name="connsiteX4" fmla="*/ 1534886 w 1534886"/>
                <a:gd name="connsiteY4" fmla="*/ 1860706 h 1860706"/>
                <a:gd name="connsiteX5" fmla="*/ 0 w 1534886"/>
                <a:gd name="connsiteY5" fmla="*/ 1860706 h 1860706"/>
                <a:gd name="connsiteX6" fmla="*/ 0 w 1534886"/>
                <a:gd name="connsiteY6" fmla="*/ 1860706 h 1860706"/>
                <a:gd name="connsiteX7" fmla="*/ 0 w 1534886"/>
                <a:gd name="connsiteY7" fmla="*/ 255819 h 1860706"/>
                <a:gd name="connsiteX8" fmla="*/ 255819 w 1534886"/>
                <a:gd name="connsiteY8" fmla="*/ 0 h 1860706"/>
                <a:gd name="connsiteX0" fmla="*/ 255819 w 1534886"/>
                <a:gd name="connsiteY0" fmla="*/ 0 h 1860706"/>
                <a:gd name="connsiteX1" fmla="*/ 1279067 w 1534886"/>
                <a:gd name="connsiteY1" fmla="*/ 0 h 1860706"/>
                <a:gd name="connsiteX2" fmla="*/ 1534886 w 1534886"/>
                <a:gd name="connsiteY2" fmla="*/ 255819 h 1860706"/>
                <a:gd name="connsiteX3" fmla="*/ 1534886 w 1534886"/>
                <a:gd name="connsiteY3" fmla="*/ 1860706 h 1860706"/>
                <a:gd name="connsiteX4" fmla="*/ 1534886 w 1534886"/>
                <a:gd name="connsiteY4" fmla="*/ 1860706 h 1860706"/>
                <a:gd name="connsiteX5" fmla="*/ 0 w 1534886"/>
                <a:gd name="connsiteY5" fmla="*/ 1860706 h 1860706"/>
                <a:gd name="connsiteX6" fmla="*/ 0 w 1534886"/>
                <a:gd name="connsiteY6" fmla="*/ 1860706 h 1860706"/>
                <a:gd name="connsiteX7" fmla="*/ 0 w 1534886"/>
                <a:gd name="connsiteY7" fmla="*/ 255819 h 1860706"/>
                <a:gd name="connsiteX8" fmla="*/ 255819 w 1534886"/>
                <a:gd name="connsiteY8" fmla="*/ 0 h 1860706"/>
                <a:gd name="connsiteX0" fmla="*/ 255819 w 1534886"/>
                <a:gd name="connsiteY0" fmla="*/ 5366 h 1866072"/>
                <a:gd name="connsiteX1" fmla="*/ 1279067 w 1534886"/>
                <a:gd name="connsiteY1" fmla="*/ 5366 h 1866072"/>
                <a:gd name="connsiteX2" fmla="*/ 1534886 w 1534886"/>
                <a:gd name="connsiteY2" fmla="*/ 261185 h 1866072"/>
                <a:gd name="connsiteX3" fmla="*/ 1534886 w 1534886"/>
                <a:gd name="connsiteY3" fmla="*/ 1866072 h 1866072"/>
                <a:gd name="connsiteX4" fmla="*/ 1534886 w 1534886"/>
                <a:gd name="connsiteY4" fmla="*/ 1866072 h 1866072"/>
                <a:gd name="connsiteX5" fmla="*/ 0 w 1534886"/>
                <a:gd name="connsiteY5" fmla="*/ 1866072 h 1866072"/>
                <a:gd name="connsiteX6" fmla="*/ 0 w 1534886"/>
                <a:gd name="connsiteY6" fmla="*/ 1866072 h 1866072"/>
                <a:gd name="connsiteX7" fmla="*/ 0 w 1534886"/>
                <a:gd name="connsiteY7" fmla="*/ 261185 h 1866072"/>
                <a:gd name="connsiteX8" fmla="*/ 255819 w 1534886"/>
                <a:gd name="connsiteY8" fmla="*/ 5366 h 1866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4886" h="1866072">
                  <a:moveTo>
                    <a:pt x="255819" y="5366"/>
                  </a:moveTo>
                  <a:cubicBezTo>
                    <a:pt x="238762" y="12986"/>
                    <a:pt x="1280884" y="-9874"/>
                    <a:pt x="1279067" y="5366"/>
                  </a:cubicBezTo>
                  <a:cubicBezTo>
                    <a:pt x="1420352" y="5366"/>
                    <a:pt x="1534886" y="119900"/>
                    <a:pt x="1534886" y="261185"/>
                  </a:cubicBezTo>
                  <a:lnTo>
                    <a:pt x="1534886" y="1866072"/>
                  </a:lnTo>
                  <a:lnTo>
                    <a:pt x="1534886" y="1866072"/>
                  </a:lnTo>
                  <a:lnTo>
                    <a:pt x="0" y="1866072"/>
                  </a:lnTo>
                  <a:lnTo>
                    <a:pt x="0" y="1866072"/>
                  </a:lnTo>
                  <a:lnTo>
                    <a:pt x="0" y="261185"/>
                  </a:lnTo>
                  <a:cubicBezTo>
                    <a:pt x="0" y="119900"/>
                    <a:pt x="114534" y="5366"/>
                    <a:pt x="255819" y="5366"/>
                  </a:cubicBez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b"/>
              <a:endParaRPr lang="en-US" sz="1100" b="0" i="0" u="none" strike="noStrike">
                <a:solidFill>
                  <a:srgbClr val="000000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9" name="Rectangle 19">
              <a:extLst>
                <a:ext uri="{FF2B5EF4-FFF2-40B4-BE49-F238E27FC236}">
                  <a16:creationId xmlns:a16="http://schemas.microsoft.com/office/drawing/2014/main" id="{00000000-0008-0000-0200-0000CB0E0000}"/>
                </a:ext>
              </a:extLst>
            </p:cNvPr>
            <p:cNvSpPr/>
            <p:nvPr/>
          </p:nvSpPr>
          <p:spPr>
            <a:xfrm>
              <a:off x="9456770" y="1895951"/>
              <a:ext cx="1534886" cy="1860706"/>
            </a:xfrm>
            <a:custGeom>
              <a:avLst/>
              <a:gdLst>
                <a:gd name="connsiteX0" fmla="*/ 255819 w 1534886"/>
                <a:gd name="connsiteY0" fmla="*/ 0 h 1860706"/>
                <a:gd name="connsiteX1" fmla="*/ 1279067 w 1534886"/>
                <a:gd name="connsiteY1" fmla="*/ 0 h 1860706"/>
                <a:gd name="connsiteX2" fmla="*/ 1534886 w 1534886"/>
                <a:gd name="connsiteY2" fmla="*/ 255819 h 1860706"/>
                <a:gd name="connsiteX3" fmla="*/ 1534886 w 1534886"/>
                <a:gd name="connsiteY3" fmla="*/ 1860706 h 1860706"/>
                <a:gd name="connsiteX4" fmla="*/ 1534886 w 1534886"/>
                <a:gd name="connsiteY4" fmla="*/ 1860706 h 1860706"/>
                <a:gd name="connsiteX5" fmla="*/ 0 w 1534886"/>
                <a:gd name="connsiteY5" fmla="*/ 1860706 h 1860706"/>
                <a:gd name="connsiteX6" fmla="*/ 0 w 1534886"/>
                <a:gd name="connsiteY6" fmla="*/ 1860706 h 1860706"/>
                <a:gd name="connsiteX7" fmla="*/ 0 w 1534886"/>
                <a:gd name="connsiteY7" fmla="*/ 255819 h 1860706"/>
                <a:gd name="connsiteX8" fmla="*/ 255819 w 1534886"/>
                <a:gd name="connsiteY8" fmla="*/ 0 h 1860706"/>
                <a:gd name="connsiteX0" fmla="*/ 255819 w 1534886"/>
                <a:gd name="connsiteY0" fmla="*/ 0 h 1860706"/>
                <a:gd name="connsiteX1" fmla="*/ 1279067 w 1534886"/>
                <a:gd name="connsiteY1" fmla="*/ 0 h 1860706"/>
                <a:gd name="connsiteX2" fmla="*/ 1534886 w 1534886"/>
                <a:gd name="connsiteY2" fmla="*/ 255819 h 1860706"/>
                <a:gd name="connsiteX3" fmla="*/ 1534886 w 1534886"/>
                <a:gd name="connsiteY3" fmla="*/ 1860706 h 1860706"/>
                <a:gd name="connsiteX4" fmla="*/ 1534886 w 1534886"/>
                <a:gd name="connsiteY4" fmla="*/ 1860706 h 1860706"/>
                <a:gd name="connsiteX5" fmla="*/ 0 w 1534886"/>
                <a:gd name="connsiteY5" fmla="*/ 1860706 h 1860706"/>
                <a:gd name="connsiteX6" fmla="*/ 0 w 1534886"/>
                <a:gd name="connsiteY6" fmla="*/ 1860706 h 1860706"/>
                <a:gd name="connsiteX7" fmla="*/ 0 w 1534886"/>
                <a:gd name="connsiteY7" fmla="*/ 255819 h 1860706"/>
                <a:gd name="connsiteX8" fmla="*/ 255819 w 1534886"/>
                <a:gd name="connsiteY8" fmla="*/ 0 h 1860706"/>
                <a:gd name="connsiteX0" fmla="*/ 255819 w 1534886"/>
                <a:gd name="connsiteY0" fmla="*/ 0 h 1860706"/>
                <a:gd name="connsiteX1" fmla="*/ 1279067 w 1534886"/>
                <a:gd name="connsiteY1" fmla="*/ 0 h 1860706"/>
                <a:gd name="connsiteX2" fmla="*/ 1534886 w 1534886"/>
                <a:gd name="connsiteY2" fmla="*/ 255819 h 1860706"/>
                <a:gd name="connsiteX3" fmla="*/ 1534886 w 1534886"/>
                <a:gd name="connsiteY3" fmla="*/ 1860706 h 1860706"/>
                <a:gd name="connsiteX4" fmla="*/ 1534886 w 1534886"/>
                <a:gd name="connsiteY4" fmla="*/ 1860706 h 1860706"/>
                <a:gd name="connsiteX5" fmla="*/ 0 w 1534886"/>
                <a:gd name="connsiteY5" fmla="*/ 1860706 h 1860706"/>
                <a:gd name="connsiteX6" fmla="*/ 0 w 1534886"/>
                <a:gd name="connsiteY6" fmla="*/ 1860706 h 1860706"/>
                <a:gd name="connsiteX7" fmla="*/ 0 w 1534886"/>
                <a:gd name="connsiteY7" fmla="*/ 255819 h 1860706"/>
                <a:gd name="connsiteX8" fmla="*/ 255819 w 1534886"/>
                <a:gd name="connsiteY8" fmla="*/ 0 h 186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4886" h="1860706">
                  <a:moveTo>
                    <a:pt x="255819" y="0"/>
                  </a:moveTo>
                  <a:lnTo>
                    <a:pt x="1279067" y="0"/>
                  </a:lnTo>
                  <a:cubicBezTo>
                    <a:pt x="1420352" y="0"/>
                    <a:pt x="1534886" y="114534"/>
                    <a:pt x="1534886" y="255819"/>
                  </a:cubicBezTo>
                  <a:lnTo>
                    <a:pt x="1534886" y="1860706"/>
                  </a:lnTo>
                  <a:lnTo>
                    <a:pt x="1534886" y="1860706"/>
                  </a:lnTo>
                  <a:lnTo>
                    <a:pt x="0" y="1860706"/>
                  </a:lnTo>
                  <a:lnTo>
                    <a:pt x="0" y="1860706"/>
                  </a:lnTo>
                  <a:lnTo>
                    <a:pt x="0" y="255819"/>
                  </a:lnTo>
                  <a:cubicBezTo>
                    <a:pt x="0" y="114534"/>
                    <a:pt x="114534" y="0"/>
                    <a:pt x="25581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b"/>
              <a:endParaRPr lang="en-US" sz="1100" b="0" i="0" u="none" strike="noStrike">
                <a:solidFill>
                  <a:srgbClr val="000000"/>
                </a:solidFill>
                <a:effectLst/>
                <a:latin typeface="Century Gothic" panose="020B0502020202020204" pitchFamily="34" charset="0"/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00000000-0008-0000-0200-0000CC0E0000}"/>
                </a:ext>
              </a:extLst>
            </p:cNvPr>
            <p:cNvCxnSpPr>
              <a:cxnSpLocks/>
              <a:stCxn id="4" idx="2"/>
              <a:endCxn id="6" idx="2"/>
            </p:cNvCxnSpPr>
            <p:nvPr/>
          </p:nvCxnSpPr>
          <p:spPr>
            <a:xfrm flipV="1">
              <a:off x="1534886" y="1903438"/>
              <a:ext cx="825543" cy="248264"/>
            </a:xfrm>
            <a:prstGeom prst="straightConnector1">
              <a:avLst/>
            </a:prstGeom>
            <a:ln>
              <a:solidFill>
                <a:srgbClr val="00B050"/>
              </a:solidFill>
              <a:prstDash val="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0000000-0008-0000-0200-0000CD0E0000}"/>
                </a:ext>
              </a:extLst>
            </p:cNvPr>
            <p:cNvCxnSpPr>
              <a:cxnSpLocks/>
              <a:stCxn id="6" idx="0"/>
              <a:endCxn id="8" idx="7"/>
            </p:cNvCxnSpPr>
            <p:nvPr/>
          </p:nvCxnSpPr>
          <p:spPr>
            <a:xfrm>
              <a:off x="3903178" y="1903439"/>
              <a:ext cx="823911" cy="248262"/>
            </a:xfrm>
            <a:prstGeom prst="straightConnector1">
              <a:avLst/>
            </a:prstGeom>
            <a:ln>
              <a:solidFill>
                <a:schemeClr val="tx2">
                  <a:lumMod val="50000"/>
                  <a:lumOff val="50000"/>
                </a:schemeClr>
              </a:solidFill>
              <a:prstDash val="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0000000-0008-0000-0200-0000CE0E0000}"/>
                </a:ext>
              </a:extLst>
            </p:cNvPr>
            <p:cNvCxnSpPr>
              <a:cxnSpLocks/>
              <a:stCxn id="8" idx="2"/>
              <a:endCxn id="13" idx="2"/>
            </p:cNvCxnSpPr>
            <p:nvPr/>
          </p:nvCxnSpPr>
          <p:spPr>
            <a:xfrm flipV="1">
              <a:off x="6261976" y="1899747"/>
              <a:ext cx="833077" cy="251955"/>
            </a:xfrm>
            <a:prstGeom prst="straightConnector1">
              <a:avLst/>
            </a:prstGeom>
            <a:ln>
              <a:solidFill>
                <a:schemeClr val="accent2"/>
              </a:solidFill>
              <a:prstDash val="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5">
              <a:extLst>
                <a:ext uri="{FF2B5EF4-FFF2-40B4-BE49-F238E27FC236}">
                  <a16:creationId xmlns:a16="http://schemas.microsoft.com/office/drawing/2014/main" id="{00000000-0008-0000-0200-0000CF0E0000}"/>
                </a:ext>
              </a:extLst>
            </p:cNvPr>
            <p:cNvSpPr/>
            <p:nvPr/>
          </p:nvSpPr>
          <p:spPr>
            <a:xfrm>
              <a:off x="7095053" y="969393"/>
              <a:ext cx="1538246" cy="1860706"/>
            </a:xfrm>
            <a:prstGeom prst="round2SameRect">
              <a:avLst/>
            </a:prstGeom>
            <a:noFill/>
            <a:ln>
              <a:solidFill>
                <a:srgbClr val="DE104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b"/>
              <a:endParaRPr lang="en-US" sz="1100" b="0" i="0" u="none" strike="noStrike">
                <a:solidFill>
                  <a:srgbClr val="000000"/>
                </a:solidFill>
                <a:effectLst/>
                <a:latin typeface="Century Gothic" panose="020B0502020202020204" pitchFamily="34" charset="0"/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0000000-0008-0000-0200-0000D00E0000}"/>
                </a:ext>
              </a:extLst>
            </p:cNvPr>
            <p:cNvCxnSpPr>
              <a:cxnSpLocks/>
              <a:stCxn id="13" idx="0"/>
              <a:endCxn id="9" idx="7"/>
            </p:cNvCxnSpPr>
            <p:nvPr/>
          </p:nvCxnSpPr>
          <p:spPr>
            <a:xfrm>
              <a:off x="8633299" y="1899746"/>
              <a:ext cx="823471" cy="252024"/>
            </a:xfrm>
            <a:prstGeom prst="straightConnector1">
              <a:avLst/>
            </a:prstGeom>
            <a:ln>
              <a:solidFill>
                <a:srgbClr val="DE1041"/>
              </a:solidFill>
              <a:prstDash val="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0000000-0008-0000-0200-0000D10E0000}"/>
                </a:ext>
              </a:extLst>
            </p:cNvPr>
            <p:cNvSpPr/>
            <p:nvPr/>
          </p:nvSpPr>
          <p:spPr>
            <a:xfrm>
              <a:off x="2367964" y="2803588"/>
              <a:ext cx="2088069" cy="1828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 fontAlgn="b"/>
              <a:r>
                <a:rPr lang="it-IT" sz="1200" u="none" strike="noStrike" dirty="0">
                  <a:solidFill>
                    <a:schemeClr val="tx1"/>
                  </a:solidFill>
                  <a:effectLst/>
                  <a:latin typeface="Century Gothic" panose="020B0502020202020204" pitchFamily="34" charset="0"/>
                </a:rPr>
                <a:t>Il Supervisore </a:t>
              </a:r>
              <a:r>
                <a:rPr lang="it-IT" sz="1200" u="none" strike="noStrike" baseline="0" dirty="0">
                  <a:solidFill>
                    <a:schemeClr val="tx1"/>
                  </a:solidFill>
                  <a:effectLst/>
                  <a:latin typeface="Century Gothic" panose="020B0502020202020204" pitchFamily="34" charset="0"/>
                </a:rPr>
                <a:t>r</a:t>
              </a:r>
              <a:r>
                <a:rPr lang="it-IT" sz="1200" u="none" strike="noStrike" dirty="0">
                  <a:solidFill>
                    <a:schemeClr val="tx1"/>
                  </a:solidFill>
                  <a:effectLst/>
                  <a:latin typeface="Century Gothic" panose="020B0502020202020204" pitchFamily="34" charset="0"/>
                </a:rPr>
                <a:t>ivede i problemi soggetti a escalation, fornendo la propria esperienza aggiuntiva e decidendo se proseguire con l’escalation al Manager se necessario.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0000000-0008-0000-0200-0000D20E0000}"/>
                </a:ext>
              </a:extLst>
            </p:cNvPr>
            <p:cNvSpPr/>
            <p:nvPr/>
          </p:nvSpPr>
          <p:spPr>
            <a:xfrm>
              <a:off x="0" y="0"/>
              <a:ext cx="1922561" cy="1828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 fontAlgn="b"/>
              <a:r>
                <a:rPr lang="it-IT" sz="1200" u="none" strike="noStrike" dirty="0">
                  <a:solidFill>
                    <a:schemeClr val="tx1"/>
                  </a:solidFill>
                  <a:effectLst/>
                  <a:latin typeface="Century Gothic" panose="020B0502020202020204" pitchFamily="34" charset="0"/>
                </a:rPr>
                <a:t>Come punto di contatto iniziale, il Rappresentante valuta e risolve i problemi di base, presentando tramite escalation i casi complessi al Supervisore.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0000000-0008-0000-0200-0000D30E0000}"/>
                </a:ext>
              </a:extLst>
            </p:cNvPr>
            <p:cNvSpPr/>
            <p:nvPr/>
          </p:nvSpPr>
          <p:spPr>
            <a:xfrm>
              <a:off x="7091355" y="2803588"/>
              <a:ext cx="1922561" cy="1828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 fontAlgn="b"/>
              <a:r>
                <a:rPr lang="it-IT" sz="1200" u="none" strike="noStrike" dirty="0">
                  <a:solidFill>
                    <a:schemeClr val="tx1"/>
                  </a:solidFill>
                  <a:effectLst/>
                  <a:latin typeface="Century Gothic" panose="020B0502020202020204" pitchFamily="34" charset="0"/>
                </a:rPr>
                <a:t>Il Direttore</a:t>
              </a:r>
              <a:r>
                <a:rPr lang="it-IT" sz="1200" u="none" strike="noStrike" baseline="0" dirty="0">
                  <a:solidFill>
                    <a:schemeClr val="tx1"/>
                  </a:solidFill>
                  <a:effectLst/>
                  <a:latin typeface="Century Gothic" panose="020B0502020202020204" pitchFamily="34" charset="0"/>
                </a:rPr>
                <a:t> s</a:t>
              </a:r>
              <a:r>
                <a:rPr lang="it-IT" sz="1200" u="none" strike="noStrike" dirty="0">
                  <a:solidFill>
                    <a:schemeClr val="tx1"/>
                  </a:solidFill>
                  <a:effectLst/>
                  <a:latin typeface="Century Gothic" panose="020B0502020202020204" pitchFamily="34" charset="0"/>
                </a:rPr>
                <a:t>upervisiona le escalation più importanti, prendendo decisioni strategiche e coinvolgendo, se serve, il Vice presidente per i problemi critici che coinvolgono l’intera azienda.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0000000-0008-0000-0200-0000D40E0000}"/>
                </a:ext>
              </a:extLst>
            </p:cNvPr>
            <p:cNvSpPr/>
            <p:nvPr/>
          </p:nvSpPr>
          <p:spPr>
            <a:xfrm>
              <a:off x="4733954" y="0"/>
              <a:ext cx="1922561" cy="1828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 fontAlgn="b"/>
              <a:r>
                <a:rPr lang="it-IT" sz="1200" u="none" strike="noStrike" dirty="0">
                  <a:solidFill>
                    <a:schemeClr val="tx1"/>
                  </a:solidFill>
                  <a:effectLst/>
                  <a:latin typeface="Century Gothic" panose="020B0502020202020204" pitchFamily="34" charset="0"/>
                </a:rPr>
                <a:t>Il Manager gestisce i problemi ad alto impatto o non risolti dal Supervisore, e ha l’autorità di mobilitare risorse aggiuntive o di trasmetterli al Direttore.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0000000-0008-0000-0200-0000D50E0000}"/>
                </a:ext>
              </a:extLst>
            </p:cNvPr>
            <p:cNvSpPr/>
            <p:nvPr/>
          </p:nvSpPr>
          <p:spPr>
            <a:xfrm>
              <a:off x="9473244" y="0"/>
              <a:ext cx="1856156" cy="1828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 fontAlgn="b"/>
              <a:r>
                <a:rPr lang="it-IT" sz="1200" u="none" strike="noStrike" dirty="0">
                  <a:solidFill>
                    <a:schemeClr val="tx1"/>
                  </a:solidFill>
                  <a:effectLst/>
                  <a:latin typeface="Century Gothic" panose="020B0502020202020204" pitchFamily="34" charset="0"/>
                </a:rPr>
                <a:t>Come punto di escalation finale, il Vice presidente risolve i problemi critici che coinvolgono l’intera azienda, garantendo la conformità e l’allineamento con gli obiettivi dell’organizzazione.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0000000-0008-0000-0200-0000D60E0000}"/>
                </a:ext>
              </a:extLst>
            </p:cNvPr>
            <p:cNvSpPr/>
            <p:nvPr/>
          </p:nvSpPr>
          <p:spPr>
            <a:xfrm>
              <a:off x="7424" y="3179778"/>
              <a:ext cx="1520037" cy="576879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 fontAlgn="b"/>
              <a:r>
                <a:rPr lang="it-IT" sz="1200" u="none" strike="noStrike">
                  <a:effectLst/>
                  <a:latin typeface="Century Gothic" panose="020B0502020202020204" pitchFamily="34" charset="0"/>
                </a:rPr>
                <a:t>Rappresentante dell’Assistenza clienti</a:t>
              </a:r>
            </a:p>
          </p:txBody>
        </p:sp>
        <p:sp>
          <p:nvSpPr>
            <p:cNvPr id="21" name="Rectangle 75">
              <a:extLst>
                <a:ext uri="{FF2B5EF4-FFF2-40B4-BE49-F238E27FC236}">
                  <a16:creationId xmlns:a16="http://schemas.microsoft.com/office/drawing/2014/main" id="{00000000-0008-0000-0200-0000D70E0000}"/>
                </a:ext>
              </a:extLst>
            </p:cNvPr>
            <p:cNvSpPr/>
            <p:nvPr/>
          </p:nvSpPr>
          <p:spPr>
            <a:xfrm>
              <a:off x="2362779" y="2257218"/>
              <a:ext cx="1538246" cy="576879"/>
            </a:xfrm>
            <a:custGeom>
              <a:avLst/>
              <a:gdLst>
                <a:gd name="connsiteX0" fmla="*/ 0 w 1534886"/>
                <a:gd name="connsiteY0" fmla="*/ 0 h 576879"/>
                <a:gd name="connsiteX1" fmla="*/ 1534886 w 1534886"/>
                <a:gd name="connsiteY1" fmla="*/ 0 h 576879"/>
                <a:gd name="connsiteX2" fmla="*/ 1534886 w 1534886"/>
                <a:gd name="connsiteY2" fmla="*/ 576879 h 576879"/>
                <a:gd name="connsiteX3" fmla="*/ 0 w 1534886"/>
                <a:gd name="connsiteY3" fmla="*/ 576879 h 576879"/>
                <a:gd name="connsiteX4" fmla="*/ 0 w 1534886"/>
                <a:gd name="connsiteY4" fmla="*/ 0 h 576879"/>
                <a:gd name="connsiteX0" fmla="*/ 0 w 1534886"/>
                <a:gd name="connsiteY0" fmla="*/ 0 h 576879"/>
                <a:gd name="connsiteX1" fmla="*/ 1534886 w 1534886"/>
                <a:gd name="connsiteY1" fmla="*/ 0 h 576879"/>
                <a:gd name="connsiteX2" fmla="*/ 1534886 w 1534886"/>
                <a:gd name="connsiteY2" fmla="*/ 576879 h 576879"/>
                <a:gd name="connsiteX3" fmla="*/ 0 w 1534886"/>
                <a:gd name="connsiteY3" fmla="*/ 576879 h 576879"/>
                <a:gd name="connsiteX4" fmla="*/ 0 w 1534886"/>
                <a:gd name="connsiteY4" fmla="*/ 0 h 576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4886" h="576879">
                  <a:moveTo>
                    <a:pt x="0" y="0"/>
                  </a:moveTo>
                  <a:lnTo>
                    <a:pt x="1534886" y="0"/>
                  </a:lnTo>
                  <a:lnTo>
                    <a:pt x="1534886" y="576879"/>
                  </a:lnTo>
                  <a:lnTo>
                    <a:pt x="0" y="5768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 fontAlgn="b"/>
              <a:r>
                <a:rPr lang="it-IT" sz="1200" u="none" strike="noStrike">
                  <a:effectLst/>
                  <a:latin typeface="Century Gothic" panose="020B0502020202020204" pitchFamily="34" charset="0"/>
                </a:rPr>
                <a:t>Supervisore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0000000-0008-0000-0200-0000D80E0000}"/>
                </a:ext>
              </a:extLst>
            </p:cNvPr>
            <p:cNvSpPr/>
            <p:nvPr/>
          </p:nvSpPr>
          <p:spPr>
            <a:xfrm>
              <a:off x="4727089" y="3179777"/>
              <a:ext cx="1534886" cy="57687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 fontAlgn="b"/>
              <a:r>
                <a:rPr lang="it-IT" sz="1200" u="none" strike="noStrike">
                  <a:effectLst/>
                  <a:latin typeface="Century Gothic" panose="020B0502020202020204" pitchFamily="34" charset="0"/>
                </a:rPr>
                <a:t>Manager</a:t>
              </a:r>
            </a:p>
          </p:txBody>
        </p:sp>
        <p:sp>
          <p:nvSpPr>
            <p:cNvPr id="23" name="Rectangle 77">
              <a:extLst>
                <a:ext uri="{FF2B5EF4-FFF2-40B4-BE49-F238E27FC236}">
                  <a16:creationId xmlns:a16="http://schemas.microsoft.com/office/drawing/2014/main" id="{00000000-0008-0000-0200-0000D90E0000}"/>
                </a:ext>
              </a:extLst>
            </p:cNvPr>
            <p:cNvSpPr/>
            <p:nvPr/>
          </p:nvSpPr>
          <p:spPr>
            <a:xfrm>
              <a:off x="7098413" y="2253276"/>
              <a:ext cx="1534886" cy="586053"/>
            </a:xfrm>
            <a:custGeom>
              <a:avLst/>
              <a:gdLst>
                <a:gd name="connsiteX0" fmla="*/ 0 w 1534886"/>
                <a:gd name="connsiteY0" fmla="*/ 0 h 576879"/>
                <a:gd name="connsiteX1" fmla="*/ 1534886 w 1534886"/>
                <a:gd name="connsiteY1" fmla="*/ 0 h 576879"/>
                <a:gd name="connsiteX2" fmla="*/ 1534886 w 1534886"/>
                <a:gd name="connsiteY2" fmla="*/ 576879 h 576879"/>
                <a:gd name="connsiteX3" fmla="*/ 0 w 1534886"/>
                <a:gd name="connsiteY3" fmla="*/ 576879 h 576879"/>
                <a:gd name="connsiteX4" fmla="*/ 0 w 1534886"/>
                <a:gd name="connsiteY4" fmla="*/ 0 h 576879"/>
                <a:gd name="connsiteX0" fmla="*/ 0 w 1534886"/>
                <a:gd name="connsiteY0" fmla="*/ 0 h 576879"/>
                <a:gd name="connsiteX1" fmla="*/ 1534886 w 1534886"/>
                <a:gd name="connsiteY1" fmla="*/ 0 h 576879"/>
                <a:gd name="connsiteX2" fmla="*/ 1534886 w 1534886"/>
                <a:gd name="connsiteY2" fmla="*/ 576879 h 576879"/>
                <a:gd name="connsiteX3" fmla="*/ 0 w 1534886"/>
                <a:gd name="connsiteY3" fmla="*/ 576879 h 576879"/>
                <a:gd name="connsiteX4" fmla="*/ 0 w 1534886"/>
                <a:gd name="connsiteY4" fmla="*/ 0 h 576879"/>
                <a:gd name="connsiteX0" fmla="*/ 0 w 1534886"/>
                <a:gd name="connsiteY0" fmla="*/ 0 h 580265"/>
                <a:gd name="connsiteX1" fmla="*/ 1534886 w 1534886"/>
                <a:gd name="connsiteY1" fmla="*/ 0 h 580265"/>
                <a:gd name="connsiteX2" fmla="*/ 1534886 w 1534886"/>
                <a:gd name="connsiteY2" fmla="*/ 576879 h 580265"/>
                <a:gd name="connsiteX3" fmla="*/ 0 w 1534886"/>
                <a:gd name="connsiteY3" fmla="*/ 576879 h 580265"/>
                <a:gd name="connsiteX4" fmla="*/ 0 w 1534886"/>
                <a:gd name="connsiteY4" fmla="*/ 0 h 580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4886" h="580265">
                  <a:moveTo>
                    <a:pt x="0" y="0"/>
                  </a:moveTo>
                  <a:lnTo>
                    <a:pt x="1534886" y="0"/>
                  </a:lnTo>
                  <a:lnTo>
                    <a:pt x="1534886" y="576879"/>
                  </a:lnTo>
                  <a:cubicBezTo>
                    <a:pt x="1526177" y="584499"/>
                    <a:pt x="511629" y="576879"/>
                    <a:pt x="0" y="57687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E1041"/>
            </a:solidFill>
            <a:ln>
              <a:solidFill>
                <a:srgbClr val="DE104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 fontAlgn="b"/>
              <a:r>
                <a:rPr lang="it-IT" sz="1200" u="none" strike="noStrike">
                  <a:effectLst/>
                  <a:latin typeface="Century Gothic" panose="020B0502020202020204" pitchFamily="34" charset="0"/>
                </a:rPr>
                <a:t>Direttore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0000000-0008-0000-0200-0000DA0E0000}"/>
                </a:ext>
              </a:extLst>
            </p:cNvPr>
            <p:cNvSpPr/>
            <p:nvPr/>
          </p:nvSpPr>
          <p:spPr>
            <a:xfrm>
              <a:off x="9456770" y="3179778"/>
              <a:ext cx="1534886" cy="57687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 fontAlgn="b"/>
              <a:r>
                <a:rPr lang="it-IT" sz="1200" u="none" strike="noStrike">
                  <a:effectLst/>
                  <a:latin typeface="Century Gothic" panose="020B0502020202020204" pitchFamily="34" charset="0"/>
                </a:rPr>
                <a:t>Vice presidente</a:t>
              </a:r>
            </a:p>
          </p:txBody>
        </p:sp>
        <p:pic>
          <p:nvPicPr>
            <p:cNvPr id="25" name="Graphic 98" descr="Sagoma maschile">
              <a:extLst>
                <a:ext uri="{FF2B5EF4-FFF2-40B4-BE49-F238E27FC236}">
                  <a16:creationId xmlns:a16="http://schemas.microsoft.com/office/drawing/2014/main" id="{00000000-0008-0000-0200-0000DB0E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2168" y="2083470"/>
              <a:ext cx="1330547" cy="1330547"/>
            </a:xfrm>
            <a:prstGeom prst="rect">
              <a:avLst/>
            </a:prstGeom>
          </p:spPr>
        </p:pic>
        <p:pic>
          <p:nvPicPr>
            <p:cNvPr id="26" name="Graphic 100" descr="Impiegata con riempimento a tinta unita">
              <a:extLst>
                <a:ext uri="{FF2B5EF4-FFF2-40B4-BE49-F238E27FC236}">
                  <a16:creationId xmlns:a16="http://schemas.microsoft.com/office/drawing/2014/main" id="{00000000-0008-0000-0200-0000DC0E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198599" y="1103558"/>
              <a:ext cx="1330547" cy="1330547"/>
            </a:xfrm>
            <a:prstGeom prst="rect">
              <a:avLst/>
            </a:prstGeom>
          </p:spPr>
        </p:pic>
        <p:pic>
          <p:nvPicPr>
            <p:cNvPr id="27" name="Graphic 102" descr="Impiegata">
              <a:extLst>
                <a:ext uri="{FF2B5EF4-FFF2-40B4-BE49-F238E27FC236}">
                  <a16:creationId xmlns:a16="http://schemas.microsoft.com/office/drawing/2014/main" id="{00000000-0008-0000-0200-0000DD0E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558939" y="2083538"/>
              <a:ext cx="1330547" cy="1330547"/>
            </a:xfrm>
            <a:prstGeom prst="rect">
              <a:avLst/>
            </a:prstGeom>
          </p:spPr>
        </p:pic>
        <p:pic>
          <p:nvPicPr>
            <p:cNvPr id="28" name="Graphic 104" descr="Impiegato con riempimento a tinta unita">
              <a:extLst>
                <a:ext uri="{FF2B5EF4-FFF2-40B4-BE49-F238E27FC236}">
                  <a16:creationId xmlns:a16="http://schemas.microsoft.com/office/drawing/2014/main" id="{00000000-0008-0000-0200-0000DE0E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468308" y="1107501"/>
              <a:ext cx="1330547" cy="1330547"/>
            </a:xfrm>
            <a:prstGeom prst="rect">
              <a:avLst/>
            </a:prstGeom>
          </p:spPr>
        </p:pic>
        <p:pic>
          <p:nvPicPr>
            <p:cNvPr id="29" name="Graphic 106" descr="Impiegato">
              <a:extLst>
                <a:ext uri="{FF2B5EF4-FFF2-40B4-BE49-F238E27FC236}">
                  <a16:creationId xmlns:a16="http://schemas.microsoft.com/office/drawing/2014/main" id="{00000000-0008-0000-0200-0000DF0E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836651" y="2083469"/>
              <a:ext cx="1330547" cy="1330547"/>
            </a:xfrm>
            <a:prstGeom prst="rect">
              <a:avLst/>
            </a:prstGeom>
          </p:spPr>
        </p:pic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0000000-0008-0000-0200-0000E00E000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0"/>
              <a:ext cx="0" cy="2333416"/>
            </a:xfrm>
            <a:prstGeom prst="line">
              <a:avLst/>
            </a:prstGeom>
            <a:ln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0000000-0008-0000-0200-0000E10E0000}"/>
                </a:ext>
              </a:extLst>
            </p:cNvPr>
            <p:cNvCxnSpPr>
              <a:cxnSpLocks/>
            </p:cNvCxnSpPr>
            <p:nvPr/>
          </p:nvCxnSpPr>
          <p:spPr>
            <a:xfrm>
              <a:off x="2360429" y="2791813"/>
              <a:ext cx="0" cy="1828800"/>
            </a:xfrm>
            <a:prstGeom prst="line">
              <a:avLst/>
            </a:prstGeom>
            <a:ln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0000000-0008-0000-0200-0000E20E000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27089" y="0"/>
              <a:ext cx="6866" cy="2151702"/>
            </a:xfrm>
            <a:prstGeom prst="line">
              <a:avLst/>
            </a:prstGeom>
            <a:ln>
              <a:solidFill>
                <a:srgbClr val="E97132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0000000-0008-0000-0200-0000E30E0000}"/>
                </a:ext>
              </a:extLst>
            </p:cNvPr>
            <p:cNvCxnSpPr>
              <a:cxnSpLocks/>
            </p:cNvCxnSpPr>
            <p:nvPr/>
          </p:nvCxnSpPr>
          <p:spPr>
            <a:xfrm>
              <a:off x="7095053" y="2803588"/>
              <a:ext cx="0" cy="1828800"/>
            </a:xfrm>
            <a:prstGeom prst="line">
              <a:avLst/>
            </a:prstGeom>
            <a:ln>
              <a:solidFill>
                <a:srgbClr val="DE1041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0000000-0008-0000-0200-0000E40E0000}"/>
                </a:ext>
              </a:extLst>
            </p:cNvPr>
            <p:cNvCxnSpPr>
              <a:cxnSpLocks/>
            </p:cNvCxnSpPr>
            <p:nvPr/>
          </p:nvCxnSpPr>
          <p:spPr>
            <a:xfrm>
              <a:off x="9456770" y="0"/>
              <a:ext cx="0" cy="2253276"/>
            </a:xfrm>
            <a:prstGeom prst="line">
              <a:avLst/>
            </a:prstGeom>
            <a:ln>
              <a:solidFill>
                <a:srgbClr val="747474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A14C878-F532-D585-6921-378AD00C8FC6}"/>
              </a:ext>
            </a:extLst>
          </p:cNvPr>
          <p:cNvSpPr txBox="1"/>
          <p:nvPr/>
        </p:nvSpPr>
        <p:spPr>
          <a:xfrm>
            <a:off x="335560" y="172798"/>
            <a:ext cx="95357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it-IT" sz="2800" b="1" dirty="0">
                <a:solidFill>
                  <a:srgbClr val="0110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Esempio di matrice per escalation semplice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C549CE6-0383-EF18-0DE0-ADFC082325F0}"/>
              </a:ext>
            </a:extLst>
          </p:cNvPr>
          <p:cNvSpPr txBox="1"/>
          <p:nvPr/>
        </p:nvSpPr>
        <p:spPr>
          <a:xfrm>
            <a:off x="335560" y="643116"/>
            <a:ext cx="11054191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it-IT" sz="1300" b="0" i="0" u="none" strike="noStrike" dirty="0">
                <a:solidFill>
                  <a:srgbClr val="595959"/>
                </a:solidFill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Puoi modificare questo testo, personalizzarlo con i dettagli del processo di escalation e cambiare il carattere o stile.</a:t>
            </a:r>
            <a:r>
              <a:rPr lang="it-IT" sz="13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8329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/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DICHIARAZIONE DI NON RESPONSABILITÀ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Qualsiasi articolo, modello o informazione è fornito da Smartsheet sul sito web solo come riferimento. Pur adoperandoci per mantenere le informazioni aggiornate e corrette, non offriamo alcuna garanzia o dichiarazione di alcun tipo, esplicita o implicita, relativamente alla completezza, l’accuratezza, l’affidabilità, l’idoneità o la disponibilità rispetto al sito web o le informazioni, gli articoli, i modelli o della relativa grafica contenuti nel sito. Qualsiasi affidamento si faccia su tali informazioni è pertanto strettamente a proprio rischio.</a:t>
                      </a:r>
                    </a:p>
                  </a:txBody>
                  <a:tcPr marL="22860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914</Words>
  <Application>Microsoft Office PowerPoint</Application>
  <PresentationFormat>Widescreen</PresentationFormat>
  <Paragraphs>110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Agustina Moschcovich</dc:creator>
  <cp:lastModifiedBy>Admin</cp:lastModifiedBy>
  <cp:revision>48</cp:revision>
  <dcterms:created xsi:type="dcterms:W3CDTF">2024-06-23T02:36:30Z</dcterms:created>
  <dcterms:modified xsi:type="dcterms:W3CDTF">2024-10-30T06:27:14Z</dcterms:modified>
</cp:coreProperties>
</file>