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7" r:id="rId2"/>
    <p:sldId id="299" r:id="rId3"/>
    <p:sldId id="300" r:id="rId4"/>
    <p:sldId id="301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3DF"/>
    <a:srgbClr val="EF8B47"/>
    <a:srgbClr val="8EA9DB"/>
    <a:srgbClr val="32A5DE"/>
    <a:srgbClr val="0099FF"/>
    <a:srgbClr val="F9DC7C"/>
    <a:srgbClr val="F2A16A"/>
    <a:srgbClr val="68BCE6"/>
    <a:srgbClr val="FFD75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9" autoAdjust="0"/>
    <p:restoredTop sz="95937" autoAdjust="0"/>
  </p:normalViewPr>
  <p:slideViewPr>
    <p:cSldViewPr snapToGrid="0">
      <p:cViewPr varScale="1">
        <p:scale>
          <a:sx n="67" d="100"/>
          <a:sy n="67" d="100"/>
        </p:scale>
        <p:origin x="7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37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3">
                <a:lumMod val="20000"/>
                <a:lumOff val="80000"/>
              </a:schemeClr>
            </a:gs>
            <a:gs pos="88000">
              <a:schemeClr val="bg1">
                <a:lumMod val="6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61544" y="1596083"/>
            <a:ext cx="4145142" cy="463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br>
              <a:rPr lang="en-US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utilizza questo modello per progetti semplici e su scala ridotta quando è necessario documentare un percorso di escalation chiaro e facile da seguire.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 </a:t>
            </a:r>
            <a:br>
              <a:rPr lang="en-US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6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include uno spazio per documentare il livello di gravità di ogni problema del progetto o individuale (Critico, Urgente, Importante o Normale). Puoi anche utilizzare questo modello per documentare la fase e il flusso di lavoro di escalation specifico.</a:t>
            </a:r>
          </a:p>
        </p:txBody>
      </p:sp>
      <p:pic>
        <p:nvPicPr>
          <p:cNvPr id="90" name="Google Shape;90;p13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968" y="496430"/>
            <a:ext cx="3744561" cy="7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1543" y="419468"/>
            <a:ext cx="697882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matrice per escalation semplice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6A849-C9EA-6062-CC4C-9C90A1D60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r="514"/>
          <a:stretch/>
        </p:blipFill>
        <p:spPr>
          <a:xfrm>
            <a:off x="4755210" y="1371919"/>
            <a:ext cx="5170312" cy="2936772"/>
          </a:xfrm>
          <a:prstGeom prst="rect">
            <a:avLst/>
          </a:prstGeom>
          <a:effectLst>
            <a:outerShdw blurRad="98928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80345-74D9-D3B6-10FB-97454B1AAA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" b="420"/>
          <a:stretch/>
        </p:blipFill>
        <p:spPr>
          <a:xfrm>
            <a:off x="6338114" y="2684065"/>
            <a:ext cx="5376448" cy="3013874"/>
          </a:xfrm>
          <a:prstGeom prst="rect">
            <a:avLst/>
          </a:prstGeom>
          <a:effectLst>
            <a:outerShdw blurRad="98928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D5220B-6CE0-FC5E-693F-93C27BDBEC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2" b="9642"/>
          <a:stretch/>
        </p:blipFill>
        <p:spPr>
          <a:xfrm>
            <a:off x="5504396" y="3979064"/>
            <a:ext cx="5886077" cy="2673809"/>
          </a:xfrm>
          <a:prstGeom prst="rect">
            <a:avLst/>
          </a:prstGeom>
          <a:effectLst>
            <a:outerShdw blurRad="98928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173C0-C8FD-7964-306E-FC918AF9F99F}"/>
              </a:ext>
            </a:extLst>
          </p:cNvPr>
          <p:cNvSpPr txBox="1"/>
          <p:nvPr/>
        </p:nvSpPr>
        <p:spPr>
          <a:xfrm>
            <a:off x="335561" y="172798"/>
            <a:ext cx="8854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Matrice per escalation semplice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1D92A-7D23-60DC-B10B-337B332505F7}"/>
              </a:ext>
            </a:extLst>
          </p:cNvPr>
          <p:cNvSpPr txBox="1"/>
          <p:nvPr/>
        </p:nvSpPr>
        <p:spPr>
          <a:xfrm>
            <a:off x="335561" y="643117"/>
            <a:ext cx="10389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100" b="0" i="0" u="none" strike="noStrike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Puoi modificare questo testo, personalizzarlo con i dettagli del processo di escalation e cambiare il carattere o stile.</a:t>
            </a:r>
            <a:r>
              <a:rPr lang="it-IT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CEE1F2-8CC9-7C01-36C2-3A0E2BF56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19375"/>
              </p:ext>
            </p:extLst>
          </p:nvPr>
        </p:nvGraphicFramePr>
        <p:xfrm>
          <a:off x="1968091" y="1087151"/>
          <a:ext cx="8255815" cy="2490546"/>
        </p:xfrm>
        <a:graphic>
          <a:graphicData uri="http://schemas.openxmlformats.org/drawingml/2006/table">
            <a:tbl>
              <a:tblPr/>
              <a:tblGrid>
                <a:gridCol w="682203">
                  <a:extLst>
                    <a:ext uri="{9D8B030D-6E8A-4147-A177-3AD203B41FA5}">
                      <a16:colId xmlns:a16="http://schemas.microsoft.com/office/drawing/2014/main" val="2294429020"/>
                    </a:ext>
                  </a:extLst>
                </a:gridCol>
                <a:gridCol w="450948">
                  <a:extLst>
                    <a:ext uri="{9D8B030D-6E8A-4147-A177-3AD203B41FA5}">
                      <a16:colId xmlns:a16="http://schemas.microsoft.com/office/drawing/2014/main" val="1365030514"/>
                    </a:ext>
                  </a:extLst>
                </a:gridCol>
                <a:gridCol w="1780666">
                  <a:extLst>
                    <a:ext uri="{9D8B030D-6E8A-4147-A177-3AD203B41FA5}">
                      <a16:colId xmlns:a16="http://schemas.microsoft.com/office/drawing/2014/main" val="3498662468"/>
                    </a:ext>
                  </a:extLst>
                </a:gridCol>
                <a:gridCol w="1780666">
                  <a:extLst>
                    <a:ext uri="{9D8B030D-6E8A-4147-A177-3AD203B41FA5}">
                      <a16:colId xmlns:a16="http://schemas.microsoft.com/office/drawing/2014/main" val="3507590247"/>
                    </a:ext>
                  </a:extLst>
                </a:gridCol>
                <a:gridCol w="1780666">
                  <a:extLst>
                    <a:ext uri="{9D8B030D-6E8A-4147-A177-3AD203B41FA5}">
                      <a16:colId xmlns:a16="http://schemas.microsoft.com/office/drawing/2014/main" val="1570924643"/>
                    </a:ext>
                  </a:extLst>
                </a:gridCol>
                <a:gridCol w="1780666">
                  <a:extLst>
                    <a:ext uri="{9D8B030D-6E8A-4147-A177-3AD203B41FA5}">
                      <a16:colId xmlns:a16="http://schemas.microsoft.com/office/drawing/2014/main" val="3274667194"/>
                    </a:ext>
                  </a:extLst>
                </a:gridCol>
              </a:tblGrid>
              <a:tr h="435241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STATO DEL PROGETTO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12785"/>
                  </a:ext>
                </a:extLst>
              </a:tr>
              <a:tr h="41106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544098"/>
                  </a:ext>
                </a:extLst>
              </a:tr>
              <a:tr h="41106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FASI</a:t>
                      </a:r>
                    </a:p>
                  </a:txBody>
                  <a:tcPr marL="6350" marR="6350" marT="6350" marB="0" vert="vert27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Critico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Critico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Importante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6947"/>
                  </a:ext>
                </a:extLst>
              </a:tr>
              <a:tr h="411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Critico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Importante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54385"/>
                  </a:ext>
                </a:extLst>
              </a:tr>
              <a:tr h="411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Importante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Normale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610095"/>
                  </a:ext>
                </a:extLst>
              </a:tr>
              <a:tr h="411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Importante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Normale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Normale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936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C27798-EB56-CD56-1E1E-0CBED21FA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39583"/>
              </p:ext>
            </p:extLst>
          </p:nvPr>
        </p:nvGraphicFramePr>
        <p:xfrm>
          <a:off x="578069" y="3793140"/>
          <a:ext cx="9645838" cy="2590800"/>
        </p:xfrm>
        <a:graphic>
          <a:graphicData uri="http://schemas.openxmlformats.org/drawingml/2006/table">
            <a:tbl>
              <a:tblPr/>
              <a:tblGrid>
                <a:gridCol w="1328711">
                  <a:extLst>
                    <a:ext uri="{9D8B030D-6E8A-4147-A177-3AD203B41FA5}">
                      <a16:colId xmlns:a16="http://schemas.microsoft.com/office/drawing/2014/main" val="1445985838"/>
                    </a:ext>
                  </a:extLst>
                </a:gridCol>
                <a:gridCol w="8317127">
                  <a:extLst>
                    <a:ext uri="{9D8B030D-6E8A-4147-A177-3AD203B41FA5}">
                      <a16:colId xmlns:a16="http://schemas.microsoft.com/office/drawing/2014/main" val="3393151175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Critico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19147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42065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Importante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53264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Normale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31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49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173C0-C8FD-7964-306E-FC918AF9F99F}"/>
              </a:ext>
            </a:extLst>
          </p:cNvPr>
          <p:cNvSpPr txBox="1"/>
          <p:nvPr/>
        </p:nvSpPr>
        <p:spPr>
          <a:xfrm>
            <a:off x="335561" y="172798"/>
            <a:ext cx="8622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Matrice per escalation semplice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1D92A-7D23-60DC-B10B-337B332505F7}"/>
              </a:ext>
            </a:extLst>
          </p:cNvPr>
          <p:cNvSpPr txBox="1"/>
          <p:nvPr/>
        </p:nvSpPr>
        <p:spPr>
          <a:xfrm>
            <a:off x="335560" y="643117"/>
            <a:ext cx="9908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100" b="0" i="0" u="none" strike="noStrike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Puoi modificare questo testo, personalizzarlo con i dettagli del processo di escalation e cambiare il carattere o stile.</a:t>
            </a:r>
            <a:r>
              <a:rPr lang="it-IT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17BAEF-7B0B-19B0-974D-A12574539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9722"/>
              </p:ext>
            </p:extLst>
          </p:nvPr>
        </p:nvGraphicFramePr>
        <p:xfrm>
          <a:off x="378903" y="1241837"/>
          <a:ext cx="11434194" cy="4537550"/>
        </p:xfrm>
        <a:graphic>
          <a:graphicData uri="http://schemas.openxmlformats.org/drawingml/2006/table">
            <a:tbl>
              <a:tblPr firstRow="1" firstCol="1" bandRow="1"/>
              <a:tblGrid>
                <a:gridCol w="1428583">
                  <a:extLst>
                    <a:ext uri="{9D8B030D-6E8A-4147-A177-3AD203B41FA5}">
                      <a16:colId xmlns:a16="http://schemas.microsoft.com/office/drawing/2014/main" val="1845594425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2622472647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3028039852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4138004897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3808359168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3654276862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2147069316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3002154604"/>
                    </a:ext>
                  </a:extLst>
                </a:gridCol>
              </a:tblGrid>
              <a:tr h="2766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5295" marR="45295" marT="0" marB="0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1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2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3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4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5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6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7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640895"/>
                  </a:ext>
                </a:extLst>
              </a:tr>
              <a:tr h="127506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295" marR="45295" marT="0" marB="0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È richiesta un’azione immediata per via di un potenziale guasto del sistema o di una perdita finanziaria notevole.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ad alta priorità che influiscono sulle principali funzionalità devono essere risolti entro qualche ora.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moderatamente urgenti che coinvolgono vari utenti devono essere risolti entro un giorno lavorativo.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poco urgenti che coinvolgono pochi utenti dovrebbero essere risolti entro tre giorni lavorativi.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minori con un impatto trascurabile possono essere risolti entro il tempo di risposta standard di una settimana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 aggiornamenti o miglioramenti programmati possono essere integrati durante cicli di aggiornamento regolari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miglioramenti o le richieste a lungo termine vengono pianificati e implementati come parte di upgrade strategici.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210568"/>
                  </a:ext>
                </a:extLst>
              </a:tr>
              <a:tr h="486941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Testo di esempio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Risposta immediata richiesta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Priorità alta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Urgenza moderata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Bassa urgenza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Problemi minori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Miglioramenti programmati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Miglioramenti strategici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450903"/>
                  </a:ext>
                </a:extLst>
              </a:tr>
              <a:tr h="980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96433"/>
                  </a:ext>
                </a:extLst>
              </a:tr>
              <a:tr h="414948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Testo di esempio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Immediato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Urgente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Sollecito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Routine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Regolare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Pianificato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880596"/>
                  </a:ext>
                </a:extLst>
              </a:tr>
              <a:tr h="1103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60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43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173C0-C8FD-7964-306E-FC918AF9F99F}"/>
              </a:ext>
            </a:extLst>
          </p:cNvPr>
          <p:cNvSpPr txBox="1"/>
          <p:nvPr/>
        </p:nvSpPr>
        <p:spPr>
          <a:xfrm>
            <a:off x="335560" y="172798"/>
            <a:ext cx="8591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Matrice per escalation semplice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1D92A-7D23-60DC-B10B-337B332505F7}"/>
              </a:ext>
            </a:extLst>
          </p:cNvPr>
          <p:cNvSpPr txBox="1"/>
          <p:nvPr/>
        </p:nvSpPr>
        <p:spPr>
          <a:xfrm>
            <a:off x="335560" y="643117"/>
            <a:ext cx="962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100" b="0" i="0" u="none" strike="noStrike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Puoi modificare questo testo, personalizzarlo con i dettagli del processo di escalation e cambiare il carattere o stile.</a:t>
            </a:r>
            <a:r>
              <a:rPr lang="it-IT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000000-0008-0000-0200-0000C70E0000}"/>
              </a:ext>
            </a:extLst>
          </p:cNvPr>
          <p:cNvGrpSpPr/>
          <p:nvPr/>
        </p:nvGrpSpPr>
        <p:grpSpPr>
          <a:xfrm>
            <a:off x="398098" y="1358298"/>
            <a:ext cx="11395805" cy="4661523"/>
            <a:chOff x="0" y="0"/>
            <a:chExt cx="11395805" cy="4632388"/>
          </a:xfrm>
        </p:grpSpPr>
        <p:sp>
          <p:nvSpPr>
            <p:cNvPr id="4" name="Rectangle 14">
              <a:extLst>
                <a:ext uri="{FF2B5EF4-FFF2-40B4-BE49-F238E27FC236}">
                  <a16:creationId xmlns:a16="http://schemas.microsoft.com/office/drawing/2014/main" id="{00000000-0008-0000-0200-0000C80E0000}"/>
                </a:ext>
              </a:extLst>
            </p:cNvPr>
            <p:cNvSpPr/>
            <p:nvPr/>
          </p:nvSpPr>
          <p:spPr>
            <a:xfrm>
              <a:off x="0" y="1895883"/>
              <a:ext cx="1534886" cy="1860773"/>
            </a:xfrm>
            <a:custGeom>
              <a:avLst/>
              <a:gdLst>
                <a:gd name="connsiteX0" fmla="*/ 255819 w 1534886"/>
                <a:gd name="connsiteY0" fmla="*/ 0 h 1860773"/>
                <a:gd name="connsiteX1" fmla="*/ 1279067 w 1534886"/>
                <a:gd name="connsiteY1" fmla="*/ 0 h 1860773"/>
                <a:gd name="connsiteX2" fmla="*/ 1534886 w 1534886"/>
                <a:gd name="connsiteY2" fmla="*/ 255819 h 1860773"/>
                <a:gd name="connsiteX3" fmla="*/ 1534886 w 1534886"/>
                <a:gd name="connsiteY3" fmla="*/ 1860773 h 1860773"/>
                <a:gd name="connsiteX4" fmla="*/ 1534886 w 1534886"/>
                <a:gd name="connsiteY4" fmla="*/ 1860773 h 1860773"/>
                <a:gd name="connsiteX5" fmla="*/ 0 w 1534886"/>
                <a:gd name="connsiteY5" fmla="*/ 1860773 h 1860773"/>
                <a:gd name="connsiteX6" fmla="*/ 0 w 1534886"/>
                <a:gd name="connsiteY6" fmla="*/ 1860773 h 1860773"/>
                <a:gd name="connsiteX7" fmla="*/ 0 w 1534886"/>
                <a:gd name="connsiteY7" fmla="*/ 255819 h 1860773"/>
                <a:gd name="connsiteX8" fmla="*/ 255819 w 1534886"/>
                <a:gd name="connsiteY8" fmla="*/ 0 h 1860773"/>
                <a:gd name="connsiteX0" fmla="*/ 255819 w 1534886"/>
                <a:gd name="connsiteY0" fmla="*/ 0 h 1860773"/>
                <a:gd name="connsiteX1" fmla="*/ 1279067 w 1534886"/>
                <a:gd name="connsiteY1" fmla="*/ 0 h 1860773"/>
                <a:gd name="connsiteX2" fmla="*/ 1534886 w 1534886"/>
                <a:gd name="connsiteY2" fmla="*/ 255819 h 1860773"/>
                <a:gd name="connsiteX3" fmla="*/ 1534886 w 1534886"/>
                <a:gd name="connsiteY3" fmla="*/ 1860773 h 1860773"/>
                <a:gd name="connsiteX4" fmla="*/ 1534886 w 1534886"/>
                <a:gd name="connsiteY4" fmla="*/ 1860773 h 1860773"/>
                <a:gd name="connsiteX5" fmla="*/ 0 w 1534886"/>
                <a:gd name="connsiteY5" fmla="*/ 1860773 h 1860773"/>
                <a:gd name="connsiteX6" fmla="*/ 0 w 1534886"/>
                <a:gd name="connsiteY6" fmla="*/ 1860773 h 1860773"/>
                <a:gd name="connsiteX7" fmla="*/ 0 w 1534886"/>
                <a:gd name="connsiteY7" fmla="*/ 255819 h 1860773"/>
                <a:gd name="connsiteX8" fmla="*/ 255819 w 1534886"/>
                <a:gd name="connsiteY8" fmla="*/ 0 h 186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886" h="1860773">
                  <a:moveTo>
                    <a:pt x="255819" y="0"/>
                  </a:moveTo>
                  <a:lnTo>
                    <a:pt x="1279067" y="0"/>
                  </a:lnTo>
                  <a:cubicBezTo>
                    <a:pt x="1420352" y="0"/>
                    <a:pt x="1534886" y="114534"/>
                    <a:pt x="1534886" y="255819"/>
                  </a:cubicBezTo>
                  <a:lnTo>
                    <a:pt x="1534886" y="1860773"/>
                  </a:lnTo>
                  <a:lnTo>
                    <a:pt x="1534886" y="1860773"/>
                  </a:lnTo>
                  <a:lnTo>
                    <a:pt x="0" y="1860773"/>
                  </a:lnTo>
                  <a:lnTo>
                    <a:pt x="0" y="1860773"/>
                  </a:lnTo>
                  <a:lnTo>
                    <a:pt x="0" y="255819"/>
                  </a:lnTo>
                  <a:cubicBezTo>
                    <a:pt x="0" y="114534"/>
                    <a:pt x="114534" y="0"/>
                    <a:pt x="255819" y="0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"/>
              <a:endParaRPr lang="en-US" sz="11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00000000-0008-0000-0200-0000C90E0000}"/>
                </a:ext>
              </a:extLst>
            </p:cNvPr>
            <p:cNvSpPr/>
            <p:nvPr/>
          </p:nvSpPr>
          <p:spPr>
            <a:xfrm>
              <a:off x="2360429" y="973335"/>
              <a:ext cx="1542749" cy="1860206"/>
            </a:xfrm>
            <a:prstGeom prst="round2Same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"/>
              <a:endParaRPr lang="en-US" sz="11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00000000-0008-0000-0200-0000CA0E0000}"/>
                </a:ext>
              </a:extLst>
            </p:cNvPr>
            <p:cNvSpPr/>
            <p:nvPr/>
          </p:nvSpPr>
          <p:spPr>
            <a:xfrm>
              <a:off x="4727089" y="1890516"/>
              <a:ext cx="1534886" cy="1866072"/>
            </a:xfrm>
            <a:custGeom>
              <a:avLst/>
              <a:gdLst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  <a:gd name="connsiteX0" fmla="*/ 255819 w 1534886"/>
                <a:gd name="connsiteY0" fmla="*/ 5366 h 1866072"/>
                <a:gd name="connsiteX1" fmla="*/ 1279067 w 1534886"/>
                <a:gd name="connsiteY1" fmla="*/ 5366 h 1866072"/>
                <a:gd name="connsiteX2" fmla="*/ 1534886 w 1534886"/>
                <a:gd name="connsiteY2" fmla="*/ 261185 h 1866072"/>
                <a:gd name="connsiteX3" fmla="*/ 1534886 w 1534886"/>
                <a:gd name="connsiteY3" fmla="*/ 1866072 h 1866072"/>
                <a:gd name="connsiteX4" fmla="*/ 1534886 w 1534886"/>
                <a:gd name="connsiteY4" fmla="*/ 1866072 h 1866072"/>
                <a:gd name="connsiteX5" fmla="*/ 0 w 1534886"/>
                <a:gd name="connsiteY5" fmla="*/ 1866072 h 1866072"/>
                <a:gd name="connsiteX6" fmla="*/ 0 w 1534886"/>
                <a:gd name="connsiteY6" fmla="*/ 1866072 h 1866072"/>
                <a:gd name="connsiteX7" fmla="*/ 0 w 1534886"/>
                <a:gd name="connsiteY7" fmla="*/ 261185 h 1866072"/>
                <a:gd name="connsiteX8" fmla="*/ 255819 w 1534886"/>
                <a:gd name="connsiteY8" fmla="*/ 5366 h 186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886" h="1866072">
                  <a:moveTo>
                    <a:pt x="255819" y="5366"/>
                  </a:moveTo>
                  <a:cubicBezTo>
                    <a:pt x="238762" y="12986"/>
                    <a:pt x="1280884" y="-9874"/>
                    <a:pt x="1279067" y="5366"/>
                  </a:cubicBezTo>
                  <a:cubicBezTo>
                    <a:pt x="1420352" y="5366"/>
                    <a:pt x="1534886" y="119900"/>
                    <a:pt x="1534886" y="261185"/>
                  </a:cubicBezTo>
                  <a:lnTo>
                    <a:pt x="1534886" y="1866072"/>
                  </a:lnTo>
                  <a:lnTo>
                    <a:pt x="1534886" y="1866072"/>
                  </a:lnTo>
                  <a:lnTo>
                    <a:pt x="0" y="1866072"/>
                  </a:lnTo>
                  <a:lnTo>
                    <a:pt x="0" y="1866072"/>
                  </a:lnTo>
                  <a:lnTo>
                    <a:pt x="0" y="261185"/>
                  </a:lnTo>
                  <a:cubicBezTo>
                    <a:pt x="0" y="119900"/>
                    <a:pt x="114534" y="5366"/>
                    <a:pt x="255819" y="5366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"/>
              <a:endParaRPr lang="en-US" sz="11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00000000-0008-0000-0200-0000CB0E0000}"/>
                </a:ext>
              </a:extLst>
            </p:cNvPr>
            <p:cNvSpPr/>
            <p:nvPr/>
          </p:nvSpPr>
          <p:spPr>
            <a:xfrm>
              <a:off x="9456770" y="1895951"/>
              <a:ext cx="1534886" cy="1860706"/>
            </a:xfrm>
            <a:custGeom>
              <a:avLst/>
              <a:gdLst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886" h="1860706">
                  <a:moveTo>
                    <a:pt x="255819" y="0"/>
                  </a:moveTo>
                  <a:lnTo>
                    <a:pt x="1279067" y="0"/>
                  </a:lnTo>
                  <a:cubicBezTo>
                    <a:pt x="1420352" y="0"/>
                    <a:pt x="1534886" y="114534"/>
                    <a:pt x="1534886" y="255819"/>
                  </a:cubicBezTo>
                  <a:lnTo>
                    <a:pt x="1534886" y="1860706"/>
                  </a:lnTo>
                  <a:lnTo>
                    <a:pt x="1534886" y="1860706"/>
                  </a:lnTo>
                  <a:lnTo>
                    <a:pt x="0" y="1860706"/>
                  </a:lnTo>
                  <a:lnTo>
                    <a:pt x="0" y="1860706"/>
                  </a:lnTo>
                  <a:lnTo>
                    <a:pt x="0" y="255819"/>
                  </a:lnTo>
                  <a:cubicBezTo>
                    <a:pt x="0" y="114534"/>
                    <a:pt x="114534" y="0"/>
                    <a:pt x="25581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"/>
              <a:endParaRPr lang="en-US" sz="11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000000-0008-0000-0200-0000CC0E0000}"/>
                </a:ext>
              </a:extLst>
            </p:cNvPr>
            <p:cNvCxnSpPr>
              <a:cxnSpLocks/>
              <a:stCxn id="4" idx="2"/>
              <a:endCxn id="6" idx="2"/>
            </p:cNvCxnSpPr>
            <p:nvPr/>
          </p:nvCxnSpPr>
          <p:spPr>
            <a:xfrm flipV="1">
              <a:off x="1534886" y="1903438"/>
              <a:ext cx="825543" cy="248264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0000000-0008-0000-0200-0000CD0E0000}"/>
                </a:ext>
              </a:extLst>
            </p:cNvPr>
            <p:cNvCxnSpPr>
              <a:cxnSpLocks/>
              <a:stCxn id="6" idx="0"/>
              <a:endCxn id="8" idx="7"/>
            </p:cNvCxnSpPr>
            <p:nvPr/>
          </p:nvCxnSpPr>
          <p:spPr>
            <a:xfrm>
              <a:off x="3903178" y="1903439"/>
              <a:ext cx="823911" cy="248262"/>
            </a:xfrm>
            <a:prstGeom prst="straightConnector1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0000000-0008-0000-0200-0000CE0E0000}"/>
                </a:ext>
              </a:extLst>
            </p:cNvPr>
            <p:cNvCxnSpPr>
              <a:cxnSpLocks/>
              <a:stCxn id="8" idx="2"/>
              <a:endCxn id="13" idx="2"/>
            </p:cNvCxnSpPr>
            <p:nvPr/>
          </p:nvCxnSpPr>
          <p:spPr>
            <a:xfrm flipV="1">
              <a:off x="6261976" y="1899747"/>
              <a:ext cx="833077" cy="251955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00000000-0008-0000-0200-0000CF0E0000}"/>
                </a:ext>
              </a:extLst>
            </p:cNvPr>
            <p:cNvSpPr/>
            <p:nvPr/>
          </p:nvSpPr>
          <p:spPr>
            <a:xfrm>
              <a:off x="7095053" y="969393"/>
              <a:ext cx="1538246" cy="1860706"/>
            </a:xfrm>
            <a:prstGeom prst="round2SameRect">
              <a:avLst/>
            </a:prstGeom>
            <a:noFill/>
            <a:ln>
              <a:solidFill>
                <a:srgbClr val="DE10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"/>
              <a:endParaRPr lang="en-US" sz="11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000000-0008-0000-0200-0000D00E0000}"/>
                </a:ext>
              </a:extLst>
            </p:cNvPr>
            <p:cNvCxnSpPr>
              <a:cxnSpLocks/>
              <a:stCxn id="13" idx="0"/>
              <a:endCxn id="9" idx="7"/>
            </p:cNvCxnSpPr>
            <p:nvPr/>
          </p:nvCxnSpPr>
          <p:spPr>
            <a:xfrm>
              <a:off x="8633299" y="1899746"/>
              <a:ext cx="823471" cy="252024"/>
            </a:xfrm>
            <a:prstGeom prst="straightConnector1">
              <a:avLst/>
            </a:prstGeom>
            <a:ln>
              <a:solidFill>
                <a:srgbClr val="DE104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000000-0008-0000-0200-0000D10E0000}"/>
                </a:ext>
              </a:extLst>
            </p:cNvPr>
            <p:cNvSpPr/>
            <p:nvPr/>
          </p:nvSpPr>
          <p:spPr>
            <a:xfrm>
              <a:off x="2367964" y="2803588"/>
              <a:ext cx="1922561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fontAlgn="b"/>
              <a:r>
                <a:rPr lang="it-IT" sz="1200" u="none" strike="noStrike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Testo di esempio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000000-0008-0000-0200-0000D20E0000}"/>
                </a:ext>
              </a:extLst>
            </p:cNvPr>
            <p:cNvSpPr/>
            <p:nvPr/>
          </p:nvSpPr>
          <p:spPr>
            <a:xfrm>
              <a:off x="0" y="0"/>
              <a:ext cx="1922561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fontAlgn="b"/>
              <a:r>
                <a:rPr lang="it-IT" sz="1200" u="none" strike="noStrike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Testo di esempio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000000-0008-0000-0200-0000D30E0000}"/>
                </a:ext>
              </a:extLst>
            </p:cNvPr>
            <p:cNvSpPr/>
            <p:nvPr/>
          </p:nvSpPr>
          <p:spPr>
            <a:xfrm>
              <a:off x="7091355" y="2803588"/>
              <a:ext cx="1922561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fontAlgn="b"/>
              <a:r>
                <a:rPr lang="it-IT" sz="1200" u="none" strike="noStrike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Testo di esempio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000000-0008-0000-0200-0000D40E0000}"/>
                </a:ext>
              </a:extLst>
            </p:cNvPr>
            <p:cNvSpPr/>
            <p:nvPr/>
          </p:nvSpPr>
          <p:spPr>
            <a:xfrm>
              <a:off x="4733954" y="0"/>
              <a:ext cx="1922561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fontAlgn="b"/>
              <a:r>
                <a:rPr lang="it-IT" sz="1200" u="none" strike="noStrike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Testo di esempio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000000-0008-0000-0200-0000D50E0000}"/>
                </a:ext>
              </a:extLst>
            </p:cNvPr>
            <p:cNvSpPr/>
            <p:nvPr/>
          </p:nvSpPr>
          <p:spPr>
            <a:xfrm>
              <a:off x="9473244" y="0"/>
              <a:ext cx="1922561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fontAlgn="b"/>
              <a:r>
                <a:rPr lang="it-IT" sz="1200" u="none" strike="noStrike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Testo di esempio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000000-0008-0000-0200-0000D60E0000}"/>
                </a:ext>
              </a:extLst>
            </p:cNvPr>
            <p:cNvSpPr/>
            <p:nvPr/>
          </p:nvSpPr>
          <p:spPr>
            <a:xfrm>
              <a:off x="7424" y="3179778"/>
              <a:ext cx="1520037" cy="57687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b"/>
              <a:r>
                <a:rPr lang="it-IT" sz="1200" u="none" strike="noStrike">
                  <a:effectLst/>
                  <a:latin typeface="Century Gothic" panose="020B0502020202020204" pitchFamily="34" charset="0"/>
                </a:rPr>
                <a:t>Rappresentante dell’Assistenza clienti</a:t>
              </a:r>
            </a:p>
          </p:txBody>
        </p:sp>
        <p:sp>
          <p:nvSpPr>
            <p:cNvPr id="21" name="Rectangle 75">
              <a:extLst>
                <a:ext uri="{FF2B5EF4-FFF2-40B4-BE49-F238E27FC236}">
                  <a16:creationId xmlns:a16="http://schemas.microsoft.com/office/drawing/2014/main" id="{00000000-0008-0000-0200-0000D70E0000}"/>
                </a:ext>
              </a:extLst>
            </p:cNvPr>
            <p:cNvSpPr/>
            <p:nvPr/>
          </p:nvSpPr>
          <p:spPr>
            <a:xfrm>
              <a:off x="2362779" y="2257218"/>
              <a:ext cx="1538246" cy="576879"/>
            </a:xfrm>
            <a:custGeom>
              <a:avLst/>
              <a:gdLst>
                <a:gd name="connsiteX0" fmla="*/ 0 w 1534886"/>
                <a:gd name="connsiteY0" fmla="*/ 0 h 576879"/>
                <a:gd name="connsiteX1" fmla="*/ 1534886 w 1534886"/>
                <a:gd name="connsiteY1" fmla="*/ 0 h 576879"/>
                <a:gd name="connsiteX2" fmla="*/ 1534886 w 1534886"/>
                <a:gd name="connsiteY2" fmla="*/ 576879 h 576879"/>
                <a:gd name="connsiteX3" fmla="*/ 0 w 1534886"/>
                <a:gd name="connsiteY3" fmla="*/ 576879 h 576879"/>
                <a:gd name="connsiteX4" fmla="*/ 0 w 1534886"/>
                <a:gd name="connsiteY4" fmla="*/ 0 h 576879"/>
                <a:gd name="connsiteX0" fmla="*/ 0 w 1534886"/>
                <a:gd name="connsiteY0" fmla="*/ 0 h 576879"/>
                <a:gd name="connsiteX1" fmla="*/ 1534886 w 1534886"/>
                <a:gd name="connsiteY1" fmla="*/ 0 h 576879"/>
                <a:gd name="connsiteX2" fmla="*/ 1534886 w 1534886"/>
                <a:gd name="connsiteY2" fmla="*/ 576879 h 576879"/>
                <a:gd name="connsiteX3" fmla="*/ 0 w 1534886"/>
                <a:gd name="connsiteY3" fmla="*/ 576879 h 576879"/>
                <a:gd name="connsiteX4" fmla="*/ 0 w 1534886"/>
                <a:gd name="connsiteY4" fmla="*/ 0 h 5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886" h="576879">
                  <a:moveTo>
                    <a:pt x="0" y="0"/>
                  </a:moveTo>
                  <a:lnTo>
                    <a:pt x="1534886" y="0"/>
                  </a:lnTo>
                  <a:lnTo>
                    <a:pt x="1534886" y="576879"/>
                  </a:lnTo>
                  <a:lnTo>
                    <a:pt x="0" y="576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b"/>
              <a:r>
                <a:rPr lang="it-IT" sz="1200" u="none" strike="noStrike">
                  <a:effectLst/>
                  <a:latin typeface="Century Gothic" panose="020B0502020202020204" pitchFamily="34" charset="0"/>
                </a:rPr>
                <a:t>Supervisore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000000-0008-0000-0200-0000D80E0000}"/>
                </a:ext>
              </a:extLst>
            </p:cNvPr>
            <p:cNvSpPr/>
            <p:nvPr/>
          </p:nvSpPr>
          <p:spPr>
            <a:xfrm>
              <a:off x="4727089" y="3179777"/>
              <a:ext cx="1534886" cy="57687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b"/>
              <a:r>
                <a:rPr lang="it-IT" sz="1200" u="none" strike="noStrike">
                  <a:effectLst/>
                  <a:latin typeface="Century Gothic" panose="020B0502020202020204" pitchFamily="34" charset="0"/>
                </a:rPr>
                <a:t>Manager</a:t>
              </a:r>
            </a:p>
          </p:txBody>
        </p:sp>
        <p:sp>
          <p:nvSpPr>
            <p:cNvPr id="23" name="Rectangle 77">
              <a:extLst>
                <a:ext uri="{FF2B5EF4-FFF2-40B4-BE49-F238E27FC236}">
                  <a16:creationId xmlns:a16="http://schemas.microsoft.com/office/drawing/2014/main" id="{00000000-0008-0000-0200-0000D90E0000}"/>
                </a:ext>
              </a:extLst>
            </p:cNvPr>
            <p:cNvSpPr/>
            <p:nvPr/>
          </p:nvSpPr>
          <p:spPr>
            <a:xfrm>
              <a:off x="7098413" y="2253276"/>
              <a:ext cx="1534886" cy="586053"/>
            </a:xfrm>
            <a:custGeom>
              <a:avLst/>
              <a:gdLst>
                <a:gd name="connsiteX0" fmla="*/ 0 w 1534886"/>
                <a:gd name="connsiteY0" fmla="*/ 0 h 576879"/>
                <a:gd name="connsiteX1" fmla="*/ 1534886 w 1534886"/>
                <a:gd name="connsiteY1" fmla="*/ 0 h 576879"/>
                <a:gd name="connsiteX2" fmla="*/ 1534886 w 1534886"/>
                <a:gd name="connsiteY2" fmla="*/ 576879 h 576879"/>
                <a:gd name="connsiteX3" fmla="*/ 0 w 1534886"/>
                <a:gd name="connsiteY3" fmla="*/ 576879 h 576879"/>
                <a:gd name="connsiteX4" fmla="*/ 0 w 1534886"/>
                <a:gd name="connsiteY4" fmla="*/ 0 h 576879"/>
                <a:gd name="connsiteX0" fmla="*/ 0 w 1534886"/>
                <a:gd name="connsiteY0" fmla="*/ 0 h 576879"/>
                <a:gd name="connsiteX1" fmla="*/ 1534886 w 1534886"/>
                <a:gd name="connsiteY1" fmla="*/ 0 h 576879"/>
                <a:gd name="connsiteX2" fmla="*/ 1534886 w 1534886"/>
                <a:gd name="connsiteY2" fmla="*/ 576879 h 576879"/>
                <a:gd name="connsiteX3" fmla="*/ 0 w 1534886"/>
                <a:gd name="connsiteY3" fmla="*/ 576879 h 576879"/>
                <a:gd name="connsiteX4" fmla="*/ 0 w 1534886"/>
                <a:gd name="connsiteY4" fmla="*/ 0 h 576879"/>
                <a:gd name="connsiteX0" fmla="*/ 0 w 1534886"/>
                <a:gd name="connsiteY0" fmla="*/ 0 h 580265"/>
                <a:gd name="connsiteX1" fmla="*/ 1534886 w 1534886"/>
                <a:gd name="connsiteY1" fmla="*/ 0 h 580265"/>
                <a:gd name="connsiteX2" fmla="*/ 1534886 w 1534886"/>
                <a:gd name="connsiteY2" fmla="*/ 576879 h 580265"/>
                <a:gd name="connsiteX3" fmla="*/ 0 w 1534886"/>
                <a:gd name="connsiteY3" fmla="*/ 576879 h 580265"/>
                <a:gd name="connsiteX4" fmla="*/ 0 w 1534886"/>
                <a:gd name="connsiteY4" fmla="*/ 0 h 58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886" h="580265">
                  <a:moveTo>
                    <a:pt x="0" y="0"/>
                  </a:moveTo>
                  <a:lnTo>
                    <a:pt x="1534886" y="0"/>
                  </a:lnTo>
                  <a:lnTo>
                    <a:pt x="1534886" y="576879"/>
                  </a:lnTo>
                  <a:cubicBezTo>
                    <a:pt x="1526177" y="584499"/>
                    <a:pt x="511629" y="576879"/>
                    <a:pt x="0" y="5768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E1041"/>
            </a:solidFill>
            <a:ln>
              <a:solidFill>
                <a:srgbClr val="DE10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b"/>
              <a:r>
                <a:rPr lang="it-IT" sz="1200" u="none" strike="noStrike">
                  <a:effectLst/>
                  <a:latin typeface="Century Gothic" panose="020B0502020202020204" pitchFamily="34" charset="0"/>
                </a:rPr>
                <a:t>Direttore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000000-0008-0000-0200-0000DA0E0000}"/>
                </a:ext>
              </a:extLst>
            </p:cNvPr>
            <p:cNvSpPr/>
            <p:nvPr/>
          </p:nvSpPr>
          <p:spPr>
            <a:xfrm>
              <a:off x="9456770" y="3179778"/>
              <a:ext cx="1534886" cy="5768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b"/>
              <a:r>
                <a:rPr lang="it-IT" sz="1200" u="none" strike="noStrike">
                  <a:effectLst/>
                  <a:latin typeface="Century Gothic" panose="020B0502020202020204" pitchFamily="34" charset="0"/>
                </a:rPr>
                <a:t>Vice presidente</a:t>
              </a:r>
            </a:p>
          </p:txBody>
        </p:sp>
        <p:pic>
          <p:nvPicPr>
            <p:cNvPr id="25" name="Graphic 98" descr="Sagoma maschile">
              <a:extLst>
                <a:ext uri="{FF2B5EF4-FFF2-40B4-BE49-F238E27FC236}">
                  <a16:creationId xmlns:a16="http://schemas.microsoft.com/office/drawing/2014/main" id="{00000000-0008-0000-0200-0000DB0E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168" y="2083470"/>
              <a:ext cx="1330547" cy="1330547"/>
            </a:xfrm>
            <a:prstGeom prst="rect">
              <a:avLst/>
            </a:prstGeom>
          </p:spPr>
        </p:pic>
        <p:pic>
          <p:nvPicPr>
            <p:cNvPr id="26" name="Graphic 100" descr="Impiegata con riempimento a tinta unita">
              <a:extLst>
                <a:ext uri="{FF2B5EF4-FFF2-40B4-BE49-F238E27FC236}">
                  <a16:creationId xmlns:a16="http://schemas.microsoft.com/office/drawing/2014/main" id="{00000000-0008-0000-0200-0000DC0E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98599" y="1103558"/>
              <a:ext cx="1330547" cy="1330547"/>
            </a:xfrm>
            <a:prstGeom prst="rect">
              <a:avLst/>
            </a:prstGeom>
          </p:spPr>
        </p:pic>
        <p:pic>
          <p:nvPicPr>
            <p:cNvPr id="27" name="Graphic 102" descr="Impiegata">
              <a:extLst>
                <a:ext uri="{FF2B5EF4-FFF2-40B4-BE49-F238E27FC236}">
                  <a16:creationId xmlns:a16="http://schemas.microsoft.com/office/drawing/2014/main" id="{00000000-0008-0000-0200-0000DD0E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58939" y="2083538"/>
              <a:ext cx="1330547" cy="1330547"/>
            </a:xfrm>
            <a:prstGeom prst="rect">
              <a:avLst/>
            </a:prstGeom>
          </p:spPr>
        </p:pic>
        <p:pic>
          <p:nvPicPr>
            <p:cNvPr id="28" name="Graphic 104" descr="Impiegato con riempimento a tinta unita">
              <a:extLst>
                <a:ext uri="{FF2B5EF4-FFF2-40B4-BE49-F238E27FC236}">
                  <a16:creationId xmlns:a16="http://schemas.microsoft.com/office/drawing/2014/main" id="{00000000-0008-0000-0200-0000DE0E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68308" y="1107501"/>
              <a:ext cx="1330547" cy="1330547"/>
            </a:xfrm>
            <a:prstGeom prst="rect">
              <a:avLst/>
            </a:prstGeom>
          </p:spPr>
        </p:pic>
        <p:pic>
          <p:nvPicPr>
            <p:cNvPr id="29" name="Graphic 106" descr="Impiegato">
              <a:extLst>
                <a:ext uri="{FF2B5EF4-FFF2-40B4-BE49-F238E27FC236}">
                  <a16:creationId xmlns:a16="http://schemas.microsoft.com/office/drawing/2014/main" id="{00000000-0008-0000-0200-0000DF0E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36651" y="2083469"/>
              <a:ext cx="1330547" cy="1330547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000000-0008-0000-0200-0000E00E00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0" cy="2333416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000000-0008-0000-0200-0000E10E0000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29" y="2791813"/>
              <a:ext cx="0" cy="1828800"/>
            </a:xfrm>
            <a:prstGeom prst="line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000000-0008-0000-0200-0000E20E0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7089" y="0"/>
              <a:ext cx="6866" cy="2151702"/>
            </a:xfrm>
            <a:prstGeom prst="line">
              <a:avLst/>
            </a:prstGeom>
            <a:ln>
              <a:solidFill>
                <a:srgbClr val="E9713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000000-0008-0000-0200-0000E30E0000}"/>
                </a:ext>
              </a:extLst>
            </p:cNvPr>
            <p:cNvCxnSpPr>
              <a:cxnSpLocks/>
            </p:cNvCxnSpPr>
            <p:nvPr/>
          </p:nvCxnSpPr>
          <p:spPr>
            <a:xfrm>
              <a:off x="7095053" y="2803588"/>
              <a:ext cx="0" cy="1828800"/>
            </a:xfrm>
            <a:prstGeom prst="line">
              <a:avLst/>
            </a:prstGeom>
            <a:ln>
              <a:solidFill>
                <a:srgbClr val="DE104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000000-0008-0000-0200-0000E40E0000}"/>
                </a:ext>
              </a:extLst>
            </p:cNvPr>
            <p:cNvCxnSpPr>
              <a:cxnSpLocks/>
            </p:cNvCxnSpPr>
            <p:nvPr/>
          </p:nvCxnSpPr>
          <p:spPr>
            <a:xfrm>
              <a:off x="9456770" y="0"/>
              <a:ext cx="0" cy="2253276"/>
            </a:xfrm>
            <a:prstGeom prst="line">
              <a:avLst/>
            </a:prstGeom>
            <a:ln>
              <a:solidFill>
                <a:srgbClr val="747474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32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473</Words>
  <Application>Microsoft Office PowerPoint</Application>
  <PresentationFormat>Widescreen</PresentationFormat>
  <Paragraphs>88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Admin</cp:lastModifiedBy>
  <cp:revision>47</cp:revision>
  <dcterms:created xsi:type="dcterms:W3CDTF">2024-06-23T02:36:30Z</dcterms:created>
  <dcterms:modified xsi:type="dcterms:W3CDTF">2024-10-30T06:07:11Z</dcterms:modified>
</cp:coreProperties>
</file>