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53" r:id="rId2"/>
    <p:sldId id="361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75B6"/>
    <a:srgbClr val="FF5C4B"/>
    <a:srgbClr val="E05143"/>
    <a:srgbClr val="FF6923"/>
    <a:srgbClr val="C8521C"/>
    <a:srgbClr val="DD6F66"/>
    <a:srgbClr val="FF7F74"/>
    <a:srgbClr val="F7BB72"/>
    <a:srgbClr val="EBDC82"/>
    <a:srgbClr val="97C5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23" autoAdjust="0"/>
    <p:restoredTop sz="96058"/>
  </p:normalViewPr>
  <p:slideViewPr>
    <p:cSldViewPr snapToGrid="0" snapToObjects="1">
      <p:cViewPr varScale="1">
        <p:scale>
          <a:sx n="79" d="100"/>
          <a:sy n="79" d="100"/>
        </p:scale>
        <p:origin x="96" y="1740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8858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4997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10/28/2024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s://it.smartsheet.com/try-it?trp=38045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chemeClr val="accent1">
                <a:lumMod val="5000"/>
                <a:lumOff val="95000"/>
              </a:schemeClr>
            </a:gs>
            <a:gs pos="100000">
              <a:schemeClr val="accent3">
                <a:lumMod val="20000"/>
                <a:lumOff val="80000"/>
              </a:schemeClr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FCBE3051-D1DD-D5A9-1163-7FE181064B77}"/>
              </a:ext>
            </a:extLst>
          </p:cNvPr>
          <p:cNvSpPr txBox="1"/>
          <p:nvPr/>
        </p:nvSpPr>
        <p:spPr>
          <a:xfrm>
            <a:off x="249647" y="236233"/>
            <a:ext cx="6648110" cy="107721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rtl="0"/>
            <a:r>
              <a:rPr lang="it-IT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MODELLO DI LAVAGNA DEI PRO E DEI CONTRO per PowerPoint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4F14E5-966E-0039-6900-0101F13C7830}"/>
              </a:ext>
            </a:extLst>
          </p:cNvPr>
          <p:cNvSpPr txBox="1"/>
          <p:nvPr/>
        </p:nvSpPr>
        <p:spPr>
          <a:xfrm>
            <a:off x="249648" y="1535597"/>
            <a:ext cx="4700040" cy="4549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5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Come usare questo modello: </a:t>
            </a:r>
          </a:p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5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Questo modello di lavagna dei pro e dei contro fornisce un aiuto visivo organizzato per le sessioni di brainstorming, consentendo ai team di esplorare in modo collaborativo i vantaggi e gli svantaggi delle varie opzioni.</a:t>
            </a:r>
          </a:p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11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</a:br>
            <a:r>
              <a:rPr lang="it-IT" sz="15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Caratteristiche importanti del modello: </a:t>
            </a:r>
          </a:p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it-IT" sz="15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Utilizza note adesive con codifica a colori per dare priorità ai pro e ai contro in base all’importanza. Mappando visivamente gli aspetti positivi e negativi, i team possono identificare chiaramente i potenziali rischi e opportunità.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2946C76-FE81-347F-5890-EFFBB8482A2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4" r="64"/>
          <a:stretch/>
        </p:blipFill>
        <p:spPr>
          <a:xfrm>
            <a:off x="5661533" y="1642019"/>
            <a:ext cx="6213856" cy="3499758"/>
          </a:xfrm>
          <a:prstGeom prst="rect">
            <a:avLst/>
          </a:prstGeom>
          <a:effectLst>
            <a:outerShdw blurRad="127004" dist="38100" dir="2700000" algn="tl" rotWithShape="0">
              <a:schemeClr val="accent3">
                <a:lumMod val="75000"/>
                <a:alpha val="40000"/>
              </a:schemeClr>
            </a:outerShdw>
          </a:effectLst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EBA7D21E-3F35-75CF-EB65-98F3123D65FB}"/>
              </a:ext>
            </a:extLst>
          </p:cNvPr>
          <p:cNvGrpSpPr/>
          <p:nvPr/>
        </p:nvGrpSpPr>
        <p:grpSpPr>
          <a:xfrm>
            <a:off x="0" y="6492240"/>
            <a:ext cx="12192000" cy="365760"/>
            <a:chOff x="0" y="6492240"/>
            <a:chExt cx="12192000" cy="3657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28B20EB-9DFA-2AA1-010E-6388AA0BB656}"/>
                </a:ext>
              </a:extLst>
            </p:cNvPr>
            <p:cNvSpPr/>
            <p:nvPr/>
          </p:nvSpPr>
          <p:spPr>
            <a:xfrm>
              <a:off x="10162032" y="6492240"/>
              <a:ext cx="2029968" cy="365760"/>
            </a:xfrm>
            <a:prstGeom prst="rect">
              <a:avLst/>
            </a:prstGeom>
            <a:gradFill>
              <a:gsLst>
                <a:gs pos="30000">
                  <a:srgbClr val="FF5C4B"/>
                </a:gs>
                <a:gs pos="100000">
                  <a:srgbClr val="E05143"/>
                </a:gs>
              </a:gsLst>
              <a:lin ang="27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latin typeface="Century Gothic" panose="020B0502020202020204" pitchFamily="34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0F5EB41-D202-FCB9-C188-AE713B8ED12E}"/>
                </a:ext>
              </a:extLst>
            </p:cNvPr>
            <p:cNvSpPr/>
            <p:nvPr/>
          </p:nvSpPr>
          <p:spPr>
            <a:xfrm>
              <a:off x="8129624" y="6492240"/>
              <a:ext cx="2029968" cy="365760"/>
            </a:xfrm>
            <a:prstGeom prst="rect">
              <a:avLst/>
            </a:prstGeom>
            <a:gradFill>
              <a:gsLst>
                <a:gs pos="30000">
                  <a:srgbClr val="FF7F74"/>
                </a:gs>
                <a:gs pos="100000">
                  <a:srgbClr val="DD6F66"/>
                </a:gs>
              </a:gsLst>
              <a:lin ang="27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latin typeface="Century Gothic" panose="020B0502020202020204" pitchFamily="34" charset="0"/>
              </a:endParaRP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A5AB050-09BC-1170-EA05-3A0FA14E2A3E}"/>
                </a:ext>
              </a:extLst>
            </p:cNvPr>
            <p:cNvSpPr/>
            <p:nvPr/>
          </p:nvSpPr>
          <p:spPr>
            <a:xfrm>
              <a:off x="6097218" y="6492240"/>
              <a:ext cx="2029968" cy="365760"/>
            </a:xfrm>
            <a:prstGeom prst="rect">
              <a:avLst/>
            </a:prstGeom>
            <a:gradFill>
              <a:gsLst>
                <a:gs pos="30000">
                  <a:srgbClr val="EBDC82"/>
                </a:gs>
                <a:gs pos="100000">
                  <a:srgbClr val="F7BB72"/>
                </a:gs>
              </a:gsLst>
              <a:lin ang="27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E4D96D8-47DE-D623-959E-5579A98E51A2}"/>
                </a:ext>
              </a:extLst>
            </p:cNvPr>
            <p:cNvSpPr/>
            <p:nvPr/>
          </p:nvSpPr>
          <p:spPr>
            <a:xfrm>
              <a:off x="4064812" y="6492240"/>
              <a:ext cx="2029968" cy="365760"/>
            </a:xfrm>
            <a:prstGeom prst="rect">
              <a:avLst/>
            </a:prstGeom>
            <a:gradFill>
              <a:gsLst>
                <a:gs pos="30000">
                  <a:srgbClr val="BDF4F0"/>
                </a:gs>
                <a:gs pos="100000">
                  <a:srgbClr val="97C5C3"/>
                </a:gs>
              </a:gsLst>
              <a:lin ang="27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30BFE57-3B5D-A26D-BC88-2ED1C73B5CB7}"/>
                </a:ext>
              </a:extLst>
            </p:cNvPr>
            <p:cNvSpPr/>
            <p:nvPr/>
          </p:nvSpPr>
          <p:spPr>
            <a:xfrm>
              <a:off x="2032406" y="6492240"/>
              <a:ext cx="2029968" cy="365760"/>
            </a:xfrm>
            <a:prstGeom prst="rect">
              <a:avLst/>
            </a:prstGeom>
            <a:gradFill>
              <a:gsLst>
                <a:gs pos="30000">
                  <a:srgbClr val="52D1D0"/>
                </a:gs>
                <a:gs pos="100000">
                  <a:srgbClr val="42ABAB"/>
                </a:gs>
              </a:gsLst>
              <a:lin ang="27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latin typeface="Century Gothic" panose="020B0502020202020204" pitchFamily="34" charset="0"/>
              </a:endParaRPr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48CC6BB-445C-D8C9-A3D1-9751B7FC2BAD}"/>
                </a:ext>
              </a:extLst>
            </p:cNvPr>
            <p:cNvSpPr/>
            <p:nvPr/>
          </p:nvSpPr>
          <p:spPr>
            <a:xfrm>
              <a:off x="0" y="6492240"/>
              <a:ext cx="2039112" cy="365760"/>
            </a:xfrm>
            <a:prstGeom prst="rect">
              <a:avLst/>
            </a:prstGeom>
            <a:gradFill>
              <a:gsLst>
                <a:gs pos="30000">
                  <a:srgbClr val="60A6E8"/>
                </a:gs>
                <a:gs pos="100000">
                  <a:srgbClr val="518EC7"/>
                </a:gs>
              </a:gsLst>
              <a:lin ang="2700000" scaled="0"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latin typeface="Century Gothic" panose="020B0502020202020204" pitchFamily="34" charset="0"/>
              </a:endParaRPr>
            </a:p>
          </p:txBody>
        </p:sp>
      </p:grpSp>
      <p:pic>
        <p:nvPicPr>
          <p:cNvPr id="3" name="Picture 2">
            <a:hlinkClick r:id="rId4"/>
            <a:extLst>
              <a:ext uri="{FF2B5EF4-FFF2-40B4-BE49-F238E27FC236}">
                <a16:creationId xmlns:a16="http://schemas.microsoft.com/office/drawing/2014/main" id="{33CA43AC-0CF5-B29C-AB1B-BDF8E1ADD5D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061591" y="272203"/>
            <a:ext cx="2805423" cy="55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737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ded Corner 41">
            <a:extLst>
              <a:ext uri="{FF2B5EF4-FFF2-40B4-BE49-F238E27FC236}">
                <a16:creationId xmlns:a16="http://schemas.microsoft.com/office/drawing/2014/main" id="{5E9AD66F-A74B-FEA2-7542-A2D9C4E263BC}"/>
              </a:ext>
            </a:extLst>
          </p:cNvPr>
          <p:cNvSpPr/>
          <p:nvPr/>
        </p:nvSpPr>
        <p:spPr>
          <a:xfrm>
            <a:off x="7805749" y="2532888"/>
            <a:ext cx="1884962" cy="1792224"/>
          </a:xfrm>
          <a:prstGeom prst="foldedCorner">
            <a:avLst/>
          </a:prstGeom>
          <a:gradFill>
            <a:gsLst>
              <a:gs pos="30000">
                <a:srgbClr val="EBDC82"/>
              </a:gs>
              <a:gs pos="100000">
                <a:srgbClr val="F7BB72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Elemento CONTRO con basso valore / priorità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19191A7-7D45-2CD9-AEE0-515DBE12664F}"/>
              </a:ext>
            </a:extLst>
          </p:cNvPr>
          <p:cNvCxnSpPr/>
          <p:nvPr/>
        </p:nvCxnSpPr>
        <p:spPr>
          <a:xfrm>
            <a:off x="6096000" y="454152"/>
            <a:ext cx="0" cy="5949696"/>
          </a:xfrm>
          <a:prstGeom prst="line">
            <a:avLst/>
          </a:prstGeom>
          <a:ln w="41275">
            <a:gradFill>
              <a:gsLst>
                <a:gs pos="100000">
                  <a:schemeClr val="tx1">
                    <a:lumMod val="75000"/>
                    <a:lumOff val="25000"/>
                  </a:schemeClr>
                </a:gs>
                <a:gs pos="39000">
                  <a:schemeClr val="bg1">
                    <a:lumMod val="95000"/>
                  </a:schemeClr>
                </a:gs>
                <a:gs pos="0">
                  <a:schemeClr val="bg1">
                    <a:lumMod val="85000"/>
                  </a:schemeClr>
                </a:gs>
                <a:gs pos="84000">
                  <a:schemeClr val="bg1">
                    <a:lumMod val="5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623169C0-EE07-DE62-C0FC-FFE8375E7B7E}"/>
              </a:ext>
            </a:extLst>
          </p:cNvPr>
          <p:cNvSpPr txBox="1"/>
          <p:nvPr/>
        </p:nvSpPr>
        <p:spPr>
          <a:xfrm>
            <a:off x="304799" y="5705856"/>
            <a:ext cx="46481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600" dirty="0"/>
              <a:t>LEGENDA VALORE / PRIORITÀ PRO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7E39776-D711-B28F-96A8-49EEFCD80FEE}"/>
              </a:ext>
            </a:extLst>
          </p:cNvPr>
          <p:cNvSpPr txBox="1"/>
          <p:nvPr/>
        </p:nvSpPr>
        <p:spPr>
          <a:xfrm>
            <a:off x="565089" y="6048280"/>
            <a:ext cx="34276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600" dirty="0"/>
              <a:t>ALTO            MEDIO            BASSO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954B34EB-A0E8-9724-B58C-5A15326FBBC3}"/>
              </a:ext>
            </a:extLst>
          </p:cNvPr>
          <p:cNvSpPr/>
          <p:nvPr/>
        </p:nvSpPr>
        <p:spPr>
          <a:xfrm>
            <a:off x="386571" y="6108192"/>
            <a:ext cx="210837" cy="210837"/>
          </a:xfrm>
          <a:prstGeom prst="ellipse">
            <a:avLst/>
          </a:prstGeom>
          <a:solidFill>
            <a:srgbClr val="60A6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77E7837-7CC5-D5D9-2F3F-D39683FB7555}"/>
              </a:ext>
            </a:extLst>
          </p:cNvPr>
          <p:cNvSpPr/>
          <p:nvPr/>
        </p:nvSpPr>
        <p:spPr>
          <a:xfrm>
            <a:off x="1316860" y="6103894"/>
            <a:ext cx="210837" cy="210837"/>
          </a:xfrm>
          <a:prstGeom prst="ellipse">
            <a:avLst/>
          </a:prstGeom>
          <a:solidFill>
            <a:srgbClr val="52D1D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E1809B0-E0A2-586D-DED4-BB500F7E42C9}"/>
              </a:ext>
            </a:extLst>
          </p:cNvPr>
          <p:cNvSpPr/>
          <p:nvPr/>
        </p:nvSpPr>
        <p:spPr>
          <a:xfrm>
            <a:off x="2473833" y="6112138"/>
            <a:ext cx="210837" cy="210837"/>
          </a:xfrm>
          <a:prstGeom prst="ellipse">
            <a:avLst/>
          </a:prstGeom>
          <a:solidFill>
            <a:srgbClr val="BDF4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AF729A2-FFB0-FA3B-AE15-4BCE61A792E0}"/>
              </a:ext>
            </a:extLst>
          </p:cNvPr>
          <p:cNvSpPr txBox="1"/>
          <p:nvPr/>
        </p:nvSpPr>
        <p:spPr>
          <a:xfrm>
            <a:off x="8520911" y="5705856"/>
            <a:ext cx="4144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600" dirty="0"/>
              <a:t>LEGENDA VALORE / PRIORITÀ CONTRO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4FBF05D-6610-3B1A-35CF-33B4B303CD6C}"/>
              </a:ext>
            </a:extLst>
          </p:cNvPr>
          <p:cNvSpPr txBox="1"/>
          <p:nvPr/>
        </p:nvSpPr>
        <p:spPr>
          <a:xfrm>
            <a:off x="9088173" y="6048280"/>
            <a:ext cx="30795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1600" dirty="0"/>
              <a:t>ALTO           MEDIO            BASSO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14CC39D-C62C-62AF-8959-3CE11CFFA147}"/>
              </a:ext>
            </a:extLst>
          </p:cNvPr>
          <p:cNvSpPr/>
          <p:nvPr/>
        </p:nvSpPr>
        <p:spPr>
          <a:xfrm>
            <a:off x="8877287" y="6108192"/>
            <a:ext cx="210837" cy="210837"/>
          </a:xfrm>
          <a:prstGeom prst="ellipse">
            <a:avLst/>
          </a:prstGeom>
          <a:solidFill>
            <a:srgbClr val="FF5C4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D940024-9E2F-71A8-7717-85E4F048F4D1}"/>
              </a:ext>
            </a:extLst>
          </p:cNvPr>
          <p:cNvSpPr/>
          <p:nvPr/>
        </p:nvSpPr>
        <p:spPr>
          <a:xfrm>
            <a:off x="9815668" y="6103894"/>
            <a:ext cx="210837" cy="210837"/>
          </a:xfrm>
          <a:prstGeom prst="ellipse">
            <a:avLst/>
          </a:prstGeom>
          <a:solidFill>
            <a:srgbClr val="FF7F7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6FDC74A-8953-72CD-3BE8-F3CACB73E9FC}"/>
              </a:ext>
            </a:extLst>
          </p:cNvPr>
          <p:cNvSpPr/>
          <p:nvPr/>
        </p:nvSpPr>
        <p:spPr>
          <a:xfrm>
            <a:off x="10932181" y="6112138"/>
            <a:ext cx="210837" cy="210837"/>
          </a:xfrm>
          <a:prstGeom prst="ellipse">
            <a:avLst/>
          </a:prstGeom>
          <a:solidFill>
            <a:srgbClr val="F7BB7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olded Corner 32">
            <a:extLst>
              <a:ext uri="{FF2B5EF4-FFF2-40B4-BE49-F238E27FC236}">
                <a16:creationId xmlns:a16="http://schemas.microsoft.com/office/drawing/2014/main" id="{1677F463-DF8F-7773-EE8B-DA57B4AE1750}"/>
              </a:ext>
            </a:extLst>
          </p:cNvPr>
          <p:cNvSpPr/>
          <p:nvPr/>
        </p:nvSpPr>
        <p:spPr>
          <a:xfrm>
            <a:off x="386571" y="1217025"/>
            <a:ext cx="1884962" cy="1792224"/>
          </a:xfrm>
          <a:prstGeom prst="foldedCorner">
            <a:avLst/>
          </a:prstGeom>
          <a:gradFill>
            <a:gsLst>
              <a:gs pos="30000">
                <a:srgbClr val="60A6E8"/>
              </a:gs>
              <a:gs pos="100000">
                <a:srgbClr val="518EC7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dirty="0">
                <a:latin typeface="Century Gothic" panose="020B0502020202020204" pitchFamily="34" charset="0"/>
              </a:rPr>
              <a:t>Elemento PRO con alto valore / priorità</a:t>
            </a:r>
          </a:p>
        </p:txBody>
      </p:sp>
      <p:sp>
        <p:nvSpPr>
          <p:cNvPr id="35" name="Folded Corner 34">
            <a:extLst>
              <a:ext uri="{FF2B5EF4-FFF2-40B4-BE49-F238E27FC236}">
                <a16:creationId xmlns:a16="http://schemas.microsoft.com/office/drawing/2014/main" id="{6172A4B3-A34A-834A-0D5C-24BB2148297A}"/>
              </a:ext>
            </a:extLst>
          </p:cNvPr>
          <p:cNvSpPr/>
          <p:nvPr/>
        </p:nvSpPr>
        <p:spPr>
          <a:xfrm>
            <a:off x="3938152" y="454152"/>
            <a:ext cx="1884962" cy="1792224"/>
          </a:xfrm>
          <a:prstGeom prst="foldedCorner">
            <a:avLst/>
          </a:prstGeom>
          <a:gradFill>
            <a:gsLst>
              <a:gs pos="30000">
                <a:srgbClr val="60A6E8"/>
              </a:gs>
              <a:gs pos="100000">
                <a:srgbClr val="518EC7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dirty="0">
                <a:latin typeface="Century Gothic" panose="020B0502020202020204" pitchFamily="34" charset="0"/>
              </a:rPr>
              <a:t>Elemento PRO con alto valore / priorità</a:t>
            </a:r>
          </a:p>
        </p:txBody>
      </p:sp>
      <p:sp>
        <p:nvSpPr>
          <p:cNvPr id="36" name="Folded Corner 35">
            <a:extLst>
              <a:ext uri="{FF2B5EF4-FFF2-40B4-BE49-F238E27FC236}">
                <a16:creationId xmlns:a16="http://schemas.microsoft.com/office/drawing/2014/main" id="{34B9EB94-121D-AED2-F457-4F5DD575F8D6}"/>
              </a:ext>
            </a:extLst>
          </p:cNvPr>
          <p:cNvSpPr/>
          <p:nvPr/>
        </p:nvSpPr>
        <p:spPr>
          <a:xfrm>
            <a:off x="2482370" y="1801368"/>
            <a:ext cx="1884962" cy="1792224"/>
          </a:xfrm>
          <a:prstGeom prst="foldedCorner">
            <a:avLst/>
          </a:prstGeom>
          <a:gradFill>
            <a:gsLst>
              <a:gs pos="30000">
                <a:srgbClr val="52D1D0"/>
              </a:gs>
              <a:gs pos="100000">
                <a:srgbClr val="42ABAB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dirty="0">
                <a:latin typeface="Century Gothic" panose="020B0502020202020204" pitchFamily="34" charset="0"/>
              </a:rPr>
              <a:t>Elemento PRO con medio valore / priorità</a:t>
            </a:r>
          </a:p>
        </p:txBody>
      </p:sp>
      <p:sp>
        <p:nvSpPr>
          <p:cNvPr id="37" name="Folded Corner 36">
            <a:extLst>
              <a:ext uri="{FF2B5EF4-FFF2-40B4-BE49-F238E27FC236}">
                <a16:creationId xmlns:a16="http://schemas.microsoft.com/office/drawing/2014/main" id="{BC8DA900-4880-16C4-6045-C65C9B01DFD3}"/>
              </a:ext>
            </a:extLst>
          </p:cNvPr>
          <p:cNvSpPr/>
          <p:nvPr/>
        </p:nvSpPr>
        <p:spPr>
          <a:xfrm>
            <a:off x="815751" y="3460353"/>
            <a:ext cx="1884962" cy="1792224"/>
          </a:xfrm>
          <a:prstGeom prst="foldedCorner">
            <a:avLst/>
          </a:prstGeom>
          <a:gradFill>
            <a:gsLst>
              <a:gs pos="30000">
                <a:srgbClr val="BDF4F0"/>
              </a:gs>
              <a:gs pos="100000">
                <a:srgbClr val="97C5C3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Elemento PRO con basso valore / priorità</a:t>
            </a:r>
          </a:p>
        </p:txBody>
      </p:sp>
      <p:sp>
        <p:nvSpPr>
          <p:cNvPr id="39" name="Folded Corner 38">
            <a:extLst>
              <a:ext uri="{FF2B5EF4-FFF2-40B4-BE49-F238E27FC236}">
                <a16:creationId xmlns:a16="http://schemas.microsoft.com/office/drawing/2014/main" id="{F9D713EF-2D0B-B393-CABF-B101DA5C8149}"/>
              </a:ext>
            </a:extLst>
          </p:cNvPr>
          <p:cNvSpPr/>
          <p:nvPr/>
        </p:nvSpPr>
        <p:spPr>
          <a:xfrm>
            <a:off x="9797430" y="3742420"/>
            <a:ext cx="1884962" cy="1792224"/>
          </a:xfrm>
          <a:prstGeom prst="foldedCorner">
            <a:avLst/>
          </a:prstGeom>
          <a:gradFill>
            <a:gsLst>
              <a:gs pos="30000">
                <a:srgbClr val="FF5C4B"/>
              </a:gs>
              <a:gs pos="100000">
                <a:srgbClr val="E05143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dirty="0">
                <a:latin typeface="Century Gothic" panose="020B0502020202020204" pitchFamily="34" charset="0"/>
              </a:rPr>
              <a:t>Elemento CONTRO con alto valore / priorità</a:t>
            </a:r>
          </a:p>
        </p:txBody>
      </p:sp>
      <p:sp>
        <p:nvSpPr>
          <p:cNvPr id="40" name="Folded Corner 39">
            <a:extLst>
              <a:ext uri="{FF2B5EF4-FFF2-40B4-BE49-F238E27FC236}">
                <a16:creationId xmlns:a16="http://schemas.microsoft.com/office/drawing/2014/main" id="{C3793236-5826-CEFC-6E9D-25E577B5A8BA}"/>
              </a:ext>
            </a:extLst>
          </p:cNvPr>
          <p:cNvSpPr/>
          <p:nvPr/>
        </p:nvSpPr>
        <p:spPr>
          <a:xfrm>
            <a:off x="6432713" y="1063027"/>
            <a:ext cx="1884962" cy="1792224"/>
          </a:xfrm>
          <a:prstGeom prst="foldedCorner">
            <a:avLst/>
          </a:prstGeom>
          <a:gradFill>
            <a:gsLst>
              <a:gs pos="30000">
                <a:srgbClr val="FF5C4B"/>
              </a:gs>
              <a:gs pos="100000">
                <a:srgbClr val="E05143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dirty="0">
                <a:latin typeface="Century Gothic" panose="020B0502020202020204" pitchFamily="34" charset="0"/>
              </a:rPr>
              <a:t>Elemento CONTRO con alto valore / priorità</a:t>
            </a:r>
          </a:p>
        </p:txBody>
      </p:sp>
      <p:sp>
        <p:nvSpPr>
          <p:cNvPr id="41" name="Folded Corner 40">
            <a:extLst>
              <a:ext uri="{FF2B5EF4-FFF2-40B4-BE49-F238E27FC236}">
                <a16:creationId xmlns:a16="http://schemas.microsoft.com/office/drawing/2014/main" id="{55EA5321-5F2E-8727-271F-D2034616032F}"/>
              </a:ext>
            </a:extLst>
          </p:cNvPr>
          <p:cNvSpPr/>
          <p:nvPr/>
        </p:nvSpPr>
        <p:spPr>
          <a:xfrm>
            <a:off x="9794975" y="1217025"/>
            <a:ext cx="1884962" cy="1792224"/>
          </a:xfrm>
          <a:prstGeom prst="foldedCorner">
            <a:avLst/>
          </a:prstGeom>
          <a:gradFill>
            <a:gsLst>
              <a:gs pos="30000">
                <a:srgbClr val="FF7F74"/>
              </a:gs>
              <a:gs pos="100000">
                <a:srgbClr val="DD6F66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dirty="0">
                <a:latin typeface="Century Gothic" panose="020B0502020202020204" pitchFamily="34" charset="0"/>
              </a:rPr>
              <a:t>Elemento CONTRO con medio valore / priorità</a:t>
            </a:r>
          </a:p>
        </p:txBody>
      </p:sp>
      <p:sp>
        <p:nvSpPr>
          <p:cNvPr id="43" name="Folded Corner 42">
            <a:extLst>
              <a:ext uri="{FF2B5EF4-FFF2-40B4-BE49-F238E27FC236}">
                <a16:creationId xmlns:a16="http://schemas.microsoft.com/office/drawing/2014/main" id="{8606ADFE-5DC4-9E83-656A-4DDC0F1A471C}"/>
              </a:ext>
            </a:extLst>
          </p:cNvPr>
          <p:cNvSpPr/>
          <p:nvPr/>
        </p:nvSpPr>
        <p:spPr>
          <a:xfrm>
            <a:off x="6432713" y="4522507"/>
            <a:ext cx="1884962" cy="1792224"/>
          </a:xfrm>
          <a:prstGeom prst="foldedCorner">
            <a:avLst/>
          </a:prstGeom>
          <a:gradFill>
            <a:gsLst>
              <a:gs pos="30000">
                <a:srgbClr val="EBDC82"/>
              </a:gs>
              <a:gs pos="100000">
                <a:srgbClr val="F7BB72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Elemento CONTRO con basso valore / priorità</a:t>
            </a:r>
          </a:p>
        </p:txBody>
      </p:sp>
      <p:sp>
        <p:nvSpPr>
          <p:cNvPr id="44" name="Folded Corner 43">
            <a:extLst>
              <a:ext uri="{FF2B5EF4-FFF2-40B4-BE49-F238E27FC236}">
                <a16:creationId xmlns:a16="http://schemas.microsoft.com/office/drawing/2014/main" id="{D1D32E64-DF36-127C-A312-27DCABB0663C}"/>
              </a:ext>
            </a:extLst>
          </p:cNvPr>
          <p:cNvSpPr/>
          <p:nvPr/>
        </p:nvSpPr>
        <p:spPr>
          <a:xfrm>
            <a:off x="3876922" y="4044696"/>
            <a:ext cx="1884962" cy="1792224"/>
          </a:xfrm>
          <a:prstGeom prst="foldedCorner">
            <a:avLst/>
          </a:prstGeom>
          <a:gradFill>
            <a:gsLst>
              <a:gs pos="30000">
                <a:srgbClr val="52D1D0"/>
              </a:gs>
              <a:gs pos="100000">
                <a:srgbClr val="42ABAB"/>
              </a:gs>
            </a:gsLst>
            <a:lin ang="2700000" scaled="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dirty="0">
                <a:latin typeface="Century Gothic" panose="020B0502020202020204" pitchFamily="34" charset="0"/>
              </a:rPr>
              <a:t>Elemento PRO con medio valore / priorità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18FC4B-9A4A-EF00-7DA8-FE22B23F616A}"/>
              </a:ext>
            </a:extLst>
          </p:cNvPr>
          <p:cNvSpPr txBox="1"/>
          <p:nvPr/>
        </p:nvSpPr>
        <p:spPr>
          <a:xfrm>
            <a:off x="243465" y="201362"/>
            <a:ext cx="1907585" cy="101566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rtl="0"/>
            <a:r>
              <a:rPr lang="en-US" altLang="zh-CN" sz="6000" b="1" dirty="0">
                <a:latin typeface="Century Gothic" panose="020B0502020202020204" pitchFamily="34" charset="0"/>
              </a:rPr>
              <a:t>PRO</a:t>
            </a:r>
            <a:endParaRPr lang="it-IT" sz="6000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F8F39B-2C2C-38E1-7F89-BA4799895E06}"/>
              </a:ext>
            </a:extLst>
          </p:cNvPr>
          <p:cNvSpPr txBox="1"/>
          <p:nvPr/>
        </p:nvSpPr>
        <p:spPr>
          <a:xfrm>
            <a:off x="8237697" y="201362"/>
            <a:ext cx="3574884" cy="1015663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 rtl="0"/>
            <a:r>
              <a:rPr lang="en-US" altLang="zh-CN" sz="6000" b="1" dirty="0">
                <a:latin typeface="Century Gothic" panose="020B0502020202020204" pitchFamily="34" charset="0"/>
              </a:rPr>
              <a:t>CONTRO</a:t>
            </a:r>
            <a:endParaRPr lang="it-IT" sz="60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140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6466325"/>
              </p:ext>
            </p:extLst>
          </p:nvPr>
        </p:nvGraphicFramePr>
        <p:xfrm>
          <a:off x="787790" y="1050352"/>
          <a:ext cx="10227213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227213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DICHIARAZIONE DI NON RESPONSABILITÀ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Qualsiasi articolo, modello o informazione è fornito da Smartsheet sul sito web solo come riferimento. Pur adoperandoci per mantenere le informazioni aggiornate e corrette, non offriamo alcuna garanzia o dichiarazione di alcun tipo, esplicita o implicita, relativamente alla completezza, l’accuratezza, l’affidabilità, l’idoneità o la disponibilità rispetto al sito web o le informazioni, gli articoli, i modelli o della relativa grafica contenuti nel sito. Qualsiasi affidamento si faccia su tali informazioni è pertanto strettamente a proprio rischio.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-IT-Project-Roadmap-Template_PowerPoint" id="{E0B00D7D-4A39-F94B-B626-1431173AFEFD}" vid="{70A50C9C-6E0F-054C-A285-DFEABD7B55B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IC-IT-Project-Roadmap-Template_PowerPoint</Template>
  <TotalTime>15611</TotalTime>
  <Words>280</Words>
  <Application>Microsoft Office PowerPoint</Application>
  <PresentationFormat>Widescreen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Allen Liu （刘法宪）</cp:lastModifiedBy>
  <cp:revision>147</cp:revision>
  <cp:lastPrinted>2020-08-31T22:23:58Z</cp:lastPrinted>
  <dcterms:created xsi:type="dcterms:W3CDTF">2021-07-07T23:54:57Z</dcterms:created>
  <dcterms:modified xsi:type="dcterms:W3CDTF">2024-10-28T07:20:31Z</dcterms:modified>
</cp:coreProperties>
</file>