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7" r:id="rId2"/>
    <p:sldId id="256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66"/>
    <a:srgbClr val="F05C4F"/>
    <a:srgbClr val="9C92C8"/>
    <a:srgbClr val="C8C2E0"/>
    <a:srgbClr val="000000"/>
    <a:srgbClr val="97D0B1"/>
    <a:srgbClr val="406352"/>
    <a:srgbClr val="737373"/>
    <a:srgbClr val="33D6AD"/>
    <a:srgbClr val="00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9" autoAdjust="0"/>
    <p:restoredTop sz="95937" autoAdjust="0"/>
  </p:normalViewPr>
  <p:slideViewPr>
    <p:cSldViewPr snapToGrid="0">
      <p:cViewPr varScale="1">
        <p:scale>
          <a:sx n="67" d="100"/>
          <a:sy n="67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92000">
              <a:srgbClr val="7373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676962"/>
            <a:ext cx="4196169" cy="472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utilizza questo modello per gestire e procedere sistematicamente all’escalation degli incidenti in base alla loro gravità, garantendo risposte tempestive e appropriate per mantenere l’efficienza operativa.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dei modelli: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presenta colonne per Categoria, Descrizione, Risoluzione, Tempo di risposta previsto e Tempo di risoluzione previsto. La colonna Categoria classifica i livelli di gravità da Richiesta di funzionalità a Urgente, fornendo linee guida chiare per la priorità e la gestione degli incidenti. 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8544" y="496430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3" y="258507"/>
            <a:ext cx="779662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spc="-20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matrice per escalation per la gestione degli incidenti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3900A-2F04-BA7D-357A-82D8C478E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656" y="2467057"/>
            <a:ext cx="6764906" cy="3149373"/>
          </a:xfrm>
          <a:prstGeom prst="rect">
            <a:avLst/>
          </a:prstGeom>
          <a:effectLst>
            <a:outerShdw blurRad="304800" dist="114300" dir="996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EA558F-2BA9-24E0-CD66-A49A1D91A513}"/>
              </a:ext>
            </a:extLst>
          </p:cNvPr>
          <p:cNvSpPr txBox="1"/>
          <p:nvPr/>
        </p:nvSpPr>
        <p:spPr>
          <a:xfrm>
            <a:off x="232095" y="186282"/>
            <a:ext cx="11197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per escalation per la gestione degli incidenti</a:t>
            </a:r>
            <a:r>
              <a:rPr lang="it-IT" sz="2800" b="1" i="0" u="none" strike="noStrike" dirty="0">
                <a:solidFill>
                  <a:srgbClr val="011033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82D8299-A807-5ABF-7DE3-601FA3D5F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14263"/>
              </p:ext>
            </p:extLst>
          </p:nvPr>
        </p:nvGraphicFramePr>
        <p:xfrm>
          <a:off x="232095" y="796954"/>
          <a:ext cx="11680270" cy="5402509"/>
        </p:xfrm>
        <a:graphic>
          <a:graphicData uri="http://schemas.openxmlformats.org/drawingml/2006/table">
            <a:tbl>
              <a:tblPr firstRow="1" firstCol="1" bandRow="1"/>
              <a:tblGrid>
                <a:gridCol w="2336054">
                  <a:extLst>
                    <a:ext uri="{9D8B030D-6E8A-4147-A177-3AD203B41FA5}">
                      <a16:colId xmlns:a16="http://schemas.microsoft.com/office/drawing/2014/main" val="2612716007"/>
                    </a:ext>
                  </a:extLst>
                </a:gridCol>
                <a:gridCol w="2336054">
                  <a:extLst>
                    <a:ext uri="{9D8B030D-6E8A-4147-A177-3AD203B41FA5}">
                      <a16:colId xmlns:a16="http://schemas.microsoft.com/office/drawing/2014/main" val="1883996066"/>
                    </a:ext>
                  </a:extLst>
                </a:gridCol>
                <a:gridCol w="2336054">
                  <a:extLst>
                    <a:ext uri="{9D8B030D-6E8A-4147-A177-3AD203B41FA5}">
                      <a16:colId xmlns:a16="http://schemas.microsoft.com/office/drawing/2014/main" val="1689261197"/>
                    </a:ext>
                  </a:extLst>
                </a:gridCol>
                <a:gridCol w="2336054">
                  <a:extLst>
                    <a:ext uri="{9D8B030D-6E8A-4147-A177-3AD203B41FA5}">
                      <a16:colId xmlns:a16="http://schemas.microsoft.com/office/drawing/2014/main" val="2459441263"/>
                    </a:ext>
                  </a:extLst>
                </a:gridCol>
                <a:gridCol w="2336054">
                  <a:extLst>
                    <a:ext uri="{9D8B030D-6E8A-4147-A177-3AD203B41FA5}">
                      <a16:colId xmlns:a16="http://schemas.microsoft.com/office/drawing/2014/main" val="4236928023"/>
                    </a:ext>
                  </a:extLst>
                </a:gridCol>
              </a:tblGrid>
              <a:tr h="5164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highlight>
                            <a:srgbClr val="757171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Categoria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highlight>
                            <a:srgbClr val="32A5D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Descrizione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Soluzione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highlight>
                            <a:srgbClr val="32A5D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di risposta </a:t>
                      </a:r>
                      <a:br>
                        <a:rPr lang="en-US" sz="1200" b="1">
                          <a:solidFill>
                            <a:srgbClr val="FFFFFF"/>
                          </a:solidFill>
                          <a:effectLst/>
                          <a:highlight>
                            <a:srgbClr val="32A5D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highlight>
                            <a:srgbClr val="32A5D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previsto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di soluzione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previsto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39684"/>
                  </a:ext>
                </a:extLst>
              </a:tr>
              <a:tr h="97721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Richiesta di funzionalità 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Richieste per nuove funzionalità o miglioramenti ai servizi esistenti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Descrivi in dettaglio la funzionalità o il miglioramento desiderato.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Delinea i passaggi per valutare e potenzialmente integrare la funzionalità richiesta.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Fornisci un feedback iniziale entro una settimana.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 tempo di risoluzione varia in base alla complessità e deve essere stimato durante la revisione iniziale.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83639"/>
                  </a:ext>
                </a:extLst>
              </a:tr>
              <a:tr h="97721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Basso 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Incidenti minori con impatto minimo sulle operazioni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Fornisci una breve descrizione del problema minore e il suo ambito limitato di impatto.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Offri azioni correttive semplici o soluzioni alternative per risolvere il problema.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Conferma entro quattro ore.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Risolvi entro un giorno lavorativo.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342029"/>
                  </a:ext>
                </a:extLst>
              </a:tr>
              <a:tr h="97721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Normale 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Incidenti standard che influiscono su qualche utente ma non incidono sulle attività principali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Fornisci una panoramica dell’incidente, evidenziando le aree e i gruppi di utenti interessati.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Definisci le procedure per risolvere e rettificare l’incidente in maniera tempestiva.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Rispondi entro un’ora.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Risolvi entro quattro ore.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836096"/>
                  </a:ext>
                </a:extLst>
              </a:tr>
              <a:tr h="97721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Alto 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Incidenti seri che incidono su molti utenti o funzionalità critiche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Scrivi un resoconto dettagliato dell’incidente, la sua gravità e i potenziali rischi se non viene risolto.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Intraprendi azioni strategiche per mitigare l’incidente e ripristinare le normali operazioni.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Rispondi subito, al massimo entro un’ora.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Risolvi entro un’ora o il prima possibile.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210848"/>
                  </a:ext>
                </a:extLst>
              </a:tr>
              <a:tr h="97721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highlight>
                            <a:srgbClr val="FF505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Urgente 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505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highlight>
                            <a:srgbClr val="FF505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Incidenti critici che richiedono un’azione immediata a scopo di prevenzione o per riprendere dopo interruzioni importanti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Fornisci dettagli completi dell’emergenza, tra cui i sistemi interessati e le potenziali interruzioni.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Intervieni immediatamente e con decisione per risolvere l’incidente e ridurre al minimo l’impatto.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Rispondi immediatamente, entro 15 minuti.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Risolvi immediatamente, idealmente entro 30 minuti.</a:t>
                      </a:r>
                    </a:p>
                  </a:txBody>
                  <a:tcPr marL="50477" marR="50477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30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493</Words>
  <Application>Microsoft Office PowerPoint</Application>
  <PresentationFormat>Widescreen</PresentationFormat>
  <Paragraphs>39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Admin</cp:lastModifiedBy>
  <cp:revision>19</cp:revision>
  <dcterms:created xsi:type="dcterms:W3CDTF">2024-06-23T02:36:30Z</dcterms:created>
  <dcterms:modified xsi:type="dcterms:W3CDTF">2024-10-29T10:58:11Z</dcterms:modified>
</cp:coreProperties>
</file>