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7" r:id="rId2"/>
    <p:sldId id="256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66"/>
    <a:srgbClr val="F05C4F"/>
    <a:srgbClr val="9C92C8"/>
    <a:srgbClr val="C8C2E0"/>
    <a:srgbClr val="000000"/>
    <a:srgbClr val="97D0B1"/>
    <a:srgbClr val="406352"/>
    <a:srgbClr val="737373"/>
    <a:srgbClr val="33D6AD"/>
    <a:srgbClr val="00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9" autoAdjust="0"/>
    <p:restoredTop sz="95937" autoAdjust="0"/>
  </p:normalViewPr>
  <p:slideViewPr>
    <p:cSldViewPr snapToGrid="0">
      <p:cViewPr varScale="1">
        <p:scale>
          <a:sx n="67" d="100"/>
          <a:sy n="67" d="100"/>
        </p:scale>
        <p:origin x="7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40000"/>
                <a:lumOff val="60000"/>
              </a:schemeClr>
            </a:gs>
            <a:gs pos="93000">
              <a:srgbClr val="7373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728323"/>
            <a:ext cx="4439056" cy="440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utilizza questo modello per gestire e procedere efficacemente con l’escalation degli incidenti del service desk IT (Information Technology), assicurando che i problemi vengano risolti al livello appropriato in base alle best practice ITIL.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include livelli dettagliati per IT Service Desk (Livello 1) e Assistenza di Livello 2 e di Livello 3, insieme a un diagramma personalizzabile del flusso di lavoro di escalation per adattare il processo alle esigenze specifiche della tua organizzazione IT. </a:t>
            </a:r>
          </a:p>
        </p:txBody>
      </p:sp>
      <p:pic>
        <p:nvPicPr>
          <p:cNvPr id="90" name="Google Shape;90;p1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968" y="496430"/>
            <a:ext cx="3744561" cy="7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4" y="258507"/>
            <a:ext cx="719654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 di modello di matrice per escalation per l’IT Service Desk / ITIL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A1BDA-B231-0BDA-21D9-DF8551C54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1505" y="2424418"/>
            <a:ext cx="6323351" cy="29649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EA558F-2BA9-24E0-CD66-A49A1D91A513}"/>
              </a:ext>
            </a:extLst>
          </p:cNvPr>
          <p:cNvSpPr txBox="1"/>
          <p:nvPr/>
        </p:nvSpPr>
        <p:spPr>
          <a:xfrm>
            <a:off x="232095" y="186282"/>
            <a:ext cx="11297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36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Matrice per escalation per l’IT Service Desk / ITIL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DCAD6B-D29E-0BA6-CA76-AC39EB4507EF}"/>
              </a:ext>
            </a:extLst>
          </p:cNvPr>
          <p:cNvGrpSpPr/>
          <p:nvPr/>
        </p:nvGrpSpPr>
        <p:grpSpPr>
          <a:xfrm>
            <a:off x="74975" y="927678"/>
            <a:ext cx="12042046" cy="5589873"/>
            <a:chOff x="0" y="0"/>
            <a:chExt cx="12051574" cy="5589873"/>
          </a:xfrm>
        </p:grpSpPr>
        <p:sp>
          <p:nvSpPr>
            <p:cNvPr id="59" name="Flowchart: Manual Input 58">
              <a:extLst>
                <a:ext uri="{FF2B5EF4-FFF2-40B4-BE49-F238E27FC236}">
                  <a16:creationId xmlns:a16="http://schemas.microsoft.com/office/drawing/2014/main" id="{ADA34733-C0A7-1C7D-28E4-004C3ACDA395}"/>
                </a:ext>
              </a:extLst>
            </p:cNvPr>
            <p:cNvSpPr/>
            <p:nvPr/>
          </p:nvSpPr>
          <p:spPr>
            <a:xfrm>
              <a:off x="0" y="2003559"/>
              <a:ext cx="1711354" cy="643172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dirty="0">
                  <a:latin typeface="Century Gothic" panose="020B0502020202020204" pitchFamily="34" charset="0"/>
                </a:rPr>
                <a:t>Problema di installazione del software</a:t>
              </a:r>
            </a:p>
          </p:txBody>
        </p:sp>
        <p:sp>
          <p:nvSpPr>
            <p:cNvPr id="60" name="Rectangle: Diagonal Corners Rounded 59">
              <a:extLst>
                <a:ext uri="{FF2B5EF4-FFF2-40B4-BE49-F238E27FC236}">
                  <a16:creationId xmlns:a16="http://schemas.microsoft.com/office/drawing/2014/main" id="{69ACA092-E104-7695-ECF0-37DB8C522E3E}"/>
                </a:ext>
              </a:extLst>
            </p:cNvPr>
            <p:cNvSpPr/>
            <p:nvPr/>
          </p:nvSpPr>
          <p:spPr>
            <a:xfrm>
              <a:off x="2127405" y="660013"/>
              <a:ext cx="2114027" cy="1096657"/>
            </a:xfrm>
            <a:prstGeom prst="round2DiagRect">
              <a:avLst/>
            </a:prstGeom>
            <a:solidFill>
              <a:srgbClr val="0F9ED5">
                <a:alpha val="69804"/>
              </a:srgbClr>
            </a:solidFill>
            <a:ln>
              <a:solidFill>
                <a:srgbClr val="0F9ED5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182880" rIns="3600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000" b="0" i="0" u="none" strike="noStrike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Essendo il</a:t>
              </a:r>
              <a:r>
                <a:rPr lang="it-IT" sz="1000" b="0" i="0" u="none" strike="noStrike" spc="-20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p</a:t>
              </a:r>
              <a:r>
                <a:rPr lang="it-IT" sz="1000" b="0" i="0" u="none" strike="noStrike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unto di contatto iniziale per tutti i problemi IT,</a:t>
              </a:r>
              <a:r>
                <a:rPr lang="it-IT" sz="1000" b="0" i="0" u="none" strike="noStrike" spc="-20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il service desk</a:t>
              </a:r>
              <a:r>
                <a:rPr lang="it-IT" sz="1000" b="0" i="0" u="none" strike="noStrike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gestisce le richieste generali e la </a:t>
              </a:r>
              <a:r>
                <a:rPr lang="it-IT" sz="1000" b="0" i="0" u="none" strike="noStrike" kern="1200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rPr>
                <a:t>risoluzione dei problemi</a:t>
              </a:r>
              <a:r>
                <a:rPr lang="it-IT" sz="1000" b="0" i="0" u="none" strike="noStrike" spc="-2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di base.</a:t>
              </a:r>
            </a:p>
          </p:txBody>
        </p:sp>
        <p:sp>
          <p:nvSpPr>
            <p:cNvPr id="61" name="Rectangle: Diagonal Corners Rounded 60">
              <a:extLst>
                <a:ext uri="{FF2B5EF4-FFF2-40B4-BE49-F238E27FC236}">
                  <a16:creationId xmlns:a16="http://schemas.microsoft.com/office/drawing/2014/main" id="{D650965C-D120-B9A2-280D-64A7EC386DED}"/>
                </a:ext>
              </a:extLst>
            </p:cNvPr>
            <p:cNvSpPr/>
            <p:nvPr/>
          </p:nvSpPr>
          <p:spPr>
            <a:xfrm>
              <a:off x="4712460" y="676711"/>
              <a:ext cx="2114027" cy="1096657"/>
            </a:xfrm>
            <a:prstGeom prst="round2DiagRect">
              <a:avLst/>
            </a:prstGeom>
            <a:solidFill>
              <a:srgbClr val="E97132">
                <a:alpha val="69804"/>
              </a:srgbClr>
            </a:solidFill>
            <a:ln>
              <a:solidFill>
                <a:srgbClr val="E97132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288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000" b="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Il Livello 2 ha a che fare con problemi più complessi che richiedono conoscenze specialistiche o competenze tecniche aggiuntive.</a:t>
              </a:r>
              <a:r>
                <a:rPr lang="it-IT" sz="100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2" name="Rectangle: Diagonal Corners Rounded 61">
              <a:extLst>
                <a:ext uri="{FF2B5EF4-FFF2-40B4-BE49-F238E27FC236}">
                  <a16:creationId xmlns:a16="http://schemas.microsoft.com/office/drawing/2014/main" id="{36D6306E-513D-5679-11B4-1E88654A470A}"/>
                </a:ext>
              </a:extLst>
            </p:cNvPr>
            <p:cNvSpPr/>
            <p:nvPr/>
          </p:nvSpPr>
          <p:spPr>
            <a:xfrm>
              <a:off x="7297515" y="676712"/>
              <a:ext cx="2114027" cy="1096657"/>
            </a:xfrm>
            <a:prstGeom prst="round2DiagRect">
              <a:avLst/>
            </a:prstGeom>
            <a:solidFill>
              <a:srgbClr val="4EA72E">
                <a:alpha val="69804"/>
              </a:srgbClr>
            </a:solidFill>
            <a:ln>
              <a:solidFill>
                <a:srgbClr val="4EA72E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288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000" b="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Il Livello 3 risponde a sfide tecniche di alto livello che coinvolgono l’infrastruttura del sistema o problemi profondi del software.</a:t>
              </a:r>
              <a:r>
                <a:rPr lang="it-IT" sz="100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3" name="Rectangle: Diagonal Corners Rounded 62">
              <a:extLst>
                <a:ext uri="{FF2B5EF4-FFF2-40B4-BE49-F238E27FC236}">
                  <a16:creationId xmlns:a16="http://schemas.microsoft.com/office/drawing/2014/main" id="{1E83C183-A9FE-0E57-5E91-2E34C16D2470}"/>
                </a:ext>
              </a:extLst>
            </p:cNvPr>
            <p:cNvSpPr/>
            <p:nvPr/>
          </p:nvSpPr>
          <p:spPr>
            <a:xfrm>
              <a:off x="9882570" y="676713"/>
              <a:ext cx="2114027" cy="1096657"/>
            </a:xfrm>
            <a:prstGeom prst="round2DiagRect">
              <a:avLst/>
            </a:prstGeom>
            <a:solidFill>
              <a:srgbClr val="FFC000">
                <a:alpha val="69804"/>
              </a:srgbClr>
            </a:solidFill>
            <a:ln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288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000" b="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Il Livello X</a:t>
              </a:r>
              <a:r>
                <a:rPr lang="it-IT" sz="1000" b="0" i="0" u="none" strike="noStrike" baseline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r</a:t>
              </a:r>
              <a:r>
                <a:rPr lang="it-IT" sz="1000" b="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appresenta il supporto esterno specialistico o l’assistenza specifica del vendor per problemi estremamente particolari.</a:t>
              </a:r>
              <a:r>
                <a:rPr lang="it-IT" sz="100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4" name="Rectangle: Diagonal Corners Rounded 63">
              <a:extLst>
                <a:ext uri="{FF2B5EF4-FFF2-40B4-BE49-F238E27FC236}">
                  <a16:creationId xmlns:a16="http://schemas.microsoft.com/office/drawing/2014/main" id="{17F6C2F7-6290-ADC3-4CB8-A4735D09BB71}"/>
                </a:ext>
              </a:extLst>
            </p:cNvPr>
            <p:cNvSpPr/>
            <p:nvPr/>
          </p:nvSpPr>
          <p:spPr>
            <a:xfrm>
              <a:off x="2127405" y="0"/>
              <a:ext cx="2114027" cy="806910"/>
            </a:xfrm>
            <a:prstGeom prst="round2Diag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IT Service Desk (Livello 1)</a:t>
              </a:r>
              <a:r>
                <a:rPr lang="it-IT" sz="12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5" name="Rectangle: Diagonal Corners Rounded 64">
              <a:extLst>
                <a:ext uri="{FF2B5EF4-FFF2-40B4-BE49-F238E27FC236}">
                  <a16:creationId xmlns:a16="http://schemas.microsoft.com/office/drawing/2014/main" id="{D9E275AA-29E3-D448-BB05-2400227B2D3D}"/>
                </a:ext>
              </a:extLst>
            </p:cNvPr>
            <p:cNvSpPr/>
            <p:nvPr/>
          </p:nvSpPr>
          <p:spPr>
            <a:xfrm>
              <a:off x="4712460" y="3168"/>
              <a:ext cx="2114027" cy="806452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Assistenza di Livello 2</a:t>
              </a:r>
              <a:r>
                <a:rPr lang="it-IT" sz="12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6" name="Rectangle: Diagonal Corners Rounded 65">
              <a:extLst>
                <a:ext uri="{FF2B5EF4-FFF2-40B4-BE49-F238E27FC236}">
                  <a16:creationId xmlns:a16="http://schemas.microsoft.com/office/drawing/2014/main" id="{49F26A03-7E37-674C-8936-6C6CC153BED8}"/>
                </a:ext>
              </a:extLst>
            </p:cNvPr>
            <p:cNvSpPr/>
            <p:nvPr/>
          </p:nvSpPr>
          <p:spPr>
            <a:xfrm>
              <a:off x="7297515" y="3168"/>
              <a:ext cx="2114027" cy="806452"/>
            </a:xfrm>
            <a:prstGeom prst="round2Diag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Assistenza di Livello 3</a:t>
              </a:r>
              <a:r>
                <a:rPr lang="it-IT" sz="12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7" name="Rectangle: Diagonal Corners Rounded 66">
              <a:extLst>
                <a:ext uri="{FF2B5EF4-FFF2-40B4-BE49-F238E27FC236}">
                  <a16:creationId xmlns:a16="http://schemas.microsoft.com/office/drawing/2014/main" id="{23E23BB1-2BB7-4ACB-ACEF-64ED8097D837}"/>
                </a:ext>
              </a:extLst>
            </p:cNvPr>
            <p:cNvSpPr/>
            <p:nvPr/>
          </p:nvSpPr>
          <p:spPr>
            <a:xfrm>
              <a:off x="9882570" y="3168"/>
              <a:ext cx="2114027" cy="806452"/>
            </a:xfrm>
            <a:prstGeom prst="round2Diag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Assistenza di Livello X</a:t>
              </a:r>
              <a:r>
                <a:rPr lang="it-IT" sz="12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8" name="Flowchart: Manual Input 67">
              <a:extLst>
                <a:ext uri="{FF2B5EF4-FFF2-40B4-BE49-F238E27FC236}">
                  <a16:creationId xmlns:a16="http://schemas.microsoft.com/office/drawing/2014/main" id="{2A2377AB-8252-1883-BDEE-185BDD6A5BCC}"/>
                </a:ext>
              </a:extLst>
            </p:cNvPr>
            <p:cNvSpPr/>
            <p:nvPr/>
          </p:nvSpPr>
          <p:spPr>
            <a:xfrm>
              <a:off x="0" y="3004660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>
                  <a:latin typeface="Century Gothic" panose="020B0502020202020204" pitchFamily="34" charset="0"/>
                </a:rPr>
                <a:t>Inattività della rete</a:t>
              </a:r>
            </a:p>
          </p:txBody>
        </p:sp>
        <p:sp>
          <p:nvSpPr>
            <p:cNvPr id="69" name="Flowchart: Manual Input 68">
              <a:extLst>
                <a:ext uri="{FF2B5EF4-FFF2-40B4-BE49-F238E27FC236}">
                  <a16:creationId xmlns:a16="http://schemas.microsoft.com/office/drawing/2014/main" id="{48C900A0-8B89-EA8A-4655-3E9EA85185B5}"/>
                </a:ext>
              </a:extLst>
            </p:cNvPr>
            <p:cNvSpPr/>
            <p:nvPr/>
          </p:nvSpPr>
          <p:spPr>
            <a:xfrm>
              <a:off x="0" y="3973596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>
                  <a:latin typeface="Century Gothic" panose="020B0502020202020204" pitchFamily="34" charset="0"/>
                </a:rPr>
                <a:t>Violazione della sicurezza dei dati</a:t>
              </a:r>
            </a:p>
          </p:txBody>
        </p:sp>
        <p:sp>
          <p:nvSpPr>
            <p:cNvPr id="70" name="Flowchart: Manual Input 69">
              <a:extLst>
                <a:ext uri="{FF2B5EF4-FFF2-40B4-BE49-F238E27FC236}">
                  <a16:creationId xmlns:a16="http://schemas.microsoft.com/office/drawing/2014/main" id="{FDBB6B3F-01BD-0092-132F-B6EFCF029B06}"/>
                </a:ext>
              </a:extLst>
            </p:cNvPr>
            <p:cNvSpPr/>
            <p:nvPr/>
          </p:nvSpPr>
          <p:spPr>
            <a:xfrm>
              <a:off x="0" y="4942521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>
                  <a:latin typeface="Century Gothic" panose="020B0502020202020204" pitchFamily="34" charset="0"/>
                </a:rPr>
                <a:t>Interruzioni del servizio cloud</a:t>
              </a:r>
            </a:p>
          </p:txBody>
        </p:sp>
        <p:sp>
          <p:nvSpPr>
            <p:cNvPr id="71" name="Flowchart: Terminator 70">
              <a:extLst>
                <a:ext uri="{FF2B5EF4-FFF2-40B4-BE49-F238E27FC236}">
                  <a16:creationId xmlns:a16="http://schemas.microsoft.com/office/drawing/2014/main" id="{32DF4E3D-5E86-4F2E-9E79-B27E78F4CC23}"/>
                </a:ext>
              </a:extLst>
            </p:cNvPr>
            <p:cNvSpPr/>
            <p:nvPr/>
          </p:nvSpPr>
          <p:spPr>
            <a:xfrm>
              <a:off x="2072427" y="1967213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Conferma i requisiti del sistema e prova le procedure di reinstallazione di base.</a:t>
              </a:r>
            </a:p>
          </p:txBody>
        </p:sp>
        <p:sp>
          <p:nvSpPr>
            <p:cNvPr id="72" name="Flowchart: Terminator 71">
              <a:extLst>
                <a:ext uri="{FF2B5EF4-FFF2-40B4-BE49-F238E27FC236}">
                  <a16:creationId xmlns:a16="http://schemas.microsoft.com/office/drawing/2014/main" id="{B9F7F77A-B0F5-9988-7F87-45A5C9033BB6}"/>
                </a:ext>
              </a:extLst>
            </p:cNvPr>
            <p:cNvSpPr/>
            <p:nvPr/>
          </p:nvSpPr>
          <p:spPr>
            <a:xfrm>
              <a:off x="2072427" y="2936147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Esegui una diagnostica dettagliata per identificare i conflitti o i file corrotti. Prova su sistemi alternativi, se necessario.</a:t>
              </a:r>
            </a:p>
          </p:txBody>
        </p:sp>
        <p:sp>
          <p:nvSpPr>
            <p:cNvPr id="73" name="Flowchart: Terminator 72">
              <a:extLst>
                <a:ext uri="{FF2B5EF4-FFF2-40B4-BE49-F238E27FC236}">
                  <a16:creationId xmlns:a16="http://schemas.microsoft.com/office/drawing/2014/main" id="{19A99C81-F4A0-C53E-E81D-7B9C8F4A927A}"/>
                </a:ext>
              </a:extLst>
            </p:cNvPr>
            <p:cNvSpPr/>
            <p:nvPr/>
          </p:nvSpPr>
          <p:spPr>
            <a:xfrm>
              <a:off x="2072427" y="3905077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Rivedi e rettifica le impostazioni avanzate del sistema o registra i conflitti che possono compromettere la</a:t>
              </a:r>
              <a:r>
                <a:rPr lang="it-IT" sz="900" i="0" u="none" strike="noStrike" baseline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funzione </a:t>
              </a:r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di sicurezza del sistema.</a:t>
              </a:r>
            </a:p>
          </p:txBody>
        </p:sp>
        <p:sp>
          <p:nvSpPr>
            <p:cNvPr id="74" name="Flowchart: Terminator 73">
              <a:extLst>
                <a:ext uri="{FF2B5EF4-FFF2-40B4-BE49-F238E27FC236}">
                  <a16:creationId xmlns:a16="http://schemas.microsoft.com/office/drawing/2014/main" id="{1ABAC143-F70A-6D59-CCF6-35551F8DC236}"/>
                </a:ext>
              </a:extLst>
            </p:cNvPr>
            <p:cNvSpPr/>
            <p:nvPr/>
          </p:nvSpPr>
          <p:spPr>
            <a:xfrm>
              <a:off x="2072427" y="4874010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Consulta il vendor del software per problemi di installazioni proprietarie o per ricevere patch.</a:t>
              </a:r>
            </a:p>
          </p:txBody>
        </p:sp>
        <p:sp>
          <p:nvSpPr>
            <p:cNvPr id="75" name="Flowchart: Terminator 74">
              <a:extLst>
                <a:ext uri="{FF2B5EF4-FFF2-40B4-BE49-F238E27FC236}">
                  <a16:creationId xmlns:a16="http://schemas.microsoft.com/office/drawing/2014/main" id="{6C38BCA3-D22D-26B6-A206-38D46ED52D1D}"/>
                </a:ext>
              </a:extLst>
            </p:cNvPr>
            <p:cNvSpPr/>
            <p:nvPr/>
          </p:nvSpPr>
          <p:spPr>
            <a:xfrm>
              <a:off x="4657482" y="1967213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Controlla i report iniziali e conferma se il problema è diffuso o localizzato. Reimposta i router o gli interruttori, se opportuno.</a:t>
              </a:r>
            </a:p>
          </p:txBody>
        </p:sp>
        <p:sp>
          <p:nvSpPr>
            <p:cNvPr id="76" name="Flowchart: Terminator 75">
              <a:extLst>
                <a:ext uri="{FF2B5EF4-FFF2-40B4-BE49-F238E27FC236}">
                  <a16:creationId xmlns:a16="http://schemas.microsoft.com/office/drawing/2014/main" id="{FD588D93-7F4A-D890-60EA-046DC8684A9B}"/>
                </a:ext>
              </a:extLst>
            </p:cNvPr>
            <p:cNvSpPr/>
            <p:nvPr/>
          </p:nvSpPr>
          <p:spPr>
            <a:xfrm>
              <a:off x="4657482" y="2936147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Analizza i registri di rete e coordinati con i provider del servizio internet o i team interni addetti alla rete per individuare le interruzioni.</a:t>
              </a:r>
            </a:p>
          </p:txBody>
        </p:sp>
        <p:sp>
          <p:nvSpPr>
            <p:cNvPr id="77" name="Flowchart: Terminator 76">
              <a:extLst>
                <a:ext uri="{FF2B5EF4-FFF2-40B4-BE49-F238E27FC236}">
                  <a16:creationId xmlns:a16="http://schemas.microsoft.com/office/drawing/2014/main" id="{6D77F121-9083-FC63-4B60-1ED401CDC9B3}"/>
                </a:ext>
              </a:extLst>
            </p:cNvPr>
            <p:cNvSpPr/>
            <p:nvPr/>
          </p:nvSpPr>
          <p:spPr>
            <a:xfrm>
              <a:off x="4657482" y="3905077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Implementa le procedure avanzate di recupero della rete e riconfigura i principali protocolli di routing.</a:t>
              </a:r>
            </a:p>
          </p:txBody>
        </p:sp>
        <p:sp>
          <p:nvSpPr>
            <p:cNvPr id="78" name="Flowchart: Terminator 77">
              <a:extLst>
                <a:ext uri="{FF2B5EF4-FFF2-40B4-BE49-F238E27FC236}">
                  <a16:creationId xmlns:a16="http://schemas.microsoft.com/office/drawing/2014/main" id="{85340F13-CA83-D69D-4F33-D4347BD1BF78}"/>
                </a:ext>
              </a:extLst>
            </p:cNvPr>
            <p:cNvSpPr/>
            <p:nvPr/>
          </p:nvSpPr>
          <p:spPr>
            <a:xfrm>
              <a:off x="4657482" y="4874010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Coinvolgi i vendor delle apparecchiature di rete per aggiornamenti critici del firmware o diagnostica specialistica.</a:t>
              </a:r>
            </a:p>
          </p:txBody>
        </p:sp>
        <p:sp>
          <p:nvSpPr>
            <p:cNvPr id="79" name="Flowchart: Terminator 78">
              <a:extLst>
                <a:ext uri="{FF2B5EF4-FFF2-40B4-BE49-F238E27FC236}">
                  <a16:creationId xmlns:a16="http://schemas.microsoft.com/office/drawing/2014/main" id="{7BF4B306-BF6E-3C11-97A2-314B116BB601}"/>
                </a:ext>
              </a:extLst>
            </p:cNvPr>
            <p:cNvSpPr/>
            <p:nvPr/>
          </p:nvSpPr>
          <p:spPr>
            <a:xfrm>
              <a:off x="7242537" y="1967212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Registra l’incidente, allerta i team di sicurezza e avvia una procedura preliminare di blocco dei dati.</a:t>
              </a:r>
            </a:p>
          </p:txBody>
        </p:sp>
        <p:sp>
          <p:nvSpPr>
            <p:cNvPr id="80" name="Flowchart: Terminator 79">
              <a:extLst>
                <a:ext uri="{FF2B5EF4-FFF2-40B4-BE49-F238E27FC236}">
                  <a16:creationId xmlns:a16="http://schemas.microsoft.com/office/drawing/2014/main" id="{6728A035-064F-39DE-01D5-D53A66BA0B17}"/>
                </a:ext>
              </a:extLst>
            </p:cNvPr>
            <p:cNvSpPr/>
            <p:nvPr/>
          </p:nvSpPr>
          <p:spPr>
            <a:xfrm>
              <a:off x="7242537" y="2936146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Conduci un’analisi forense iniziale per valutare l’estensione della violazione e identificare i sistemi compromessi.</a:t>
              </a:r>
            </a:p>
          </p:txBody>
        </p:sp>
        <p:sp>
          <p:nvSpPr>
            <p:cNvPr id="81" name="Flowchart: Terminator 80">
              <a:extLst>
                <a:ext uri="{FF2B5EF4-FFF2-40B4-BE49-F238E27FC236}">
                  <a16:creationId xmlns:a16="http://schemas.microsoft.com/office/drawing/2014/main" id="{DA1F30FA-E09D-F7ED-6BB3-EA9A7CB0ADBD}"/>
                </a:ext>
              </a:extLst>
            </p:cNvPr>
            <p:cNvSpPr/>
            <p:nvPr/>
          </p:nvSpPr>
          <p:spPr>
            <a:xfrm>
              <a:off x="7242537" y="3905076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Conduci audit di sicurezza completi e implementa strategie di correzione per mettere in sicurezza tutti i punti dati.</a:t>
              </a:r>
            </a:p>
          </p:txBody>
        </p:sp>
        <p:sp>
          <p:nvSpPr>
            <p:cNvPr id="82" name="Flowchart: Terminator 81">
              <a:extLst>
                <a:ext uri="{FF2B5EF4-FFF2-40B4-BE49-F238E27FC236}">
                  <a16:creationId xmlns:a16="http://schemas.microsoft.com/office/drawing/2014/main" id="{03D9B196-BA07-B0CA-7B4A-C8E68E8280D4}"/>
                </a:ext>
              </a:extLst>
            </p:cNvPr>
            <p:cNvSpPr/>
            <p:nvPr/>
          </p:nvSpPr>
          <p:spPr>
            <a:xfrm>
              <a:off x="7242537" y="4874009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Lavora con aziende di cybersecurity per soluzioni avanzate di rilevamento delle minacce e tecniche di mitigazione.</a:t>
              </a:r>
            </a:p>
          </p:txBody>
        </p:sp>
        <p:sp>
          <p:nvSpPr>
            <p:cNvPr id="83" name="Flowchart: Terminator 82">
              <a:extLst>
                <a:ext uri="{FF2B5EF4-FFF2-40B4-BE49-F238E27FC236}">
                  <a16:creationId xmlns:a16="http://schemas.microsoft.com/office/drawing/2014/main" id="{EACD8E14-40D7-4372-1A7E-5628780BDB4F}"/>
                </a:ext>
              </a:extLst>
            </p:cNvPr>
            <p:cNvSpPr/>
            <p:nvPr/>
          </p:nvSpPr>
          <p:spPr>
            <a:xfrm>
              <a:off x="9827592" y="1967213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Verifica lo stato del servizio con provider cloud e segnala i dettagli dell’interruzione agli utenti.</a:t>
              </a:r>
            </a:p>
          </p:txBody>
        </p:sp>
        <p:sp>
          <p:nvSpPr>
            <p:cNvPr id="84" name="Flowchart: Terminator 83">
              <a:extLst>
                <a:ext uri="{FF2B5EF4-FFF2-40B4-BE49-F238E27FC236}">
                  <a16:creationId xmlns:a16="http://schemas.microsoft.com/office/drawing/2014/main" id="{3EAB794E-5A46-932A-E118-CBDAEAD4267F}"/>
                </a:ext>
              </a:extLst>
            </p:cNvPr>
            <p:cNvSpPr/>
            <p:nvPr/>
          </p:nvSpPr>
          <p:spPr>
            <a:xfrm>
              <a:off x="9827592" y="2936147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Valuta le integrazioni API e conduci controlli sui servizi correlati per garantire la connettività.</a:t>
              </a:r>
            </a:p>
          </p:txBody>
        </p:sp>
        <p:sp>
          <p:nvSpPr>
            <p:cNvPr id="85" name="Flowchart: Terminator 84">
              <a:extLst>
                <a:ext uri="{FF2B5EF4-FFF2-40B4-BE49-F238E27FC236}">
                  <a16:creationId xmlns:a16="http://schemas.microsoft.com/office/drawing/2014/main" id="{3C986181-75FB-37FD-DB24-F8AFA3B58AA4}"/>
                </a:ext>
              </a:extLst>
            </p:cNvPr>
            <p:cNvSpPr/>
            <p:nvPr/>
          </p:nvSpPr>
          <p:spPr>
            <a:xfrm>
              <a:off x="9827592" y="3905077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Coordinati con i tecnici del cloud per ripristinare i servizi e gestire i controlli sull’integrità dei dati.</a:t>
              </a:r>
            </a:p>
          </p:txBody>
        </p:sp>
        <p:sp>
          <p:nvSpPr>
            <p:cNvPr id="86" name="Flowchart: Terminator 85">
              <a:extLst>
                <a:ext uri="{FF2B5EF4-FFF2-40B4-BE49-F238E27FC236}">
                  <a16:creationId xmlns:a16="http://schemas.microsoft.com/office/drawing/2014/main" id="{1F8E0943-4C6E-8F93-E18C-128816A2AB1A}"/>
                </a:ext>
              </a:extLst>
            </p:cNvPr>
            <p:cNvSpPr/>
            <p:nvPr/>
          </p:nvSpPr>
          <p:spPr>
            <a:xfrm>
              <a:off x="9827592" y="4874010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9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Collabora con i provider dei servizi cloud per l’analisi dettagliata delle cause principali e per prevenire interruzioni future.</a:t>
              </a:r>
            </a:p>
          </p:txBody>
        </p:sp>
        <p:pic>
          <p:nvPicPr>
            <p:cNvPr id="87" name="Graphic 36" descr="Cerchi con frecce">
              <a:extLst>
                <a:ext uri="{FF2B5EF4-FFF2-40B4-BE49-F238E27FC236}">
                  <a16:creationId xmlns:a16="http://schemas.microsoft.com/office/drawing/2014/main" id="{2461B125-52C8-1D4E-CA15-FB852CC00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29618" y="103152"/>
              <a:ext cx="449820" cy="449820"/>
            </a:xfrm>
            <a:prstGeom prst="rect">
              <a:avLst/>
            </a:prstGeom>
          </p:spPr>
        </p:pic>
        <p:pic>
          <p:nvPicPr>
            <p:cNvPr id="88" name="Graphic 38" descr="Terminale">
              <a:extLst>
                <a:ext uri="{FF2B5EF4-FFF2-40B4-BE49-F238E27FC236}">
                  <a16:creationId xmlns:a16="http://schemas.microsoft.com/office/drawing/2014/main" id="{FDA9D46A-50FD-60AB-3816-2C7E0BE9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4673" y="103152"/>
              <a:ext cx="449820" cy="449820"/>
            </a:xfrm>
            <a:prstGeom prst="rect">
              <a:avLst/>
            </a:prstGeom>
          </p:spPr>
        </p:pic>
        <p:pic>
          <p:nvPicPr>
            <p:cNvPr id="89" name="Graphic 40" descr="Chiave">
              <a:extLst>
                <a:ext uri="{FF2B5EF4-FFF2-40B4-BE49-F238E27FC236}">
                  <a16:creationId xmlns:a16="http://schemas.microsoft.com/office/drawing/2014/main" id="{3D73BB35-47B3-69C7-861A-A88D26246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44563" y="103152"/>
              <a:ext cx="449820" cy="449820"/>
            </a:xfrm>
            <a:prstGeom prst="rect">
              <a:avLst/>
            </a:prstGeom>
          </p:spPr>
        </p:pic>
        <p:pic>
          <p:nvPicPr>
            <p:cNvPr id="90" name="Graphic 42" descr="Vlog">
              <a:extLst>
                <a:ext uri="{FF2B5EF4-FFF2-40B4-BE49-F238E27FC236}">
                  <a16:creationId xmlns:a16="http://schemas.microsoft.com/office/drawing/2014/main" id="{BAF8F6DC-A47E-5892-A096-5A57ABEC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59508" y="103152"/>
              <a:ext cx="449820" cy="449820"/>
            </a:xfrm>
            <a:prstGeom prst="rect">
              <a:avLst/>
            </a:prstGeom>
          </p:spPr>
        </p:pic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575746F-CD3F-71C1-6643-18511CA6407A}"/>
                </a:ext>
              </a:extLst>
            </p:cNvPr>
            <p:cNvCxnSpPr>
              <a:cxnSpLocks/>
              <a:stCxn id="59" idx="3"/>
              <a:endCxn id="71" idx="1"/>
            </p:cNvCxnSpPr>
            <p:nvPr/>
          </p:nvCxnSpPr>
          <p:spPr>
            <a:xfrm>
              <a:off x="1711354" y="2325145"/>
              <a:ext cx="361073" cy="0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A7D04D6-98F7-5171-A6BE-B03CA0994124}"/>
                </a:ext>
              </a:extLst>
            </p:cNvPr>
            <p:cNvCxnSpPr>
              <a:cxnSpLocks/>
              <a:stCxn id="68" idx="3"/>
              <a:endCxn id="72" idx="1"/>
            </p:cNvCxnSpPr>
            <p:nvPr/>
          </p:nvCxnSpPr>
          <p:spPr>
            <a:xfrm flipV="1">
              <a:off x="1711354" y="3294079"/>
              <a:ext cx="361073" cy="2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4C6E932-6B87-A2EA-608E-8354DE711525}"/>
                </a:ext>
              </a:extLst>
            </p:cNvPr>
            <p:cNvCxnSpPr>
              <a:cxnSpLocks/>
              <a:stCxn id="69" idx="3"/>
              <a:endCxn id="73" idx="1"/>
            </p:cNvCxnSpPr>
            <p:nvPr/>
          </p:nvCxnSpPr>
          <p:spPr>
            <a:xfrm flipV="1">
              <a:off x="1711354" y="4263009"/>
              <a:ext cx="361073" cy="8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5225CA5-8B71-930E-30F8-BDF48B31C841}"/>
                </a:ext>
              </a:extLst>
            </p:cNvPr>
            <p:cNvCxnSpPr>
              <a:cxnSpLocks/>
              <a:stCxn id="70" idx="3"/>
              <a:endCxn id="74" idx="1"/>
            </p:cNvCxnSpPr>
            <p:nvPr/>
          </p:nvCxnSpPr>
          <p:spPr>
            <a:xfrm>
              <a:off x="1711354" y="5231942"/>
              <a:ext cx="361073" cy="0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F084361-7076-D613-8D58-DA020FF55427}"/>
                </a:ext>
              </a:extLst>
            </p:cNvPr>
            <p:cNvCxnSpPr>
              <a:cxnSpLocks/>
              <a:stCxn id="71" idx="3"/>
              <a:endCxn id="75" idx="1"/>
            </p:cNvCxnSpPr>
            <p:nvPr/>
          </p:nvCxnSpPr>
          <p:spPr>
            <a:xfrm>
              <a:off x="4296409" y="2325145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69E5BB0-50FE-B9E6-EFAC-386666C0E3A1}"/>
                </a:ext>
              </a:extLst>
            </p:cNvPr>
            <p:cNvCxnSpPr>
              <a:cxnSpLocks/>
              <a:stCxn id="72" idx="3"/>
              <a:endCxn id="76" idx="1"/>
            </p:cNvCxnSpPr>
            <p:nvPr/>
          </p:nvCxnSpPr>
          <p:spPr>
            <a:xfrm>
              <a:off x="4296409" y="3294079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EEB463C-A004-1111-2276-6E015B14E372}"/>
                </a:ext>
              </a:extLst>
            </p:cNvPr>
            <p:cNvCxnSpPr>
              <a:cxnSpLocks/>
              <a:stCxn id="73" idx="3"/>
              <a:endCxn id="77" idx="1"/>
            </p:cNvCxnSpPr>
            <p:nvPr/>
          </p:nvCxnSpPr>
          <p:spPr>
            <a:xfrm>
              <a:off x="4296409" y="4263009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F6BEC37-AB83-1477-9083-65764F536FB0}"/>
                </a:ext>
              </a:extLst>
            </p:cNvPr>
            <p:cNvCxnSpPr>
              <a:cxnSpLocks/>
              <a:stCxn id="74" idx="3"/>
              <a:endCxn id="78" idx="1"/>
            </p:cNvCxnSpPr>
            <p:nvPr/>
          </p:nvCxnSpPr>
          <p:spPr>
            <a:xfrm>
              <a:off x="4296409" y="5231942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F0A4694-2D8E-6116-9D16-AE9352B152D4}"/>
                </a:ext>
              </a:extLst>
            </p:cNvPr>
            <p:cNvCxnSpPr>
              <a:cxnSpLocks/>
              <a:stCxn id="75" idx="3"/>
              <a:endCxn id="79" idx="1"/>
            </p:cNvCxnSpPr>
            <p:nvPr/>
          </p:nvCxnSpPr>
          <p:spPr>
            <a:xfrm flipV="1">
              <a:off x="6881464" y="2325144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40AB30E-58B2-8CB2-B1FD-F09A27C32246}"/>
                </a:ext>
              </a:extLst>
            </p:cNvPr>
            <p:cNvCxnSpPr>
              <a:cxnSpLocks/>
              <a:stCxn id="76" idx="3"/>
              <a:endCxn id="80" idx="1"/>
            </p:cNvCxnSpPr>
            <p:nvPr/>
          </p:nvCxnSpPr>
          <p:spPr>
            <a:xfrm flipV="1">
              <a:off x="6881464" y="3294078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0AFA3E2-E15B-688A-91B4-3217FFD96D36}"/>
                </a:ext>
              </a:extLst>
            </p:cNvPr>
            <p:cNvCxnSpPr>
              <a:cxnSpLocks/>
              <a:stCxn id="77" idx="3"/>
              <a:endCxn id="81" idx="1"/>
            </p:cNvCxnSpPr>
            <p:nvPr/>
          </p:nvCxnSpPr>
          <p:spPr>
            <a:xfrm flipV="1">
              <a:off x="6881464" y="4263008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04DBE67-F523-3CA6-CDB0-1956D3CA674A}"/>
                </a:ext>
              </a:extLst>
            </p:cNvPr>
            <p:cNvCxnSpPr>
              <a:cxnSpLocks/>
              <a:stCxn id="78" idx="3"/>
              <a:endCxn id="82" idx="1"/>
            </p:cNvCxnSpPr>
            <p:nvPr/>
          </p:nvCxnSpPr>
          <p:spPr>
            <a:xfrm flipV="1">
              <a:off x="6881464" y="5231941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2EDC778-3DB3-BDCE-7E53-DFEABD77A8D6}"/>
                </a:ext>
              </a:extLst>
            </p:cNvPr>
            <p:cNvCxnSpPr>
              <a:cxnSpLocks/>
              <a:stCxn id="79" idx="3"/>
              <a:endCxn id="83" idx="1"/>
            </p:cNvCxnSpPr>
            <p:nvPr/>
          </p:nvCxnSpPr>
          <p:spPr>
            <a:xfrm>
              <a:off x="9466519" y="2325144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B9E6692-E1F7-FA03-76E0-B9CC73B4AAF3}"/>
                </a:ext>
              </a:extLst>
            </p:cNvPr>
            <p:cNvCxnSpPr>
              <a:cxnSpLocks/>
              <a:stCxn id="80" idx="3"/>
              <a:endCxn id="84" idx="1"/>
            </p:cNvCxnSpPr>
            <p:nvPr/>
          </p:nvCxnSpPr>
          <p:spPr>
            <a:xfrm>
              <a:off x="9466519" y="3294078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E164F3E-6E6D-926D-4659-B8EA3111ACC3}"/>
                </a:ext>
              </a:extLst>
            </p:cNvPr>
            <p:cNvCxnSpPr>
              <a:cxnSpLocks/>
              <a:stCxn id="81" idx="3"/>
              <a:endCxn id="85" idx="1"/>
            </p:cNvCxnSpPr>
            <p:nvPr/>
          </p:nvCxnSpPr>
          <p:spPr>
            <a:xfrm>
              <a:off x="9466519" y="4263008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CF18C60-A0C6-14EA-3D88-085AE90DCAA7}"/>
                </a:ext>
              </a:extLst>
            </p:cNvPr>
            <p:cNvCxnSpPr>
              <a:cxnSpLocks/>
              <a:stCxn id="82" idx="3"/>
              <a:endCxn id="86" idx="1"/>
            </p:cNvCxnSpPr>
            <p:nvPr/>
          </p:nvCxnSpPr>
          <p:spPr>
            <a:xfrm>
              <a:off x="9466519" y="5231941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25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623</Words>
  <Application>Microsoft Office PowerPoint</Application>
  <PresentationFormat>Widescreen</PresentationFormat>
  <Paragraphs>37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Admin</cp:lastModifiedBy>
  <cp:revision>21</cp:revision>
  <dcterms:created xsi:type="dcterms:W3CDTF">2024-06-23T02:36:30Z</dcterms:created>
  <dcterms:modified xsi:type="dcterms:W3CDTF">2024-10-29T11:25:04Z</dcterms:modified>
</cp:coreProperties>
</file>