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97" r:id="rId2"/>
    <p:sldId id="299"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66FF"/>
    <a:srgbClr val="EF8B47"/>
    <a:srgbClr val="8EA9DB"/>
    <a:srgbClr val="32A5DE"/>
    <a:srgbClr val="0099FF"/>
    <a:srgbClr val="F9DC7C"/>
    <a:srgbClr val="F2A16A"/>
    <a:srgbClr val="68BCE6"/>
    <a:srgbClr val="FFD757"/>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329" autoAdjust="0"/>
    <p:restoredTop sz="95937" autoAdjust="0"/>
  </p:normalViewPr>
  <p:slideViewPr>
    <p:cSldViewPr snapToGrid="0">
      <p:cViewPr varScale="1">
        <p:scale>
          <a:sx n="67" d="100"/>
          <a:sy n="67" d="100"/>
        </p:scale>
        <p:origin x="78" y="7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0CB7025-4018-49F6-B050-59D8F10E5030}" type="datetimeFigureOut">
              <a:rPr lang="en-US" smtClean="0"/>
              <a:t>10/29/2024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2D7A5B-DC59-4C1D-AF2E-A7C5BA8F20FA}" type="slidenum">
              <a:rPr lang="en-US" smtClean="0"/>
              <a:t>‹#›</a:t>
            </a:fld>
            <a:endParaRPr lang="en-US"/>
          </a:p>
        </p:txBody>
      </p:sp>
    </p:spTree>
    <p:extLst>
      <p:ext uri="{BB962C8B-B14F-4D97-AF65-F5344CB8AC3E}">
        <p14:creationId xmlns:p14="http://schemas.microsoft.com/office/powerpoint/2010/main" val="2221807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g2e79d9e6279_0_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6" name="Google Shape;86;g2e79d9e6279_0_0:notes"/>
          <p:cNvSpPr txBox="1">
            <a:spLocks noGrp="1"/>
          </p:cNvSpPr>
          <p:nvPr>
            <p:ph type="body" idx="1"/>
          </p:nvPr>
        </p:nvSpPr>
        <p:spPr>
          <a:xfrm>
            <a:off x="685800" y="4400550"/>
            <a:ext cx="5486400" cy="36006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dirty="0"/>
          </a:p>
        </p:txBody>
      </p:sp>
      <p:sp>
        <p:nvSpPr>
          <p:cNvPr id="87" name="Google Shape;87;g2e79d9e6279_0_0:notes"/>
          <p:cNvSpPr txBox="1">
            <a:spLocks noGrp="1"/>
          </p:cNvSpPr>
          <p:nvPr>
            <p:ph type="sldNum" idx="12"/>
          </p:nvPr>
        </p:nvSpPr>
        <p:spPr>
          <a:xfrm>
            <a:off x="3884613" y="8685213"/>
            <a:ext cx="2971800" cy="458700"/>
          </a:xfrm>
          <a:prstGeom prst="rect">
            <a:avLst/>
          </a:prstGeom>
        </p:spPr>
        <p:txBody>
          <a:bodyPr spcFirstLastPara="1" wrap="square" lIns="91425" tIns="45700" rIns="91425" bIns="45700" anchor="b" anchorCtr="0">
            <a:noAutofit/>
          </a:bodyPr>
          <a:lstStyle/>
          <a:p>
            <a:pPr marL="0" lvl="0" indent="0" algn="r" rtl="0">
              <a:spcBef>
                <a:spcPts val="0"/>
              </a:spcBef>
              <a:spcAft>
                <a:spcPts val="0"/>
              </a:spcAft>
              <a:buClr>
                <a:srgbClr val="000000"/>
              </a:buClr>
              <a:buFont typeface="Arial"/>
              <a:buNone/>
            </a:pPr>
            <a:fld id="{00000000-1234-1234-1234-123412341234}" type="slidenum">
              <a:r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62D7A6-44BD-D6A9-D55B-B5901B834DD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D15EAD59-4519-9FCD-B39C-187D6AF6CC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E45110F-1EE8-124F-A9B0-C87D86F1FD6D}"/>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5" name="Footer Placeholder 4">
            <a:extLst>
              <a:ext uri="{FF2B5EF4-FFF2-40B4-BE49-F238E27FC236}">
                <a16:creationId xmlns:a16="http://schemas.microsoft.com/office/drawing/2014/main" id="{0B96A349-B1E8-D267-6F22-19AF2686F9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9687765-B180-2FE9-4959-9717F81A64DA}"/>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0406823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15B4A-238F-7DD8-9008-AB9E737DB5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F576227-3CFA-4CA4-E90F-BF7EC30C3B8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D3508E3-78C3-C128-5BA1-63F00AD3338E}"/>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5" name="Footer Placeholder 4">
            <a:extLst>
              <a:ext uri="{FF2B5EF4-FFF2-40B4-BE49-F238E27FC236}">
                <a16:creationId xmlns:a16="http://schemas.microsoft.com/office/drawing/2014/main" id="{64D50FDA-1150-F2CE-9570-6EF3DDB12CA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25CA881-1EB5-113B-5564-24D96B2D0A5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932678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DFBD56C-1158-1330-B18E-6E5EED108E8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49280F-F22F-0D38-7A1D-6D533F0E182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ED0EB41-FA28-65C0-8FD6-5B045AC78F1A}"/>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5" name="Footer Placeholder 4">
            <a:extLst>
              <a:ext uri="{FF2B5EF4-FFF2-40B4-BE49-F238E27FC236}">
                <a16:creationId xmlns:a16="http://schemas.microsoft.com/office/drawing/2014/main" id="{76471C96-E78C-66B3-424A-429615C8AC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1DEF0FB-652D-7D13-E3CB-41FA05FF1AF0}"/>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5047563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3FE4CC-91D0-23BE-B341-CA0BA8C770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4D5B640-BF25-831C-AE6B-24BA33A6A6C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F987CAB-9CCC-5073-D260-F74FD1200D33}"/>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5" name="Footer Placeholder 4">
            <a:extLst>
              <a:ext uri="{FF2B5EF4-FFF2-40B4-BE49-F238E27FC236}">
                <a16:creationId xmlns:a16="http://schemas.microsoft.com/office/drawing/2014/main" id="{5FF03CE5-66C8-0F37-1BCB-F6775422004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24C3CE-901D-6506-12C6-9D227C707A55}"/>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03840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96967A-2B7E-27F7-6FB6-E756E73A206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7E7B5F3-2EE0-4C03-65BD-59779E53CDC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D3982A7-A780-B568-1E19-9C4DFDA9E8C9}"/>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5" name="Footer Placeholder 4">
            <a:extLst>
              <a:ext uri="{FF2B5EF4-FFF2-40B4-BE49-F238E27FC236}">
                <a16:creationId xmlns:a16="http://schemas.microsoft.com/office/drawing/2014/main" id="{5597BE06-C164-E462-E7FC-A8BA3910014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3D636C-24C4-E3CA-3320-0A9F4557A47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842257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FAAD2-37BE-F9CB-214B-B412C76050D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000116-014B-6263-F4E2-630EC654544F}"/>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17B0F2D-8A14-0F9F-E979-657904083B8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B7659D1-E8B8-6D3F-08B6-0AB093D6DC8F}"/>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6" name="Footer Placeholder 5">
            <a:extLst>
              <a:ext uri="{FF2B5EF4-FFF2-40B4-BE49-F238E27FC236}">
                <a16:creationId xmlns:a16="http://schemas.microsoft.com/office/drawing/2014/main" id="{1E9807FD-E0AF-8961-F864-B6CB93E645A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A6493FB-0F2C-2AEC-3F0F-DCDC849605E1}"/>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42286790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E0BB92-0B4A-4459-2307-CB85CDEEAF6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ACAD220-A626-4AD7-EEDB-7297C0A2F8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83054B2-E284-C60C-CFFF-435AAD9F8FC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2457D66-B664-9076-336E-597882CE982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4BD92D0-1AD4-036D-7E6D-5D9C5852508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FA2BDA72-8887-E2A7-D70F-A3B84CBCF264}"/>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8" name="Footer Placeholder 7">
            <a:extLst>
              <a:ext uri="{FF2B5EF4-FFF2-40B4-BE49-F238E27FC236}">
                <a16:creationId xmlns:a16="http://schemas.microsoft.com/office/drawing/2014/main" id="{EBC463FF-63FE-411E-820E-90AFA9D48AB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6DC1345-2487-8CD8-C7BE-750607621782}"/>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06346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DFC71C-ECDC-4E0B-035B-14BA1FB764D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665225A-A95D-E532-DD6F-7D5B67EC3AE3}"/>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4" name="Footer Placeholder 3">
            <a:extLst>
              <a:ext uri="{FF2B5EF4-FFF2-40B4-BE49-F238E27FC236}">
                <a16:creationId xmlns:a16="http://schemas.microsoft.com/office/drawing/2014/main" id="{930F1EB7-DD64-A56E-D65C-08AFA0830C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E8B374C-8FB3-3858-EBF8-26A22DFBF9B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3563237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35E991-EAE9-63A9-9D01-8633888FD980}"/>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3" name="Footer Placeholder 2">
            <a:extLst>
              <a:ext uri="{FF2B5EF4-FFF2-40B4-BE49-F238E27FC236}">
                <a16:creationId xmlns:a16="http://schemas.microsoft.com/office/drawing/2014/main" id="{39E2FA4C-0A8A-81D2-F176-2209C7E8691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A4C79BB-39F1-DC4B-DF1C-895B06489BF9}"/>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6267037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73FC58-C7CB-DA18-8EAC-E77CDAB6AD2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D351F3F-B32E-02F1-F395-AB64EB6247C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4ECF226-9817-20FB-7E62-461AE41CB9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CA8364A-C3DD-B9FA-29B2-FB6F3FAD6430}"/>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6" name="Footer Placeholder 5">
            <a:extLst>
              <a:ext uri="{FF2B5EF4-FFF2-40B4-BE49-F238E27FC236}">
                <a16:creationId xmlns:a16="http://schemas.microsoft.com/office/drawing/2014/main" id="{E66BB917-862C-00A6-5DB4-ABC4386F592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9BDBA3-CA6A-25EE-42A7-EC7044ED101E}"/>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21818957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6980A4-EF5C-C09F-705A-FE0586E3BEF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729B3D25-C201-26FE-B4D5-FC2B1298ECD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F283C74-C571-FF1D-5151-36B2443F718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84B2BDC-2992-C7BD-6C63-8AC200524A36}"/>
              </a:ext>
            </a:extLst>
          </p:cNvPr>
          <p:cNvSpPr>
            <a:spLocks noGrp="1"/>
          </p:cNvSpPr>
          <p:nvPr>
            <p:ph type="dt" sz="half" idx="10"/>
          </p:nvPr>
        </p:nvSpPr>
        <p:spPr/>
        <p:txBody>
          <a:bodyPr/>
          <a:lstStyle/>
          <a:p>
            <a:fld id="{90E09F09-59B3-489E-8070-C50CD83CC364}" type="datetimeFigureOut">
              <a:rPr lang="en-US" smtClean="0"/>
              <a:t>10/29/2024</a:t>
            </a:fld>
            <a:endParaRPr lang="en-US"/>
          </a:p>
        </p:txBody>
      </p:sp>
      <p:sp>
        <p:nvSpPr>
          <p:cNvPr id="6" name="Footer Placeholder 5">
            <a:extLst>
              <a:ext uri="{FF2B5EF4-FFF2-40B4-BE49-F238E27FC236}">
                <a16:creationId xmlns:a16="http://schemas.microsoft.com/office/drawing/2014/main" id="{E485DD9E-76CC-CB4D-D27E-67EEA3FA967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7FF54F1-71B6-6AF2-65B4-ABB249D696BF}"/>
              </a:ext>
            </a:extLst>
          </p:cNvPr>
          <p:cNvSpPr>
            <a:spLocks noGrp="1"/>
          </p:cNvSpPr>
          <p:nvPr>
            <p:ph type="sldNum" sz="quarter" idx="12"/>
          </p:nvPr>
        </p:nvSpPr>
        <p:spPr/>
        <p:txBody>
          <a:bodyPr/>
          <a:lstStyle/>
          <a:p>
            <a:fld id="{10803649-8F28-4ADE-8A7F-AF0847E9D09B}" type="slidenum">
              <a:rPr lang="en-US" smtClean="0"/>
              <a:t>‹#›</a:t>
            </a:fld>
            <a:endParaRPr lang="en-US"/>
          </a:p>
        </p:txBody>
      </p:sp>
    </p:spTree>
    <p:extLst>
      <p:ext uri="{BB962C8B-B14F-4D97-AF65-F5344CB8AC3E}">
        <p14:creationId xmlns:p14="http://schemas.microsoft.com/office/powerpoint/2010/main" val="1523304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BAA5F9E-D0E2-06E6-5BBA-ED33E5B158C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CE71F33-6D35-FF6F-AB7C-4E8EB9880D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FEABCB7-21D8-9DAF-B59B-25D902AE28F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90E09F09-59B3-489E-8070-C50CD83CC364}" type="datetimeFigureOut">
              <a:rPr lang="en-US" smtClean="0"/>
              <a:t>10/29/2024</a:t>
            </a:fld>
            <a:endParaRPr lang="en-US"/>
          </a:p>
        </p:txBody>
      </p:sp>
      <p:sp>
        <p:nvSpPr>
          <p:cNvPr id="5" name="Footer Placeholder 4">
            <a:extLst>
              <a:ext uri="{FF2B5EF4-FFF2-40B4-BE49-F238E27FC236}">
                <a16:creationId xmlns:a16="http://schemas.microsoft.com/office/drawing/2014/main" id="{696C322A-E287-F097-A6D5-EFB9616E0A1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A0C23976-799C-A377-4815-94AB941CAB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10803649-8F28-4ADE-8A7F-AF0847E9D09B}" type="slidenum">
              <a:rPr lang="en-US" smtClean="0"/>
              <a:t>‹#›</a:t>
            </a:fld>
            <a:endParaRPr lang="en-US"/>
          </a:p>
        </p:txBody>
      </p:sp>
    </p:spTree>
    <p:extLst>
      <p:ext uri="{BB962C8B-B14F-4D97-AF65-F5344CB8AC3E}">
        <p14:creationId xmlns:p14="http://schemas.microsoft.com/office/powerpoint/2010/main" val="42163016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it.smartsheet.com/try-it?trp=38137"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svg"/><Relationship Id="rId7" Type="http://schemas.openxmlformats.org/officeDocument/2006/relationships/image" Target="../media/image8.svg"/><Relationship Id="rId2" Type="http://schemas.openxmlformats.org/officeDocument/2006/relationships/image" Target="../media/image3.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svg"/><Relationship Id="rId4" Type="http://schemas.openxmlformats.org/officeDocument/2006/relationships/image" Target="../media/image5.png"/><Relationship Id="rId9" Type="http://schemas.openxmlformats.org/officeDocument/2006/relationships/image" Target="../media/image10.sv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chemeClr val="accent4">
                <a:lumMod val="40000"/>
                <a:lumOff val="60000"/>
                <a:alpha val="43000"/>
              </a:schemeClr>
            </a:gs>
            <a:gs pos="100000">
              <a:schemeClr val="accent4">
                <a:lumMod val="60000"/>
                <a:lumOff val="40000"/>
              </a:schemeClr>
            </a:gs>
          </a:gsLst>
          <a:path path="circle">
            <a:fillToRect t="100000" r="100000"/>
          </a:path>
          <a:tileRect l="-100000" b="-100000"/>
        </a:gradFill>
        <a:effectLst/>
      </p:bgPr>
    </p:bg>
    <p:spTree>
      <p:nvGrpSpPr>
        <p:cNvPr id="1" name="Shape 88"/>
        <p:cNvGrpSpPr/>
        <p:nvPr/>
      </p:nvGrpSpPr>
      <p:grpSpPr>
        <a:xfrm>
          <a:off x="0" y="0"/>
          <a:ext cx="0" cy="0"/>
          <a:chOff x="0" y="0"/>
          <a:chExt cx="0" cy="0"/>
        </a:xfrm>
      </p:grpSpPr>
      <p:sp>
        <p:nvSpPr>
          <p:cNvPr id="2" name="TextBox 1">
            <a:extLst>
              <a:ext uri="{FF2B5EF4-FFF2-40B4-BE49-F238E27FC236}">
                <a16:creationId xmlns:a16="http://schemas.microsoft.com/office/drawing/2014/main" id="{EDC4AD65-1A1A-5D38-30AC-4EF78B2D8807}"/>
              </a:ext>
            </a:extLst>
          </p:cNvPr>
          <p:cNvSpPr txBox="1"/>
          <p:nvPr/>
        </p:nvSpPr>
        <p:spPr>
          <a:xfrm>
            <a:off x="361543" y="1596083"/>
            <a:ext cx="4539069" cy="4729564"/>
          </a:xfrm>
          <a:prstGeom prst="rect">
            <a:avLst/>
          </a:prstGeom>
          <a:noFill/>
        </p:spPr>
        <p:txBody>
          <a:bodyPr wrap="square" rtlCol="0">
            <a:spAutoFit/>
          </a:bodyPr>
          <a:lstStyle/>
          <a:p>
            <a:pPr algn="l" rtl="0">
              <a:lnSpc>
                <a:spcPct val="150000"/>
              </a:lnSpc>
              <a:spcBef>
                <a:spcPts val="0"/>
              </a:spcBef>
              <a:spcAft>
                <a:spcPts val="1200"/>
              </a:spcAft>
            </a:pPr>
            <a:r>
              <a:rPr lang="it-IT" sz="1400" b="1" i="0" u="none" strike="noStrike" dirty="0">
                <a:solidFill>
                  <a:srgbClr val="000000"/>
                </a:solidFill>
                <a:effectLst/>
                <a:latin typeface="Century Gothic" panose="020B0502020202020204" pitchFamily="34" charset="0"/>
              </a:rPr>
              <a:t>Quando utilizzare questo modello: </a:t>
            </a:r>
            <a:br>
              <a:rPr lang="en-US" sz="1400" b="1" i="0" u="none" strike="noStrike" dirty="0">
                <a:solidFill>
                  <a:srgbClr val="000000"/>
                </a:solidFill>
                <a:effectLst/>
                <a:latin typeface="Century Gothic" panose="020B0502020202020204" pitchFamily="34" charset="0"/>
              </a:rPr>
            </a:br>
            <a:r>
              <a:rPr lang="it-IT" sz="1400" dirty="0">
                <a:solidFill>
                  <a:srgbClr val="000000"/>
                </a:solidFill>
                <a:latin typeface="Century Gothic" panose="020B0502020202020204" pitchFamily="34" charset="0"/>
              </a:rPr>
              <a:t>utilizza questo modello per gestire ed eseguire l’escalation dei problemi sanitari in modo efficiente, assicurando che le preoccupazioni relative all’assistenza ai pazienti siano affrontate prontamente dal personale appropriato in base agli standard stabiliti. </a:t>
            </a:r>
          </a:p>
          <a:p>
            <a:pPr algn="l" rtl="0">
              <a:lnSpc>
                <a:spcPct val="150000"/>
              </a:lnSpc>
              <a:spcBef>
                <a:spcPts val="0"/>
              </a:spcBef>
              <a:spcAft>
                <a:spcPts val="1200"/>
              </a:spcAft>
            </a:pPr>
            <a:r>
              <a:rPr lang="it-IT" sz="1400" b="1" i="0" u="none" strike="noStrike" dirty="0">
                <a:solidFill>
                  <a:srgbClr val="000000"/>
                </a:solidFill>
                <a:effectLst/>
                <a:latin typeface="Century Gothic" panose="020B0502020202020204" pitchFamily="34" charset="0"/>
              </a:rPr>
              <a:t>Caratteristiche importanti del modello: </a:t>
            </a:r>
            <a:br>
              <a:rPr lang="en-US" sz="1400" b="1" i="0" u="none" strike="noStrike" dirty="0">
                <a:solidFill>
                  <a:srgbClr val="000000"/>
                </a:solidFill>
                <a:effectLst/>
                <a:latin typeface="Century Gothic" panose="020B0502020202020204" pitchFamily="34" charset="0"/>
              </a:rPr>
            </a:br>
            <a:r>
              <a:rPr lang="it-IT" sz="1400" i="0" u="none" strike="noStrike" dirty="0">
                <a:solidFill>
                  <a:srgbClr val="000000"/>
                </a:solidFill>
                <a:effectLst/>
                <a:latin typeface="Century Gothic" panose="020B0502020202020204" pitchFamily="34" charset="0"/>
              </a:rPr>
              <a:t>questo modello include colonne Livelli di escalation, Standard di escalation e Partecipanti (ad esempio individui legati all’assistenza sanitaria e loro ruoli/titoli), fornendo un quadro chiaro per definire i livelli di escalation, gli standard da seguire e i ruoli coinvolti in ciascun livello. </a:t>
            </a:r>
          </a:p>
        </p:txBody>
      </p:sp>
      <p:pic>
        <p:nvPicPr>
          <p:cNvPr id="90" name="Google Shape;90;p13">
            <a:hlinkClick r:id="rId3"/>
          </p:cNvPr>
          <p:cNvPicPr preferRelativeResize="0"/>
          <p:nvPr/>
        </p:nvPicPr>
        <p:blipFill>
          <a:blip r:embed="rId4">
            <a:extLst>
              <a:ext uri="{28A0092B-C50C-407E-A947-70E740481C1C}">
                <a14:useLocalDpi xmlns:a14="http://schemas.microsoft.com/office/drawing/2010/main" val="0"/>
              </a:ext>
            </a:extLst>
          </a:blip>
          <a:srcRect/>
          <a:stretch/>
        </p:blipFill>
        <p:spPr>
          <a:xfrm>
            <a:off x="7969968" y="496430"/>
            <a:ext cx="3744561" cy="744775"/>
          </a:xfrm>
          <a:prstGeom prst="rect">
            <a:avLst/>
          </a:prstGeom>
          <a:noFill/>
          <a:ln>
            <a:noFill/>
          </a:ln>
        </p:spPr>
      </p:pic>
      <p:sp>
        <p:nvSpPr>
          <p:cNvPr id="91" name="Google Shape;91;p13"/>
          <p:cNvSpPr txBox="1"/>
          <p:nvPr/>
        </p:nvSpPr>
        <p:spPr>
          <a:xfrm>
            <a:off x="361544" y="258507"/>
            <a:ext cx="7468006" cy="1292631"/>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it-IT" sz="3600" b="1" dirty="0">
                <a:solidFill>
                  <a:srgbClr val="011033"/>
                </a:solidFill>
                <a:latin typeface="Century Gothic"/>
                <a:ea typeface="Century Gothic"/>
                <a:cs typeface="Century Gothic"/>
                <a:sym typeface="Century Gothic"/>
              </a:rPr>
              <a:t>Modello di matrice per escalation per il settore sanitario</a:t>
            </a:r>
          </a:p>
        </p:txBody>
      </p:sp>
      <p:pic>
        <p:nvPicPr>
          <p:cNvPr id="5" name="Picture 4">
            <a:extLst>
              <a:ext uri="{FF2B5EF4-FFF2-40B4-BE49-F238E27FC236}">
                <a16:creationId xmlns:a16="http://schemas.microsoft.com/office/drawing/2014/main" id="{F0B06C32-8F67-F7C4-AB09-081CC6055A57}"/>
              </a:ext>
            </a:extLst>
          </p:cNvPr>
          <p:cNvPicPr>
            <a:picLocks noChangeAspect="1"/>
          </p:cNvPicPr>
          <p:nvPr/>
        </p:nvPicPr>
        <p:blipFill rotWithShape="1">
          <a:blip r:embed="rId5">
            <a:extLst>
              <a:ext uri="{28A0092B-C50C-407E-A947-70E740481C1C}">
                <a14:useLocalDpi xmlns:a14="http://schemas.microsoft.com/office/drawing/2010/main" val="0"/>
              </a:ext>
            </a:extLst>
          </a:blip>
          <a:srcRect t="-444"/>
          <a:stretch/>
        </p:blipFill>
        <p:spPr>
          <a:xfrm>
            <a:off x="5278560" y="1885951"/>
            <a:ext cx="6401293" cy="3306388"/>
          </a:xfrm>
          <a:prstGeom prst="rect">
            <a:avLst/>
          </a:prstGeom>
          <a:effectLst>
            <a:outerShdw blurRad="50800" dist="101600" dir="8100000" algn="tr" rotWithShape="0">
              <a:prstClr val="black">
                <a:alpha val="40000"/>
              </a:prst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37173C0-C8FD-7964-306E-FC918AF9F99F}"/>
              </a:ext>
            </a:extLst>
          </p:cNvPr>
          <p:cNvSpPr txBox="1"/>
          <p:nvPr/>
        </p:nvSpPr>
        <p:spPr>
          <a:xfrm>
            <a:off x="335561" y="172798"/>
            <a:ext cx="10337202" cy="584775"/>
          </a:xfrm>
          <a:prstGeom prst="rect">
            <a:avLst/>
          </a:prstGeom>
          <a:noFill/>
        </p:spPr>
        <p:txBody>
          <a:bodyPr wrap="square">
            <a:spAutoFit/>
          </a:bodyPr>
          <a:lstStyle/>
          <a:p>
            <a:pPr rtl="0">
              <a:spcBef>
                <a:spcPts val="0"/>
              </a:spcBef>
              <a:spcAft>
                <a:spcPts val="0"/>
              </a:spcAft>
            </a:pPr>
            <a:r>
              <a:rPr lang="it-IT" sz="3200" b="1" dirty="0">
                <a:solidFill>
                  <a:srgbClr val="011033"/>
                </a:solidFill>
                <a:latin typeface="Century Gothic"/>
                <a:ea typeface="Century Gothic"/>
                <a:cs typeface="Century Gothic"/>
                <a:sym typeface="Century Gothic"/>
              </a:rPr>
              <a:t>Matrice per escalation per il settore sanitario</a:t>
            </a:r>
          </a:p>
        </p:txBody>
      </p:sp>
      <p:graphicFrame>
        <p:nvGraphicFramePr>
          <p:cNvPr id="2" name="Table 1">
            <a:extLst>
              <a:ext uri="{FF2B5EF4-FFF2-40B4-BE49-F238E27FC236}">
                <a16:creationId xmlns:a16="http://schemas.microsoft.com/office/drawing/2014/main" id="{D6BF3C59-034A-41C4-B243-B90E6E52B8C9}"/>
              </a:ext>
            </a:extLst>
          </p:cNvPr>
          <p:cNvGraphicFramePr>
            <a:graphicFrameLocks noGrp="1"/>
          </p:cNvGraphicFramePr>
          <p:nvPr>
            <p:extLst>
              <p:ext uri="{D42A27DB-BD31-4B8C-83A1-F6EECF244321}">
                <p14:modId xmlns:p14="http://schemas.microsoft.com/office/powerpoint/2010/main" val="1434254807"/>
              </p:ext>
            </p:extLst>
          </p:nvPr>
        </p:nvGraphicFramePr>
        <p:xfrm>
          <a:off x="335562" y="885147"/>
          <a:ext cx="11467748" cy="5893225"/>
        </p:xfrm>
        <a:graphic>
          <a:graphicData uri="http://schemas.openxmlformats.org/drawingml/2006/table">
            <a:tbl>
              <a:tblPr firstRow="1" firstCol="1" bandRow="1"/>
              <a:tblGrid>
                <a:gridCol w="2648855">
                  <a:extLst>
                    <a:ext uri="{9D8B030D-6E8A-4147-A177-3AD203B41FA5}">
                      <a16:colId xmlns:a16="http://schemas.microsoft.com/office/drawing/2014/main" val="3869124336"/>
                    </a:ext>
                  </a:extLst>
                </a:gridCol>
                <a:gridCol w="2867933">
                  <a:extLst>
                    <a:ext uri="{9D8B030D-6E8A-4147-A177-3AD203B41FA5}">
                      <a16:colId xmlns:a16="http://schemas.microsoft.com/office/drawing/2014/main" val="1264865384"/>
                    </a:ext>
                  </a:extLst>
                </a:gridCol>
                <a:gridCol w="2939631">
                  <a:extLst>
                    <a:ext uri="{9D8B030D-6E8A-4147-A177-3AD203B41FA5}">
                      <a16:colId xmlns:a16="http://schemas.microsoft.com/office/drawing/2014/main" val="438442591"/>
                    </a:ext>
                  </a:extLst>
                </a:gridCol>
                <a:gridCol w="3011329">
                  <a:extLst>
                    <a:ext uri="{9D8B030D-6E8A-4147-A177-3AD203B41FA5}">
                      <a16:colId xmlns:a16="http://schemas.microsoft.com/office/drawing/2014/main" val="925669782"/>
                    </a:ext>
                  </a:extLst>
                </a:gridCol>
              </a:tblGrid>
              <a:tr h="557759">
                <a:tc>
                  <a:txBody>
                    <a:bodyPr/>
                    <a:lstStyle/>
                    <a:p>
                      <a:pPr marL="0" marR="0" algn="ctr" rtl="0">
                        <a:lnSpc>
                          <a:spcPct val="107000"/>
                        </a:lnSpc>
                        <a:spcBef>
                          <a:spcPts val="0"/>
                        </a:spcBef>
                        <a:spcAft>
                          <a:spcPts val="0"/>
                        </a:spcAft>
                      </a:pPr>
                      <a:r>
                        <a:rPr lang="it-IT" sz="1200">
                          <a:solidFill>
                            <a:srgbClr val="FFFFFF"/>
                          </a:solidFill>
                          <a:effectLst/>
                          <a:highlight>
                            <a:srgbClr val="FF5353"/>
                          </a:highlight>
                          <a:latin typeface="Century Gothic" panose="020B0502020202020204" pitchFamily="34" charset="0"/>
                          <a:ea typeface="Times New Roman" panose="02020603050405020304" pitchFamily="18" charset="0"/>
                          <a:cs typeface="Calibri" panose="020F0502020204030204" pitchFamily="34" charset="0"/>
                        </a:rPr>
                        <a:t> </a:t>
                      </a:r>
                      <a:r>
                        <a:rPr lang="it-IT" sz="1100">
                          <a:solidFill>
                            <a:srgbClr val="000000"/>
                          </a:solidFill>
                          <a:effectLst/>
                          <a:highlight>
                            <a:srgbClr val="FF5353"/>
                          </a:highlight>
                          <a:latin typeface="Century Gothic" panose="020B0502020202020204" pitchFamily="34" charset="0"/>
                          <a:ea typeface="Calibri" panose="020F0502020204030204" pitchFamily="34" charset="0"/>
                          <a:cs typeface="Times New Roman" panose="02020603050405020304" pitchFamily="18" charset="0"/>
                        </a:rPr>
                        <a:t> </a:t>
                      </a:r>
                    </a:p>
                  </a:txBody>
                  <a:tcPr marL="55529" marR="55529" marT="0" marB="0" anchor="ctr">
                    <a:lnL w="6350" cap="flat" cmpd="sng" algn="ctr">
                      <a:solidFill>
                        <a:srgbClr val="737373"/>
                      </a:solid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5353"/>
                    </a:solidFill>
                  </a:tcPr>
                </a:tc>
                <a:tc>
                  <a:txBody>
                    <a:bodyPr/>
                    <a:lstStyle/>
                    <a:p>
                      <a:pPr marL="0" marR="0" algn="ctr" rtl="0">
                        <a:lnSpc>
                          <a:spcPct val="107000"/>
                        </a:lnSpc>
                        <a:spcBef>
                          <a:spcPts val="0"/>
                        </a:spcBef>
                        <a:spcAft>
                          <a:spcPts val="0"/>
                        </a:spcAft>
                      </a:pPr>
                      <a:r>
                        <a:rPr lang="it-IT" sz="1200">
                          <a:solidFill>
                            <a:srgbClr val="000000"/>
                          </a:solidFill>
                          <a:effectLst/>
                          <a:highlight>
                            <a:srgbClr val="0070C0"/>
                          </a:highlight>
                          <a:latin typeface="Century Gothic" panose="020B0502020202020204" pitchFamily="34" charset="0"/>
                          <a:ea typeface="Times New Roman" panose="02020603050405020304" pitchFamily="18" charset="0"/>
                          <a:cs typeface="Calibri" panose="020F0502020204030204" pitchFamily="34" charset="0"/>
                        </a:rPr>
                        <a:t> </a:t>
                      </a:r>
                    </a:p>
                  </a:txBody>
                  <a:tcPr marL="55529" marR="55529"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rtl="0">
                        <a:lnSpc>
                          <a:spcPct val="107000"/>
                        </a:lnSpc>
                        <a:spcBef>
                          <a:spcPts val="0"/>
                        </a:spcBef>
                        <a:spcAft>
                          <a:spcPts val="0"/>
                        </a:spcAft>
                      </a:pPr>
                      <a:r>
                        <a:rPr lang="it-IT" sz="1100" b="1">
                          <a:solidFill>
                            <a:srgbClr val="000000"/>
                          </a:solidFill>
                          <a:effectLst/>
                          <a:highlight>
                            <a:srgbClr val="ED7D31"/>
                          </a:highlight>
                          <a:latin typeface="Century Gothic" panose="020B0502020202020204" pitchFamily="34" charset="0"/>
                          <a:ea typeface="Times New Roman" panose="02020603050405020304" pitchFamily="18" charset="0"/>
                          <a:cs typeface="Calibri" panose="020F0502020204030204" pitchFamily="34" charset="0"/>
                        </a:rPr>
                        <a:t> </a:t>
                      </a:r>
                      <a:r>
                        <a:rPr lang="it-IT" sz="1100">
                          <a:solidFill>
                            <a:srgbClr val="000000"/>
                          </a:solidFill>
                          <a:effectLst/>
                          <a:highlight>
                            <a:srgbClr val="ED7D31"/>
                          </a:highlight>
                          <a:latin typeface="Century Gothic" panose="020B0502020202020204" pitchFamily="34" charset="0"/>
                          <a:ea typeface="Calibri" panose="020F0502020204030204" pitchFamily="34" charset="0"/>
                          <a:cs typeface="Times New Roman" panose="02020603050405020304" pitchFamily="18" charset="0"/>
                        </a:rPr>
                        <a:t> </a:t>
                      </a:r>
                    </a:p>
                  </a:txBody>
                  <a:tcPr marL="55529" marR="55529" marT="0" marB="0" anchor="ctr">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algn="ctr" rtl="0">
                        <a:lnSpc>
                          <a:spcPct val="107000"/>
                        </a:lnSpc>
                        <a:spcBef>
                          <a:spcPts val="0"/>
                        </a:spcBef>
                        <a:spcAft>
                          <a:spcPts val="0"/>
                        </a:spcAft>
                      </a:pPr>
                      <a:r>
                        <a:rPr lang="it-IT" sz="1100" b="1">
                          <a:solidFill>
                            <a:srgbClr val="000000"/>
                          </a:solidFill>
                          <a:effectLst/>
                          <a:highlight>
                            <a:srgbClr val="00A4C0"/>
                          </a:highlight>
                          <a:latin typeface="Century Gothic" panose="020B0502020202020204" pitchFamily="34" charset="0"/>
                          <a:ea typeface="Times New Roman" panose="02020603050405020304" pitchFamily="18" charset="0"/>
                          <a:cs typeface="Calibri" panose="020F0502020204030204" pitchFamily="34" charset="0"/>
                        </a:rPr>
                        <a:t> </a:t>
                      </a:r>
                    </a:p>
                  </a:txBody>
                  <a:tcPr marL="55529" marR="55529" marT="0" marB="0" anchor="ctr">
                    <a:lnL w="6350" cap="flat" cmpd="sng" algn="ctr">
                      <a:no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A4C0"/>
                    </a:solidFill>
                  </a:tcPr>
                </a:tc>
                <a:extLst>
                  <a:ext uri="{0D108BD9-81ED-4DB2-BD59-A6C34878D82A}">
                    <a16:rowId xmlns:a16="http://schemas.microsoft.com/office/drawing/2014/main" val="497044270"/>
                  </a:ext>
                </a:extLst>
              </a:tr>
              <a:tr h="0">
                <a:tc>
                  <a:txBody>
                    <a:bodyPr/>
                    <a:lstStyle/>
                    <a:p>
                      <a:pPr marL="0" marR="0" algn="ctr" rtl="0">
                        <a:lnSpc>
                          <a:spcPct val="107000"/>
                        </a:lnSpc>
                        <a:spcBef>
                          <a:spcPts val="0"/>
                        </a:spcBef>
                        <a:spcAft>
                          <a:spcPts val="0"/>
                        </a:spcAft>
                      </a:pPr>
                      <a:r>
                        <a:rPr lang="it-IT" sz="1200" b="1">
                          <a:solidFill>
                            <a:srgbClr val="FFFFFF"/>
                          </a:solidFill>
                          <a:effectLst/>
                          <a:highlight>
                            <a:srgbClr val="FF5353"/>
                          </a:highlight>
                          <a:latin typeface="Century Gothic" panose="020B0502020202020204" pitchFamily="34" charset="0"/>
                          <a:ea typeface="Times New Roman" panose="02020603050405020304" pitchFamily="18" charset="0"/>
                          <a:cs typeface="Calibri" panose="020F0502020204030204" pitchFamily="34" charset="0"/>
                        </a:rPr>
                        <a:t>Problema</a:t>
                      </a:r>
                    </a:p>
                  </a:txBody>
                  <a:tcPr marL="55529" marR="55529" marT="91440" marB="91440">
                    <a:lnL w="6350" cap="flat" cmpd="sng" algn="ctr">
                      <a:solidFill>
                        <a:srgbClr val="737373"/>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FF5353"/>
                    </a:solidFill>
                  </a:tcPr>
                </a:tc>
                <a:tc>
                  <a:txBody>
                    <a:bodyPr/>
                    <a:lstStyle/>
                    <a:p>
                      <a:pPr marL="0" marR="0" algn="ctr" rtl="0">
                        <a:lnSpc>
                          <a:spcPct val="107000"/>
                        </a:lnSpc>
                        <a:spcBef>
                          <a:spcPts val="0"/>
                        </a:spcBef>
                        <a:spcAft>
                          <a:spcPts val="0"/>
                        </a:spcAft>
                      </a:pPr>
                      <a:r>
                        <a:rPr lang="it-IT" sz="1200" b="1">
                          <a:solidFill>
                            <a:srgbClr val="FFFFFF"/>
                          </a:solidFill>
                          <a:effectLst/>
                          <a:highlight>
                            <a:srgbClr val="0070C0"/>
                          </a:highlight>
                          <a:latin typeface="Century Gothic" panose="020B0502020202020204" pitchFamily="34" charset="0"/>
                          <a:ea typeface="Times New Roman" panose="02020603050405020304" pitchFamily="18" charset="0"/>
                          <a:cs typeface="Calibri" panose="020F0502020204030204" pitchFamily="34" charset="0"/>
                        </a:rPr>
                        <a:t>Livelli di escalation</a:t>
                      </a:r>
                    </a:p>
                  </a:txBody>
                  <a:tcPr marL="55529" marR="55529" marT="91440" marB="914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rtl="0">
                        <a:lnSpc>
                          <a:spcPct val="107000"/>
                        </a:lnSpc>
                        <a:spcBef>
                          <a:spcPts val="0"/>
                        </a:spcBef>
                        <a:spcAft>
                          <a:spcPts val="0"/>
                        </a:spcAft>
                      </a:pPr>
                      <a:r>
                        <a:rPr lang="it-IT" sz="1200" b="1">
                          <a:solidFill>
                            <a:srgbClr val="FFFFFF"/>
                          </a:solidFill>
                          <a:effectLst/>
                          <a:highlight>
                            <a:srgbClr val="ED7D31"/>
                          </a:highlight>
                          <a:latin typeface="Century Gothic" panose="020B0502020202020204" pitchFamily="34" charset="0"/>
                          <a:ea typeface="Times New Roman" panose="02020603050405020304" pitchFamily="18" charset="0"/>
                          <a:cs typeface="Calibri" panose="020F0502020204030204" pitchFamily="34" charset="0"/>
                        </a:rPr>
                        <a:t>Standard di escalation</a:t>
                      </a:r>
                    </a:p>
                  </a:txBody>
                  <a:tcPr marL="55529" marR="55529" marT="91440" marB="91440">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algn="ctr" rtl="0">
                        <a:lnSpc>
                          <a:spcPct val="107000"/>
                        </a:lnSpc>
                        <a:spcBef>
                          <a:spcPts val="0"/>
                        </a:spcBef>
                        <a:spcAft>
                          <a:spcPts val="0"/>
                        </a:spcAft>
                      </a:pPr>
                      <a:r>
                        <a:rPr lang="it-IT" sz="1200" b="1">
                          <a:solidFill>
                            <a:srgbClr val="FFFFFF"/>
                          </a:solidFill>
                          <a:effectLst/>
                          <a:highlight>
                            <a:srgbClr val="00A4C0"/>
                          </a:highlight>
                          <a:latin typeface="Century Gothic" panose="020B0502020202020204" pitchFamily="34" charset="0"/>
                          <a:ea typeface="Times New Roman" panose="02020603050405020304" pitchFamily="18" charset="0"/>
                          <a:cs typeface="Calibri" panose="020F0502020204030204" pitchFamily="34" charset="0"/>
                        </a:rPr>
                        <a:t>Partecipanti</a:t>
                      </a:r>
                    </a:p>
                  </a:txBody>
                  <a:tcPr marL="55529" marR="55529" marT="91440" marB="91440">
                    <a:lnL w="6350" cap="flat" cmpd="sng" algn="ctr">
                      <a:no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noFill/>
                      <a:prstDash val="solid"/>
                      <a:round/>
                      <a:headEnd type="none" w="med" len="med"/>
                      <a:tailEnd type="none" w="med" len="med"/>
                    </a:lnT>
                    <a:lnB w="6350" cap="flat" cmpd="sng" algn="ctr">
                      <a:noFill/>
                      <a:prstDash val="solid"/>
                      <a:round/>
                      <a:headEnd type="none" w="med" len="med"/>
                      <a:tailEnd type="none" w="med" len="med"/>
                    </a:lnB>
                    <a:lnTlToBr w="12700" cmpd="sng">
                      <a:noFill/>
                      <a:prstDash val="solid"/>
                    </a:lnTlToBr>
                    <a:lnBlToTr w="12700" cmpd="sng">
                      <a:noFill/>
                      <a:prstDash val="solid"/>
                    </a:lnBlToTr>
                    <a:solidFill>
                      <a:srgbClr val="00A4C0"/>
                    </a:solidFill>
                  </a:tcPr>
                </a:tc>
                <a:extLst>
                  <a:ext uri="{0D108BD9-81ED-4DB2-BD59-A6C34878D82A}">
                    <a16:rowId xmlns:a16="http://schemas.microsoft.com/office/drawing/2014/main" val="4193161530"/>
                  </a:ext>
                </a:extLst>
              </a:tr>
              <a:tr h="210052">
                <a:tc>
                  <a:txBody>
                    <a:bodyPr/>
                    <a:lstStyle/>
                    <a:p>
                      <a:pPr marL="0" marR="0" algn="ctr" rtl="0">
                        <a:lnSpc>
                          <a:spcPct val="107000"/>
                        </a:lnSpc>
                        <a:spcBef>
                          <a:spcPts val="0"/>
                        </a:spcBef>
                        <a:spcAft>
                          <a:spcPts val="0"/>
                        </a:spcAft>
                      </a:pPr>
                      <a:r>
                        <a:rPr lang="it-IT" sz="1600" b="1">
                          <a:solidFill>
                            <a:srgbClr val="FFFFFF"/>
                          </a:solidFill>
                          <a:effectLst/>
                          <a:highlight>
                            <a:srgbClr val="FF5353"/>
                          </a:highlight>
                          <a:latin typeface="Century Gothic" panose="020B0502020202020204" pitchFamily="34" charset="0"/>
                          <a:ea typeface="Times New Roman" panose="02020603050405020304" pitchFamily="18" charset="0"/>
                          <a:cs typeface="Calibri" panose="020F0502020204030204" pitchFamily="34" charset="0"/>
                        </a:rPr>
                        <a:t> </a:t>
                      </a:r>
                    </a:p>
                  </a:txBody>
                  <a:tcPr marL="55529" marR="55529" marT="0" marB="91440" anchor="b">
                    <a:lnL w="6350" cap="flat" cmpd="sng" algn="ctr">
                      <a:solidFill>
                        <a:srgbClr val="737373"/>
                      </a:solid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FF5353"/>
                    </a:solidFill>
                  </a:tcPr>
                </a:tc>
                <a:tc>
                  <a:txBody>
                    <a:bodyPr/>
                    <a:lstStyle/>
                    <a:p>
                      <a:pPr marL="0" marR="0" algn="ctr" rtl="0">
                        <a:lnSpc>
                          <a:spcPct val="107000"/>
                        </a:lnSpc>
                        <a:spcBef>
                          <a:spcPts val="0"/>
                        </a:spcBef>
                        <a:spcAft>
                          <a:spcPts val="800"/>
                        </a:spcAft>
                      </a:pPr>
                      <a:r>
                        <a:rPr lang="it-IT" sz="1100" i="1">
                          <a:solidFill>
                            <a:srgbClr val="FFFFFF"/>
                          </a:solidFill>
                          <a:effectLst/>
                          <a:highlight>
                            <a:srgbClr val="0070C0"/>
                          </a:highlight>
                          <a:latin typeface="Century Gothic" panose="020B0502020202020204" pitchFamily="34" charset="0"/>
                          <a:ea typeface="Times New Roman" panose="02020603050405020304" pitchFamily="18" charset="0"/>
                          <a:cs typeface="Calibri" panose="020F0502020204030204" pitchFamily="34" charset="0"/>
                        </a:rPr>
                        <a:t>Definisci il livello di urgenza e le fasi di risposta corrispondenti</a:t>
                      </a:r>
                    </a:p>
                  </a:txBody>
                  <a:tcPr marL="55529" marR="55529" marT="91440" marB="9144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0070C0"/>
                    </a:solidFill>
                  </a:tcPr>
                </a:tc>
                <a:tc>
                  <a:txBody>
                    <a:bodyPr/>
                    <a:lstStyle/>
                    <a:p>
                      <a:pPr marL="0" marR="0" algn="ctr" rtl="0">
                        <a:lnSpc>
                          <a:spcPct val="107000"/>
                        </a:lnSpc>
                        <a:spcBef>
                          <a:spcPts val="0"/>
                        </a:spcBef>
                        <a:spcAft>
                          <a:spcPts val="0"/>
                        </a:spcAft>
                      </a:pPr>
                      <a:r>
                        <a:rPr lang="it-IT" sz="1100" i="1">
                          <a:solidFill>
                            <a:srgbClr val="FFFFFF"/>
                          </a:solidFill>
                          <a:effectLst/>
                          <a:highlight>
                            <a:srgbClr val="ED7D31"/>
                          </a:highlight>
                          <a:latin typeface="Century Gothic" panose="020B0502020202020204" pitchFamily="34" charset="0"/>
                          <a:ea typeface="Times New Roman" panose="02020603050405020304" pitchFamily="18" charset="0"/>
                          <a:cs typeface="Calibri" panose="020F0502020204030204" pitchFamily="34" charset="0"/>
                        </a:rPr>
                        <a:t>Descrivi i criteri per procedere all’escalation di un problema nell’ambito sanitario</a:t>
                      </a:r>
                    </a:p>
                  </a:txBody>
                  <a:tcPr marL="55529" marR="55529" marT="0" marB="91440" anchor="b">
                    <a:lnL w="6350" cap="flat" cmpd="sng" algn="ctr">
                      <a:noFill/>
                      <a:prstDash val="solid"/>
                      <a:round/>
                      <a:headEnd type="none" w="med" len="med"/>
                      <a:tailEnd type="none" w="med" len="med"/>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ED7D31"/>
                    </a:solidFill>
                  </a:tcPr>
                </a:tc>
                <a:tc>
                  <a:txBody>
                    <a:bodyPr/>
                    <a:lstStyle/>
                    <a:p>
                      <a:pPr marL="0" marR="0" algn="ctr" rtl="0">
                        <a:lnSpc>
                          <a:spcPct val="107000"/>
                        </a:lnSpc>
                        <a:spcBef>
                          <a:spcPts val="0"/>
                        </a:spcBef>
                        <a:spcAft>
                          <a:spcPts val="0"/>
                        </a:spcAft>
                      </a:pPr>
                      <a:r>
                        <a:rPr lang="it-IT" sz="1100" i="1">
                          <a:solidFill>
                            <a:srgbClr val="FFFFFF"/>
                          </a:solidFill>
                          <a:effectLst/>
                          <a:highlight>
                            <a:srgbClr val="00A4C0"/>
                          </a:highlight>
                          <a:latin typeface="Century Gothic" panose="020B0502020202020204" pitchFamily="34" charset="0"/>
                          <a:ea typeface="Times New Roman" panose="02020603050405020304" pitchFamily="18" charset="0"/>
                          <a:cs typeface="Calibri" panose="020F0502020204030204" pitchFamily="34" charset="0"/>
                        </a:rPr>
                        <a:t>Elenca le persone o i team coinvolti in ogni livello</a:t>
                      </a:r>
                    </a:p>
                  </a:txBody>
                  <a:tcPr marL="55529" marR="55529" marT="0" marB="91440" anchor="b">
                    <a:lnL w="6350" cap="flat" cmpd="sng" algn="ctr">
                      <a:no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737373"/>
                      </a:solidFill>
                      <a:prstDash val="solid"/>
                      <a:round/>
                      <a:headEnd type="none" w="med" len="med"/>
                      <a:tailEnd type="none" w="med" len="med"/>
                    </a:lnB>
                    <a:lnTlToBr w="12700" cmpd="sng">
                      <a:noFill/>
                      <a:prstDash val="solid"/>
                    </a:lnTlToBr>
                    <a:lnBlToTr w="12700" cmpd="sng">
                      <a:noFill/>
                      <a:prstDash val="solid"/>
                    </a:lnBlToTr>
                    <a:solidFill>
                      <a:srgbClr val="00A4C0"/>
                    </a:solidFill>
                  </a:tcPr>
                </a:tc>
                <a:extLst>
                  <a:ext uri="{0D108BD9-81ED-4DB2-BD59-A6C34878D82A}">
                    <a16:rowId xmlns:a16="http://schemas.microsoft.com/office/drawing/2014/main" val="1068592812"/>
                  </a:ext>
                </a:extLst>
              </a:tr>
              <a:tr h="871348">
                <a:tc>
                  <a:txBody>
                    <a:bodyPr/>
                    <a:lstStyle/>
                    <a:p>
                      <a:pPr marL="0" marR="0" rtl="0">
                        <a:lnSpc>
                          <a:spcPct val="107000"/>
                        </a:lnSpc>
                        <a:spcBef>
                          <a:spcPts val="0"/>
                        </a:spcBef>
                        <a:spcAft>
                          <a:spcPts val="0"/>
                        </a:spcAft>
                      </a:pPr>
                      <a:r>
                        <a:rPr lang="it-IT"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Problema di sicurezza del paziente</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Livello 1 - Risposta immediata</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Un pericolo per la sicurezza del paziente, inclusi guasti all’apparecchiatura o errori procedurali</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Infermiere di turno, Responsabile della sicurezza, Direttore sanitario</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812487642"/>
                  </a:ext>
                </a:extLst>
              </a:tr>
              <a:tr h="871348">
                <a:tc>
                  <a:txBody>
                    <a:bodyPr/>
                    <a:lstStyle/>
                    <a:p>
                      <a:pPr marL="0" marR="0" rtl="0">
                        <a:lnSpc>
                          <a:spcPct val="107000"/>
                        </a:lnSpc>
                        <a:spcBef>
                          <a:spcPts val="0"/>
                        </a:spcBef>
                        <a:spcAft>
                          <a:spcPts val="0"/>
                        </a:spcAft>
                      </a:pPr>
                      <a:r>
                        <a:rPr lang="it-IT"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Ritardo nei risultati di laboratorio</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Livello 2 - Alta priorità</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I ritardi superano le 24 ore per risultati di laboratorio critici</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Tecnico di laboratorio, Supervisore di reparto, Operatore sanitario</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1261971352"/>
                  </a:ext>
                </a:extLst>
              </a:tr>
              <a:tr h="871348">
                <a:tc>
                  <a:txBody>
                    <a:bodyPr/>
                    <a:lstStyle/>
                    <a:p>
                      <a:pPr marL="0" marR="0" rtl="0">
                        <a:lnSpc>
                          <a:spcPct val="107000"/>
                        </a:lnSpc>
                        <a:spcBef>
                          <a:spcPts val="0"/>
                        </a:spcBef>
                        <a:spcAft>
                          <a:spcPts val="0"/>
                        </a:spcAft>
                      </a:pPr>
                      <a:r>
                        <a:rPr lang="it-IT"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Violazione della privacy dei dati</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Livello 3 - Critico</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Un accesso non autorizzato o perdita di dati dei pazienti</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Team di sicurezza IT, Responsabile della conformità, Consulente legale</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089639857"/>
                  </a:ext>
                </a:extLst>
              </a:tr>
              <a:tr h="871348">
                <a:tc>
                  <a:txBody>
                    <a:bodyPr/>
                    <a:lstStyle/>
                    <a:p>
                      <a:pPr marL="0" marR="0" rtl="0">
                        <a:lnSpc>
                          <a:spcPct val="107000"/>
                        </a:lnSpc>
                        <a:spcBef>
                          <a:spcPts val="0"/>
                        </a:spcBef>
                        <a:spcAft>
                          <a:spcPts val="0"/>
                        </a:spcAft>
                      </a:pPr>
                      <a:r>
                        <a:rPr lang="it-IT"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Carenze di personale</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Livello 4 - Priorità moderata</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Livelli di personale al di sotto dei requisiti minimi per l’assistenza sicura del paziente</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Risorse umane, Capi reparto, Caposala</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035963202"/>
                  </a:ext>
                </a:extLst>
              </a:tr>
              <a:tr h="871348">
                <a:tc>
                  <a:txBody>
                    <a:bodyPr/>
                    <a:lstStyle/>
                    <a:p>
                      <a:pPr marL="0" marR="0" rtl="0">
                        <a:lnSpc>
                          <a:spcPct val="107000"/>
                        </a:lnSpc>
                        <a:spcBef>
                          <a:spcPts val="0"/>
                        </a:spcBef>
                        <a:spcAft>
                          <a:spcPts val="0"/>
                        </a:spcAft>
                      </a:pPr>
                      <a:r>
                        <a:rPr lang="it-IT" sz="1200" b="1">
                          <a:solidFill>
                            <a:srgbClr val="000000"/>
                          </a:solidFill>
                          <a:effectLst/>
                          <a:highlight>
                            <a:srgbClr val="E7E6E6"/>
                          </a:highlight>
                          <a:latin typeface="Century Gothic" panose="020B0502020202020204" pitchFamily="34" charset="0"/>
                          <a:ea typeface="Times New Roman" panose="02020603050405020304" pitchFamily="18" charset="0"/>
                          <a:cs typeface="Calibri" panose="020F0502020204030204" pitchFamily="34" charset="0"/>
                        </a:rPr>
                        <a:t>Malfunzionamento di apparecchiature</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E7E6E6"/>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Livello 1 - Risposta immediata</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Attrezzatura critica per l’assistenza al paziente malfunzionante</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tc>
                  <a:txBody>
                    <a:bodyPr/>
                    <a:lstStyle/>
                    <a:p>
                      <a:pPr marL="0" marR="0" rtl="0">
                        <a:lnSpc>
                          <a:spcPct val="107000"/>
                        </a:lnSpc>
                        <a:spcBef>
                          <a:spcPts val="0"/>
                        </a:spcBef>
                        <a:spcAft>
                          <a:spcPts val="0"/>
                        </a:spcAft>
                      </a:pPr>
                      <a:r>
                        <a:rPr lang="it-IT" sz="1100">
                          <a:solidFill>
                            <a:srgbClr val="000000"/>
                          </a:solidFill>
                          <a:effectLst/>
                          <a:highlight>
                            <a:srgbClr val="FFFFFF"/>
                          </a:highlight>
                          <a:latin typeface="Century Gothic" panose="020B0502020202020204" pitchFamily="34" charset="0"/>
                          <a:ea typeface="Times New Roman" panose="02020603050405020304" pitchFamily="18" charset="0"/>
                          <a:cs typeface="Calibri" panose="020F0502020204030204" pitchFamily="34" charset="0"/>
                        </a:rPr>
                        <a:t>Ingegnere biomedico, Responsabile di reparto, Personale clinico</a:t>
                      </a:r>
                    </a:p>
                  </a:txBody>
                  <a:tcPr marL="55529" marR="55529" marT="0" marB="0" anchor="ctr">
                    <a:lnL w="6350" cap="flat" cmpd="sng" algn="ctr">
                      <a:solidFill>
                        <a:srgbClr val="737373"/>
                      </a:solidFill>
                      <a:prstDash val="solid"/>
                      <a:round/>
                      <a:headEnd type="none" w="med" len="med"/>
                      <a:tailEnd type="none" w="med" len="med"/>
                    </a:lnL>
                    <a:lnR w="6350" cap="flat" cmpd="sng" algn="ctr">
                      <a:solidFill>
                        <a:srgbClr val="737373"/>
                      </a:solidFill>
                      <a:prstDash val="solid"/>
                      <a:round/>
                      <a:headEnd type="none" w="med" len="med"/>
                      <a:tailEnd type="none" w="med" len="med"/>
                    </a:lnR>
                    <a:lnT w="6350" cap="flat" cmpd="sng" algn="ctr">
                      <a:solidFill>
                        <a:srgbClr val="737373"/>
                      </a:solidFill>
                      <a:prstDash val="solid"/>
                      <a:round/>
                      <a:headEnd type="none" w="med" len="med"/>
                      <a:tailEnd type="none" w="med" len="med"/>
                    </a:lnT>
                    <a:lnB w="6350" cap="flat" cmpd="sng" algn="ctr">
                      <a:solidFill>
                        <a:srgbClr val="737373"/>
                      </a:solidFill>
                      <a:prstDash val="solid"/>
                      <a:round/>
                      <a:headEnd type="none" w="med" len="med"/>
                      <a:tailEnd type="none" w="med" len="med"/>
                    </a:lnB>
                    <a:solidFill>
                      <a:srgbClr val="FFFFFF"/>
                    </a:solidFill>
                  </a:tcPr>
                </a:tc>
                <a:extLst>
                  <a:ext uri="{0D108BD9-81ED-4DB2-BD59-A6C34878D82A}">
                    <a16:rowId xmlns:a16="http://schemas.microsoft.com/office/drawing/2014/main" val="2579276163"/>
                  </a:ext>
                </a:extLst>
              </a:tr>
            </a:tbl>
          </a:graphicData>
        </a:graphic>
      </p:graphicFrame>
      <p:pic>
        <p:nvPicPr>
          <p:cNvPr id="3" name="Graphic 3727" descr="Stetoscopio con riempimento a tinta unita">
            <a:extLst>
              <a:ext uri="{FF2B5EF4-FFF2-40B4-BE49-F238E27FC236}">
                <a16:creationId xmlns:a16="http://schemas.microsoft.com/office/drawing/2014/main" id="{92D5B94C-A95E-0AB2-7891-45FBC938E43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418248" y="933492"/>
            <a:ext cx="457200" cy="457200"/>
          </a:xfrm>
          <a:prstGeom prst="rect">
            <a:avLst/>
          </a:prstGeom>
        </p:spPr>
      </p:pic>
      <p:pic>
        <p:nvPicPr>
          <p:cNvPr id="6" name="Graphic 3727" descr="Avvertenza con riempimento a tinta unita">
            <a:extLst>
              <a:ext uri="{FF2B5EF4-FFF2-40B4-BE49-F238E27FC236}">
                <a16:creationId xmlns:a16="http://schemas.microsoft.com/office/drawing/2014/main" id="{92D5B94C-A95E-0AB2-7891-45FBC938E430}"/>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4214071" y="933492"/>
            <a:ext cx="458787" cy="457200"/>
          </a:xfrm>
          <a:prstGeom prst="rect">
            <a:avLst/>
          </a:prstGeom>
        </p:spPr>
      </p:pic>
      <p:pic>
        <p:nvPicPr>
          <p:cNvPr id="7" name="Graphic 3723" descr="Checklist con riempimento a tinta unita">
            <a:extLst>
              <a:ext uri="{FF2B5EF4-FFF2-40B4-BE49-F238E27FC236}">
                <a16:creationId xmlns:a16="http://schemas.microsoft.com/office/drawing/2014/main" id="{70FC53EC-3EDF-4F0B-7604-ABDE5FEA0A6A}"/>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094387" y="933492"/>
            <a:ext cx="452437" cy="457200"/>
          </a:xfrm>
          <a:prstGeom prst="rect">
            <a:avLst/>
          </a:prstGeom>
        </p:spPr>
      </p:pic>
      <p:pic>
        <p:nvPicPr>
          <p:cNvPr id="8" name="Graphic 3725" descr="Utenti con riempimento a tinta unita">
            <a:extLst>
              <a:ext uri="{FF2B5EF4-FFF2-40B4-BE49-F238E27FC236}">
                <a16:creationId xmlns:a16="http://schemas.microsoft.com/office/drawing/2014/main" id="{7FE386DA-1412-8A38-7D12-DF8241A21F5A}"/>
              </a:ext>
            </a:extLst>
          </p:cNvPr>
          <p:cNvPicPr>
            <a:picLocks noChangeAspect="1"/>
          </p:cNvPicPr>
          <p:nvPr/>
        </p:nvPicPr>
        <p:blipFill>
          <a:blip r:embed="rId8">
            <a:extLst>
              <a:ext uri="{96DAC541-7B7A-43D3-8B79-37D633B846F1}">
                <asvg:svgBlip xmlns:asvg="http://schemas.microsoft.com/office/drawing/2016/SVG/main" r:embed="rId9"/>
              </a:ext>
            </a:extLst>
          </a:blip>
          <a:stretch>
            <a:fillRect/>
          </a:stretch>
        </p:blipFill>
        <p:spPr>
          <a:xfrm>
            <a:off x="10061198" y="933492"/>
            <a:ext cx="458787" cy="457200"/>
          </a:xfrm>
          <a:prstGeom prst="rect">
            <a:avLst/>
          </a:prstGeom>
        </p:spPr>
      </p:pic>
    </p:spTree>
    <p:extLst>
      <p:ext uri="{BB962C8B-B14F-4D97-AF65-F5344CB8AC3E}">
        <p14:creationId xmlns:p14="http://schemas.microsoft.com/office/powerpoint/2010/main" val="2215494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it-IT" sz="1600" b="1">
                          <a:solidFill>
                            <a:schemeClr val="tx1"/>
                          </a:solidFill>
                          <a:effectLst/>
                          <a:latin typeface="Century Gothic" panose="020B0502020202020204" pitchFamily="34" charset="0"/>
                        </a:rPr>
                        <a:t>DICHIARAZIONE DI NON RESPONSABILITÀ</a:t>
                      </a:r>
                    </a:p>
                    <a:p>
                      <a:pPr marL="0" marR="0" rtl="0">
                        <a:spcBef>
                          <a:spcPts val="0"/>
                        </a:spcBef>
                        <a:spcAft>
                          <a:spcPts val="0"/>
                        </a:spcAft>
                      </a:pPr>
                      <a:r>
                        <a:rPr lang="it-IT" sz="1200" b="0">
                          <a:solidFill>
                            <a:schemeClr val="tx1"/>
                          </a:solidFill>
                          <a:effectLst/>
                          <a:latin typeface="Century Gothic" panose="020B0502020202020204" pitchFamily="34" charset="0"/>
                        </a:rPr>
                        <a:t> </a:t>
                      </a:r>
                    </a:p>
                    <a:p>
                      <a:pPr marL="0" marR="0" rtl="0">
                        <a:spcBef>
                          <a:spcPts val="0"/>
                        </a:spcBef>
                        <a:spcAft>
                          <a:spcPts val="0"/>
                        </a:spcAft>
                      </a:pPr>
                      <a:r>
                        <a:rPr lang="it-IT" sz="1400" b="0">
                          <a:solidFill>
                            <a:schemeClr val="tx1"/>
                          </a:solidFill>
                          <a:effectLst/>
                          <a:latin typeface="Century Gothic" panose="020B0502020202020204" pitchFamily="34" charset="0"/>
                        </a:rPr>
                        <a:t>Qualsiasi articolo, modello o informazione è fornito da Smartsheet sul sito web solo come riferimento. Pur adoperandoci per mantenere le informazioni aggiornate e corrette, non offriamo alcuna garanzia o dichiarazione di alcun tipo, esplicita o implicita, relativamente alla completezza, l’accuratezza, l’affidabilità, l’idoneità o la disponibilità rispetto al sito web o le informazioni, gli articoli, i modelli o della relativa grafica contenuti nel sito. Qualsiasi affidamento si faccia su tali informazioni è pertanto strettamente a proprio rischio.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161</TotalTime>
  <Words>400</Words>
  <Application>Microsoft Office PowerPoint</Application>
  <PresentationFormat>Widescreen</PresentationFormat>
  <Paragraphs>41</Paragraphs>
  <Slides>3</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Aptos</vt:lpstr>
      <vt:lpstr>Aptos Display</vt:lpstr>
      <vt:lpstr>Arial</vt:lpstr>
      <vt:lpstr>Century Gothic</vt:lpstr>
      <vt:lpstr>Office Theme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Agustina Moschcovich</dc:creator>
  <cp:lastModifiedBy>Admin</cp:lastModifiedBy>
  <cp:revision>42</cp:revision>
  <dcterms:created xsi:type="dcterms:W3CDTF">2024-06-23T02:36:30Z</dcterms:created>
  <dcterms:modified xsi:type="dcterms:W3CDTF">2024-10-29T10:29:59Z</dcterms:modified>
</cp:coreProperties>
</file>