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ADB"/>
    <a:srgbClr val="D0E5E7"/>
    <a:srgbClr val="5EA795"/>
    <a:srgbClr val="89C1B0"/>
    <a:srgbClr val="598CA6"/>
    <a:srgbClr val="12B9A9"/>
    <a:srgbClr val="7AA6B9"/>
    <a:srgbClr val="DDBD77"/>
    <a:srgbClr val="BE953C"/>
    <a:srgbClr val="9AC0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87" autoAdjust="0"/>
    <p:restoredTop sz="95782"/>
  </p:normalViewPr>
  <p:slideViewPr>
    <p:cSldViewPr snapToGrid="0" snapToObjects="1">
      <p:cViewPr varScale="1">
        <p:scale>
          <a:sx n="143" d="100"/>
          <a:sy n="143" d="100"/>
        </p:scale>
        <p:origin x="114" y="214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it.smartsheet.com/try-it?trp=38121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7" y="216762"/>
            <a:ext cx="7127156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</a:t>
            </a:r>
            <a:r>
              <a:rPr lang="it-IT" sz="3200" b="1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 di roadmap quinquennale per infrastruttura IT</a:t>
            </a:r>
          </a:p>
        </p:txBody>
      </p:sp>
      <p:pic>
        <p:nvPicPr>
          <p:cNvPr id="72" name="Picture 71">
            <a:hlinkClick r:id="rId4"/>
            <a:extLst>
              <a:ext uri="{FF2B5EF4-FFF2-40B4-BE49-F238E27FC236}">
                <a16:creationId xmlns:a16="http://schemas.microsoft.com/office/drawing/2014/main" id="{D5FB3104-7AF6-85F2-B374-22B0C630E3E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69966" y="280262"/>
            <a:ext cx="2805423" cy="55798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900">
                <a:latin typeface="Century Gothic" panose="020B0502020202020204" pitchFamily="34" charset="0"/>
              </a:rPr>
              <a:t>Usa questa roadmap quinquennale per infrastruttura IT per delineare la direzione strategica e i traguardi a lungo termine dell’infrastruttura IT dell’organizzazione.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153637" y="1711538"/>
            <a:ext cx="6718848" cy="3779352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801180" y="1370766"/>
            <a:ext cx="2286000" cy="5487234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801180" y="6817776"/>
            <a:ext cx="228600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5177560" y="1370766"/>
            <a:ext cx="2286000" cy="5487234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5177560" y="1218366"/>
            <a:ext cx="228600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5177560" y="6817776"/>
            <a:ext cx="228600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7225900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370766"/>
            <a:ext cx="2286000" cy="5487234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2865762" y="1370766"/>
            <a:ext cx="2286000" cy="5487234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9DC1564-78B7-BE66-2B4A-B5D303BA0E1C}"/>
              </a:ext>
            </a:extLst>
          </p:cNvPr>
          <p:cNvSpPr/>
          <p:nvPr/>
        </p:nvSpPr>
        <p:spPr>
          <a:xfrm>
            <a:off x="7489360" y="1370766"/>
            <a:ext cx="2286000" cy="5487234"/>
          </a:xfrm>
          <a:prstGeom prst="rect">
            <a:avLst/>
          </a:prstGeom>
          <a:gradFill>
            <a:gsLst>
              <a:gs pos="51000">
                <a:srgbClr val="BBBADB">
                  <a:alpha val="50197"/>
                </a:srgbClr>
              </a:gs>
              <a:gs pos="99000">
                <a:schemeClr val="accent5">
                  <a:lumMod val="20000"/>
                  <a:lumOff val="80000"/>
                  <a:alpha val="56736"/>
                </a:schemeClr>
              </a:gs>
              <a:gs pos="3000">
                <a:schemeClr val="accent5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260517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218202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1218366"/>
            <a:ext cx="228600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2865762" y="1218366"/>
            <a:ext cx="228600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801180" y="1218366"/>
            <a:ext cx="228600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10FE45D-0F8E-FD88-C9EC-01181F27B9D4}"/>
              </a:ext>
            </a:extLst>
          </p:cNvPr>
          <p:cNvSpPr/>
          <p:nvPr/>
        </p:nvSpPr>
        <p:spPr>
          <a:xfrm>
            <a:off x="7489360" y="1218366"/>
            <a:ext cx="2286000" cy="1176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28600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2865762" y="6817776"/>
            <a:ext cx="228600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C9B62111-19B8-9C43-BB17-3E14776718D9}"/>
              </a:ext>
            </a:extLst>
          </p:cNvPr>
          <p:cNvSpPr/>
          <p:nvPr/>
        </p:nvSpPr>
        <p:spPr>
          <a:xfrm>
            <a:off x="7489360" y="6817776"/>
            <a:ext cx="2286000" cy="457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4914102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075227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9520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5374085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CCF360FC-B5EA-1B53-6734-F9848ACB3D16}"/>
              </a:ext>
            </a:extLst>
          </p:cNvPr>
          <p:cNvSpPr>
            <a:spLocks/>
          </p:cNvSpPr>
          <p:nvPr/>
        </p:nvSpPr>
        <p:spPr>
          <a:xfrm rot="10800000" flipV="1">
            <a:off x="9537700" y="6625836"/>
            <a:ext cx="237660" cy="237660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1BBEF5F-B2CC-D311-A9A8-54CC15510657}"/>
              </a:ext>
            </a:extLst>
          </p:cNvPr>
          <p:cNvSpPr txBox="1"/>
          <p:nvPr/>
        </p:nvSpPr>
        <p:spPr>
          <a:xfrm>
            <a:off x="7673457" y="28360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971658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5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44FB339-D7FA-289F-C55D-EBFEC0DF5E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19933" y="279716"/>
            <a:ext cx="713431" cy="713431"/>
          </a:xfrm>
          <a:prstGeom prst="rect">
            <a:avLst/>
          </a:prstGeom>
        </p:spPr>
      </p:pic>
      <p:grpSp>
        <p:nvGrpSpPr>
          <p:cNvPr id="13" name="Graphic 9">
            <a:extLst>
              <a:ext uri="{FF2B5EF4-FFF2-40B4-BE49-F238E27FC236}">
                <a16:creationId xmlns:a16="http://schemas.microsoft.com/office/drawing/2014/main" id="{6CEF50EA-618F-9D1D-56CA-06875A262A96}"/>
              </a:ext>
            </a:extLst>
          </p:cNvPr>
          <p:cNvGrpSpPr/>
          <p:nvPr/>
        </p:nvGrpSpPr>
        <p:grpSpPr>
          <a:xfrm>
            <a:off x="8575997" y="326818"/>
            <a:ext cx="713431" cy="624252"/>
            <a:chOff x="8508976" y="401776"/>
            <a:chExt cx="893573" cy="781876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4D9ED8B2-708E-2F27-E0CF-C02C8A029D3E}"/>
                </a:ext>
              </a:extLst>
            </p:cNvPr>
            <p:cNvSpPr/>
            <p:nvPr/>
          </p:nvSpPr>
          <p:spPr>
            <a:xfrm>
              <a:off x="8527592" y="420392"/>
              <a:ext cx="856340" cy="93080"/>
            </a:xfrm>
            <a:custGeom>
              <a:avLst/>
              <a:gdLst>
                <a:gd name="connsiteX0" fmla="*/ 0 w 856340"/>
                <a:gd name="connsiteY0" fmla="*/ 0 h 93080"/>
                <a:gd name="connsiteX1" fmla="*/ 856341 w 856340"/>
                <a:gd name="connsiteY1" fmla="*/ 0 h 93080"/>
                <a:gd name="connsiteX2" fmla="*/ 856341 w 856340"/>
                <a:gd name="connsiteY2" fmla="*/ 93081 h 93080"/>
                <a:gd name="connsiteX3" fmla="*/ 0 w 856340"/>
                <a:gd name="connsiteY3" fmla="*/ 93081 h 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6340" h="93080">
                  <a:moveTo>
                    <a:pt x="0" y="0"/>
                  </a:moveTo>
                  <a:lnTo>
                    <a:pt x="856341" y="0"/>
                  </a:lnTo>
                  <a:lnTo>
                    <a:pt x="856341" y="93081"/>
                  </a:lnTo>
                  <a:lnTo>
                    <a:pt x="0" y="93081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4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54F0446-CDF3-1A95-BA28-006AE81D1304}"/>
                </a:ext>
              </a:extLst>
            </p:cNvPr>
            <p:cNvSpPr/>
            <p:nvPr/>
          </p:nvSpPr>
          <p:spPr>
            <a:xfrm>
              <a:off x="8508976" y="401776"/>
              <a:ext cx="893573" cy="781876"/>
            </a:xfrm>
            <a:custGeom>
              <a:avLst/>
              <a:gdLst>
                <a:gd name="connsiteX0" fmla="*/ 874957 w 893573"/>
                <a:gd name="connsiteY0" fmla="*/ 0 h 781876"/>
                <a:gd name="connsiteX1" fmla="*/ 18616 w 893573"/>
                <a:gd name="connsiteY1" fmla="*/ 0 h 781876"/>
                <a:gd name="connsiteX2" fmla="*/ 0 w 893573"/>
                <a:gd name="connsiteY2" fmla="*/ 18616 h 781876"/>
                <a:gd name="connsiteX3" fmla="*/ 0 w 893573"/>
                <a:gd name="connsiteY3" fmla="*/ 614331 h 781876"/>
                <a:gd name="connsiteX4" fmla="*/ 18616 w 893573"/>
                <a:gd name="connsiteY4" fmla="*/ 632948 h 781876"/>
                <a:gd name="connsiteX5" fmla="*/ 428170 w 893573"/>
                <a:gd name="connsiteY5" fmla="*/ 632948 h 781876"/>
                <a:gd name="connsiteX6" fmla="*/ 428170 w 893573"/>
                <a:gd name="connsiteY6" fmla="*/ 744644 h 781876"/>
                <a:gd name="connsiteX7" fmla="*/ 297858 w 893573"/>
                <a:gd name="connsiteY7" fmla="*/ 744644 h 781876"/>
                <a:gd name="connsiteX8" fmla="*/ 279242 w 893573"/>
                <a:gd name="connsiteY8" fmla="*/ 763260 h 781876"/>
                <a:gd name="connsiteX9" fmla="*/ 297858 w 893573"/>
                <a:gd name="connsiteY9" fmla="*/ 781876 h 781876"/>
                <a:gd name="connsiteX10" fmla="*/ 595715 w 893573"/>
                <a:gd name="connsiteY10" fmla="*/ 781876 h 781876"/>
                <a:gd name="connsiteX11" fmla="*/ 614331 w 893573"/>
                <a:gd name="connsiteY11" fmla="*/ 763260 h 781876"/>
                <a:gd name="connsiteX12" fmla="*/ 595715 w 893573"/>
                <a:gd name="connsiteY12" fmla="*/ 744644 h 781876"/>
                <a:gd name="connsiteX13" fmla="*/ 465403 w 893573"/>
                <a:gd name="connsiteY13" fmla="*/ 744644 h 781876"/>
                <a:gd name="connsiteX14" fmla="*/ 465403 w 893573"/>
                <a:gd name="connsiteY14" fmla="*/ 632948 h 781876"/>
                <a:gd name="connsiteX15" fmla="*/ 874957 w 893573"/>
                <a:gd name="connsiteY15" fmla="*/ 632948 h 781876"/>
                <a:gd name="connsiteX16" fmla="*/ 893573 w 893573"/>
                <a:gd name="connsiteY16" fmla="*/ 614331 h 781876"/>
                <a:gd name="connsiteX17" fmla="*/ 893573 w 893573"/>
                <a:gd name="connsiteY17" fmla="*/ 18616 h 781876"/>
                <a:gd name="connsiteX18" fmla="*/ 874957 w 893573"/>
                <a:gd name="connsiteY18" fmla="*/ 0 h 781876"/>
                <a:gd name="connsiteX19" fmla="*/ 856341 w 893573"/>
                <a:gd name="connsiteY19" fmla="*/ 595715 h 781876"/>
                <a:gd name="connsiteX20" fmla="*/ 37232 w 893573"/>
                <a:gd name="connsiteY20" fmla="*/ 595715 h 781876"/>
                <a:gd name="connsiteX21" fmla="*/ 37232 w 893573"/>
                <a:gd name="connsiteY21" fmla="*/ 37232 h 781876"/>
                <a:gd name="connsiteX22" fmla="*/ 856341 w 893573"/>
                <a:gd name="connsiteY22" fmla="*/ 37232 h 781876"/>
                <a:gd name="connsiteX23" fmla="*/ 856341 w 893573"/>
                <a:gd name="connsiteY23" fmla="*/ 595715 h 78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93573" h="781876">
                  <a:moveTo>
                    <a:pt x="874957" y="0"/>
                  </a:moveTo>
                  <a:lnTo>
                    <a:pt x="18616" y="0"/>
                  </a:lnTo>
                  <a:cubicBezTo>
                    <a:pt x="8377" y="0"/>
                    <a:pt x="0" y="8377"/>
                    <a:pt x="0" y="18616"/>
                  </a:cubicBezTo>
                  <a:lnTo>
                    <a:pt x="0" y="614331"/>
                  </a:lnTo>
                  <a:cubicBezTo>
                    <a:pt x="0" y="624570"/>
                    <a:pt x="8377" y="632948"/>
                    <a:pt x="18616" y="632948"/>
                  </a:cubicBezTo>
                  <a:lnTo>
                    <a:pt x="428170" y="632948"/>
                  </a:lnTo>
                  <a:lnTo>
                    <a:pt x="428170" y="744644"/>
                  </a:lnTo>
                  <a:lnTo>
                    <a:pt x="297858" y="744644"/>
                  </a:lnTo>
                  <a:cubicBezTo>
                    <a:pt x="287619" y="744644"/>
                    <a:pt x="279242" y="753021"/>
                    <a:pt x="279242" y="763260"/>
                  </a:cubicBezTo>
                  <a:cubicBezTo>
                    <a:pt x="279242" y="773499"/>
                    <a:pt x="287619" y="781876"/>
                    <a:pt x="297858" y="781876"/>
                  </a:cubicBezTo>
                  <a:lnTo>
                    <a:pt x="595715" y="781876"/>
                  </a:lnTo>
                  <a:cubicBezTo>
                    <a:pt x="605954" y="781876"/>
                    <a:pt x="614331" y="773499"/>
                    <a:pt x="614331" y="763260"/>
                  </a:cubicBezTo>
                  <a:cubicBezTo>
                    <a:pt x="614331" y="753021"/>
                    <a:pt x="605954" y="744644"/>
                    <a:pt x="595715" y="744644"/>
                  </a:cubicBezTo>
                  <a:lnTo>
                    <a:pt x="465403" y="744644"/>
                  </a:lnTo>
                  <a:lnTo>
                    <a:pt x="465403" y="632948"/>
                  </a:lnTo>
                  <a:lnTo>
                    <a:pt x="874957" y="632948"/>
                  </a:lnTo>
                  <a:cubicBezTo>
                    <a:pt x="885196" y="632948"/>
                    <a:pt x="893573" y="624570"/>
                    <a:pt x="893573" y="614331"/>
                  </a:cubicBezTo>
                  <a:lnTo>
                    <a:pt x="893573" y="18616"/>
                  </a:lnTo>
                  <a:cubicBezTo>
                    <a:pt x="893573" y="8377"/>
                    <a:pt x="885196" y="0"/>
                    <a:pt x="874957" y="0"/>
                  </a:cubicBezTo>
                  <a:close/>
                  <a:moveTo>
                    <a:pt x="856341" y="595715"/>
                  </a:moveTo>
                  <a:lnTo>
                    <a:pt x="37232" y="595715"/>
                  </a:lnTo>
                  <a:lnTo>
                    <a:pt x="37232" y="37232"/>
                  </a:lnTo>
                  <a:lnTo>
                    <a:pt x="856341" y="37232"/>
                  </a:lnTo>
                  <a:lnTo>
                    <a:pt x="856341" y="595715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C8D5E94A-8A77-17B8-6EEC-DA7CB7FC6CEE}"/>
                </a:ext>
              </a:extLst>
            </p:cNvPr>
            <p:cNvSpPr/>
            <p:nvPr/>
          </p:nvSpPr>
          <p:spPr>
            <a:xfrm flipH="1">
              <a:off x="8602056" y="587735"/>
              <a:ext cx="707411" cy="335493"/>
            </a:xfrm>
            <a:custGeom>
              <a:avLst/>
              <a:gdLst>
                <a:gd name="connsiteX0" fmla="*/ 18616 w 707411"/>
                <a:gd name="connsiteY0" fmla="*/ 186363 h 335493"/>
                <a:gd name="connsiteX1" fmla="*/ 242009 w 707411"/>
                <a:gd name="connsiteY1" fmla="*/ 186363 h 335493"/>
                <a:gd name="connsiteX2" fmla="*/ 259509 w 707411"/>
                <a:gd name="connsiteY2" fmla="*/ 174263 h 335493"/>
                <a:gd name="connsiteX3" fmla="*/ 297858 w 707411"/>
                <a:gd name="connsiteY3" fmla="*/ 71874 h 335493"/>
                <a:gd name="connsiteX4" fmla="*/ 392055 w 707411"/>
                <a:gd name="connsiteY4" fmla="*/ 323191 h 335493"/>
                <a:gd name="connsiteX5" fmla="*/ 415884 w 707411"/>
                <a:gd name="connsiteY5" fmla="*/ 334361 h 335493"/>
                <a:gd name="connsiteX6" fmla="*/ 427053 w 707411"/>
                <a:gd name="connsiteY6" fmla="*/ 323191 h 335493"/>
                <a:gd name="connsiteX7" fmla="*/ 478248 w 707411"/>
                <a:gd name="connsiteY7" fmla="*/ 186363 h 335493"/>
                <a:gd name="connsiteX8" fmla="*/ 688796 w 707411"/>
                <a:gd name="connsiteY8" fmla="*/ 186363 h 335493"/>
                <a:gd name="connsiteX9" fmla="*/ 707412 w 707411"/>
                <a:gd name="connsiteY9" fmla="*/ 167747 h 335493"/>
                <a:gd name="connsiteX10" fmla="*/ 688796 w 707411"/>
                <a:gd name="connsiteY10" fmla="*/ 149131 h 335493"/>
                <a:gd name="connsiteX11" fmla="*/ 465403 w 707411"/>
                <a:gd name="connsiteY11" fmla="*/ 149131 h 335493"/>
                <a:gd name="connsiteX12" fmla="*/ 447903 w 707411"/>
                <a:gd name="connsiteY12" fmla="*/ 161231 h 335493"/>
                <a:gd name="connsiteX13" fmla="*/ 409554 w 707411"/>
                <a:gd name="connsiteY13" fmla="*/ 263620 h 335493"/>
                <a:gd name="connsiteX14" fmla="*/ 315357 w 707411"/>
                <a:gd name="connsiteY14" fmla="*/ 12303 h 335493"/>
                <a:gd name="connsiteX15" fmla="*/ 291528 w 707411"/>
                <a:gd name="connsiteY15" fmla="*/ 1133 h 335493"/>
                <a:gd name="connsiteX16" fmla="*/ 280359 w 707411"/>
                <a:gd name="connsiteY16" fmla="*/ 12303 h 335493"/>
                <a:gd name="connsiteX17" fmla="*/ 229164 w 707411"/>
                <a:gd name="connsiteY17" fmla="*/ 149131 h 335493"/>
                <a:gd name="connsiteX18" fmla="*/ 18616 w 707411"/>
                <a:gd name="connsiteY18" fmla="*/ 149131 h 335493"/>
                <a:gd name="connsiteX19" fmla="*/ 0 w 707411"/>
                <a:gd name="connsiteY19" fmla="*/ 167747 h 335493"/>
                <a:gd name="connsiteX20" fmla="*/ 18616 w 707411"/>
                <a:gd name="connsiteY20" fmla="*/ 186363 h 335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7411" h="335493">
                  <a:moveTo>
                    <a:pt x="18616" y="186363"/>
                  </a:moveTo>
                  <a:lnTo>
                    <a:pt x="242009" y="186363"/>
                  </a:lnTo>
                  <a:cubicBezTo>
                    <a:pt x="249828" y="186363"/>
                    <a:pt x="256716" y="181523"/>
                    <a:pt x="259509" y="174263"/>
                  </a:cubicBezTo>
                  <a:lnTo>
                    <a:pt x="297858" y="71874"/>
                  </a:lnTo>
                  <a:lnTo>
                    <a:pt x="392055" y="323191"/>
                  </a:lnTo>
                  <a:cubicBezTo>
                    <a:pt x="395592" y="332872"/>
                    <a:pt x="406203" y="337898"/>
                    <a:pt x="415884" y="334361"/>
                  </a:cubicBezTo>
                  <a:cubicBezTo>
                    <a:pt x="421096" y="332500"/>
                    <a:pt x="425192" y="328404"/>
                    <a:pt x="427053" y="323191"/>
                  </a:cubicBezTo>
                  <a:lnTo>
                    <a:pt x="478248" y="186363"/>
                  </a:lnTo>
                  <a:lnTo>
                    <a:pt x="688796" y="186363"/>
                  </a:lnTo>
                  <a:cubicBezTo>
                    <a:pt x="699035" y="186363"/>
                    <a:pt x="707412" y="177986"/>
                    <a:pt x="707412" y="167747"/>
                  </a:cubicBezTo>
                  <a:cubicBezTo>
                    <a:pt x="707412" y="157508"/>
                    <a:pt x="699035" y="149131"/>
                    <a:pt x="688796" y="149131"/>
                  </a:cubicBezTo>
                  <a:lnTo>
                    <a:pt x="465403" y="149131"/>
                  </a:lnTo>
                  <a:cubicBezTo>
                    <a:pt x="457584" y="149131"/>
                    <a:pt x="450696" y="153971"/>
                    <a:pt x="447903" y="161231"/>
                  </a:cubicBezTo>
                  <a:lnTo>
                    <a:pt x="409554" y="263620"/>
                  </a:lnTo>
                  <a:lnTo>
                    <a:pt x="315357" y="12303"/>
                  </a:lnTo>
                  <a:cubicBezTo>
                    <a:pt x="311820" y="2622"/>
                    <a:pt x="301209" y="-2404"/>
                    <a:pt x="291528" y="1133"/>
                  </a:cubicBezTo>
                  <a:cubicBezTo>
                    <a:pt x="286316" y="2994"/>
                    <a:pt x="282220" y="7090"/>
                    <a:pt x="280359" y="12303"/>
                  </a:cubicBezTo>
                  <a:lnTo>
                    <a:pt x="229164" y="149131"/>
                  </a:lnTo>
                  <a:lnTo>
                    <a:pt x="18616" y="149131"/>
                  </a:lnTo>
                  <a:cubicBezTo>
                    <a:pt x="8377" y="149131"/>
                    <a:pt x="0" y="157508"/>
                    <a:pt x="0" y="167747"/>
                  </a:cubicBezTo>
                  <a:cubicBezTo>
                    <a:pt x="0" y="177986"/>
                    <a:pt x="8377" y="186363"/>
                    <a:pt x="18616" y="186363"/>
                  </a:cubicBezTo>
                  <a:close/>
                </a:path>
              </a:pathLst>
            </a:custGeom>
            <a:gradFill>
              <a:gsLst>
                <a:gs pos="5000">
                  <a:schemeClr val="accent5">
                    <a:lumMod val="60000"/>
                    <a:lumOff val="40000"/>
                  </a:schemeClr>
                </a:gs>
                <a:gs pos="82000">
                  <a:schemeClr val="accent5">
                    <a:lumMod val="20000"/>
                    <a:lumOff val="80000"/>
                  </a:schemeClr>
                </a:gs>
              </a:gsLst>
              <a:lin ang="0" scaled="0"/>
            </a:gradFill>
            <a:ln w="184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96B93863-5F8F-5B18-FD5F-67914D1B25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94922" y="299972"/>
            <a:ext cx="713431" cy="71343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C15C886-C5FD-A6F6-EBF0-02C9C77E80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78190" y="299972"/>
            <a:ext cx="713431" cy="7134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954155E4-222B-DE2E-AA88-63011D96717C}"/>
              </a:ext>
            </a:extLst>
          </p:cNvPr>
          <p:cNvGrpSpPr/>
          <p:nvPr/>
        </p:nvGrpSpPr>
        <p:grpSpPr>
          <a:xfrm>
            <a:off x="11112195" y="337744"/>
            <a:ext cx="597280" cy="597257"/>
            <a:chOff x="11112195" y="337744"/>
            <a:chExt cx="597280" cy="597257"/>
          </a:xfrm>
        </p:grpSpPr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02D031E6-F5C1-E5A6-E7AD-C4D1929666F6}"/>
                </a:ext>
              </a:extLst>
            </p:cNvPr>
            <p:cNvSpPr/>
            <p:nvPr/>
          </p:nvSpPr>
          <p:spPr>
            <a:xfrm>
              <a:off x="11233809" y="512597"/>
              <a:ext cx="354274" cy="247535"/>
            </a:xfrm>
            <a:custGeom>
              <a:avLst/>
              <a:gdLst>
                <a:gd name="connsiteX0" fmla="*/ 125007 w 354274"/>
                <a:gd name="connsiteY0" fmla="*/ 247535 h 247535"/>
                <a:gd name="connsiteX1" fmla="*/ 115873 w 354274"/>
                <a:gd name="connsiteY1" fmla="*/ 243621 h 247535"/>
                <a:gd name="connsiteX2" fmla="*/ 3915 w 354274"/>
                <a:gd name="connsiteY2" fmla="*/ 135577 h 247535"/>
                <a:gd name="connsiteX3" fmla="*/ 3915 w 354274"/>
                <a:gd name="connsiteY3" fmla="*/ 117308 h 247535"/>
                <a:gd name="connsiteX4" fmla="*/ 22183 w 354274"/>
                <a:gd name="connsiteY4" fmla="*/ 117308 h 247535"/>
                <a:gd name="connsiteX5" fmla="*/ 125007 w 354274"/>
                <a:gd name="connsiteY5" fmla="*/ 217523 h 247535"/>
                <a:gd name="connsiteX6" fmla="*/ 332091 w 354274"/>
                <a:gd name="connsiteY6" fmla="*/ 3915 h 247535"/>
                <a:gd name="connsiteX7" fmla="*/ 350359 w 354274"/>
                <a:gd name="connsiteY7" fmla="*/ 3915 h 247535"/>
                <a:gd name="connsiteX8" fmla="*/ 350359 w 354274"/>
                <a:gd name="connsiteY8" fmla="*/ 22183 h 247535"/>
                <a:gd name="connsiteX9" fmla="*/ 134141 w 354274"/>
                <a:gd name="connsiteY9" fmla="*/ 243490 h 247535"/>
                <a:gd name="connsiteX10" fmla="*/ 125007 w 354274"/>
                <a:gd name="connsiteY10" fmla="*/ 247405 h 247535"/>
                <a:gd name="connsiteX11" fmla="*/ 125007 w 354274"/>
                <a:gd name="connsiteY11" fmla="*/ 247405 h 24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4274" h="247535">
                  <a:moveTo>
                    <a:pt x="125007" y="247535"/>
                  </a:moveTo>
                  <a:cubicBezTo>
                    <a:pt x="121093" y="247535"/>
                    <a:pt x="118483" y="246230"/>
                    <a:pt x="115873" y="243621"/>
                  </a:cubicBezTo>
                  <a:lnTo>
                    <a:pt x="3915" y="135577"/>
                  </a:lnTo>
                  <a:cubicBezTo>
                    <a:pt x="-1305" y="130357"/>
                    <a:pt x="-1305" y="122528"/>
                    <a:pt x="3915" y="117308"/>
                  </a:cubicBezTo>
                  <a:cubicBezTo>
                    <a:pt x="9134" y="112089"/>
                    <a:pt x="16963" y="112089"/>
                    <a:pt x="22183" y="117308"/>
                  </a:cubicBezTo>
                  <a:lnTo>
                    <a:pt x="125007" y="217523"/>
                  </a:lnTo>
                  <a:lnTo>
                    <a:pt x="332091" y="3915"/>
                  </a:lnTo>
                  <a:cubicBezTo>
                    <a:pt x="337311" y="-1305"/>
                    <a:pt x="345140" y="-1305"/>
                    <a:pt x="350359" y="3915"/>
                  </a:cubicBezTo>
                  <a:cubicBezTo>
                    <a:pt x="355579" y="9134"/>
                    <a:pt x="355579" y="16963"/>
                    <a:pt x="350359" y="22183"/>
                  </a:cubicBezTo>
                  <a:lnTo>
                    <a:pt x="134141" y="243490"/>
                  </a:lnTo>
                  <a:cubicBezTo>
                    <a:pt x="131532" y="246100"/>
                    <a:pt x="128922" y="247405"/>
                    <a:pt x="125007" y="247405"/>
                  </a:cubicBezTo>
                  <a:lnTo>
                    <a:pt x="125007" y="247405"/>
                  </a:lnTo>
                  <a:close/>
                </a:path>
              </a:pathLst>
            </a:custGeom>
            <a:solidFill>
              <a:srgbClr val="598CA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9851D181-4B89-C2F9-BEEC-2B983E92B6AA}"/>
                </a:ext>
              </a:extLst>
            </p:cNvPr>
            <p:cNvSpPr/>
            <p:nvPr/>
          </p:nvSpPr>
          <p:spPr>
            <a:xfrm>
              <a:off x="11127462" y="461055"/>
              <a:ext cx="582013" cy="473946"/>
            </a:xfrm>
            <a:custGeom>
              <a:avLst/>
              <a:gdLst>
                <a:gd name="connsiteX0" fmla="*/ 525996 w 582013"/>
                <a:gd name="connsiteY0" fmla="*/ 0 h 473946"/>
                <a:gd name="connsiteX1" fmla="*/ 542959 w 582013"/>
                <a:gd name="connsiteY1" fmla="*/ 94995 h 473946"/>
                <a:gd name="connsiteX2" fmla="*/ 248710 w 582013"/>
                <a:gd name="connsiteY2" fmla="*/ 399684 h 473946"/>
                <a:gd name="connsiteX3" fmla="*/ 0 w 582013"/>
                <a:gd name="connsiteY3" fmla="*/ 273372 h 473946"/>
                <a:gd name="connsiteX4" fmla="*/ 286421 w 582013"/>
                <a:gd name="connsiteY4" fmla="*/ 473931 h 473946"/>
                <a:gd name="connsiteX5" fmla="*/ 581975 w 582013"/>
                <a:gd name="connsiteY5" fmla="*/ 167938 h 473946"/>
                <a:gd name="connsiteX6" fmla="*/ 525996 w 582013"/>
                <a:gd name="connsiteY6" fmla="*/ 0 h 473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2013" h="473946">
                  <a:moveTo>
                    <a:pt x="525996" y="0"/>
                  </a:moveTo>
                  <a:cubicBezTo>
                    <a:pt x="536435" y="30012"/>
                    <a:pt x="542959" y="61199"/>
                    <a:pt x="542959" y="94995"/>
                  </a:cubicBezTo>
                  <a:cubicBezTo>
                    <a:pt x="545569" y="260323"/>
                    <a:pt x="414037" y="397074"/>
                    <a:pt x="248710" y="399684"/>
                  </a:cubicBezTo>
                  <a:cubicBezTo>
                    <a:pt x="145885" y="400989"/>
                    <a:pt x="55979" y="351534"/>
                    <a:pt x="0" y="273372"/>
                  </a:cubicBezTo>
                  <a:cubicBezTo>
                    <a:pt x="41626" y="391855"/>
                    <a:pt x="155019" y="475236"/>
                    <a:pt x="286421" y="473931"/>
                  </a:cubicBezTo>
                  <a:cubicBezTo>
                    <a:pt x="453053" y="470017"/>
                    <a:pt x="584585" y="333266"/>
                    <a:pt x="581975" y="167938"/>
                  </a:cubicBezTo>
                  <a:cubicBezTo>
                    <a:pt x="580670" y="105434"/>
                    <a:pt x="559792" y="46845"/>
                    <a:pt x="525996" y="0"/>
                  </a:cubicBezTo>
                  <a:close/>
                </a:path>
              </a:pathLst>
            </a:custGeom>
            <a:solidFill>
              <a:srgbClr val="598CA6">
                <a:alpha val="24000"/>
              </a:srgb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90A8188-4E1B-2D79-14A6-6EBE156CB2D7}"/>
                </a:ext>
              </a:extLst>
            </p:cNvPr>
            <p:cNvSpPr/>
            <p:nvPr/>
          </p:nvSpPr>
          <p:spPr>
            <a:xfrm>
              <a:off x="11112195" y="337744"/>
              <a:ext cx="595545" cy="595545"/>
            </a:xfrm>
            <a:custGeom>
              <a:avLst/>
              <a:gdLst>
                <a:gd name="connsiteX0" fmla="*/ 595546 w 595545"/>
                <a:gd name="connsiteY0" fmla="*/ 297773 h 595545"/>
                <a:gd name="connsiteX1" fmla="*/ 297773 w 595545"/>
                <a:gd name="connsiteY1" fmla="*/ 595546 h 595545"/>
                <a:gd name="connsiteX2" fmla="*/ 0 w 595545"/>
                <a:gd name="connsiteY2" fmla="*/ 297773 h 595545"/>
                <a:gd name="connsiteX3" fmla="*/ 297773 w 595545"/>
                <a:gd name="connsiteY3" fmla="*/ 0 h 595545"/>
                <a:gd name="connsiteX4" fmla="*/ 595546 w 595545"/>
                <a:gd name="connsiteY4" fmla="*/ 297773 h 595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545" h="595545">
                  <a:moveTo>
                    <a:pt x="595546" y="297773"/>
                  </a:moveTo>
                  <a:cubicBezTo>
                    <a:pt x="595546" y="462228"/>
                    <a:pt x="462228" y="595546"/>
                    <a:pt x="297773" y="595546"/>
                  </a:cubicBezTo>
                  <a:cubicBezTo>
                    <a:pt x="133318" y="595546"/>
                    <a:pt x="0" y="462228"/>
                    <a:pt x="0" y="297773"/>
                  </a:cubicBezTo>
                  <a:cubicBezTo>
                    <a:pt x="0" y="133318"/>
                    <a:pt x="133318" y="0"/>
                    <a:pt x="297773" y="0"/>
                  </a:cubicBezTo>
                  <a:cubicBezTo>
                    <a:pt x="462228" y="0"/>
                    <a:pt x="595546" y="133318"/>
                    <a:pt x="595546" y="297773"/>
                  </a:cubicBezTo>
                  <a:close/>
                </a:path>
              </a:pathLst>
            </a:custGeom>
            <a:noFill/>
            <a:ln w="25797" cap="flat">
              <a:solidFill>
                <a:srgbClr val="598CA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2559619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4856206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24891B-1D34-6F93-C999-8FD872C7CA48}"/>
              </a:ext>
            </a:extLst>
          </p:cNvPr>
          <p:cNvSpPr txBox="1"/>
          <p:nvPr/>
        </p:nvSpPr>
        <p:spPr>
          <a:xfrm rot="16200000">
            <a:off x="7139073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9441636" y="419981"/>
            <a:ext cx="8693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6529" y="3199664"/>
            <a:ext cx="6872156" cy="455509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it-IT" sz="200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Roadmap quinquennale per infrastruttura 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486131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2817716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rgbClr val="C7CC2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511430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2EAE6F-FC22-513E-6A3A-425B78FF17EA}"/>
              </a:ext>
            </a:extLst>
          </p:cNvPr>
          <p:cNvSpPr txBox="1"/>
          <p:nvPr/>
        </p:nvSpPr>
        <p:spPr>
          <a:xfrm>
            <a:off x="7397170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9699733" y="917932"/>
            <a:ext cx="640080" cy="276999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2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488651"/>
            <a:ext cx="11521440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40999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47585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 dirty="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404496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470353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1677274" y="139900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1258796" y="146485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9276751" y="1308862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Definisci le funzionalità </a:t>
            </a:r>
            <a:r>
              <a:rPr lang="it-IT" sz="120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indispensabili e desiderabili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652867" y="2597531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Ottieni l’allineamento tra il team IT e la dirigenza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535166" y="3429000"/>
            <a:ext cx="2098524" cy="3943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solidFill>
                  <a:schemeClr val="tx1"/>
                </a:solidFill>
                <a:latin typeface="Century Gothic" panose="020B0502020202020204" pitchFamily="34" charset="0"/>
              </a:rPr>
              <a:t>Raccogli requisiti tecnici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3376847" y="4108486"/>
            <a:ext cx="2098524" cy="523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Crea una valutazione dei rischi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3376847" y="4790035"/>
            <a:ext cx="2098524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Crea piani di emergenza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535166" y="5382896"/>
            <a:ext cx="2161848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rtl="0"/>
            <a:r>
              <a:rPr lang="it-IT" sz="120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Forma ingegneri di supporto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842100" y="2325071"/>
            <a:ext cx="1587272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solidFill>
                  <a:schemeClr val="tx1"/>
                </a:solidFill>
                <a:latin typeface="Century Gothic" panose="020B0502020202020204" pitchFamily="34" charset="0"/>
              </a:rPr>
              <a:t>Crea più account di accesso utente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322891" y="3052452"/>
            <a:ext cx="1282829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Esegui controlli di conformità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80CC749-951F-263C-41C2-22C1F60FD6D3}"/>
              </a:ext>
            </a:extLst>
          </p:cNvPr>
          <p:cNvSpPr/>
          <p:nvPr/>
        </p:nvSpPr>
        <p:spPr>
          <a:xfrm>
            <a:off x="4672225" y="5328309"/>
            <a:ext cx="3175410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solidFill>
                  <a:schemeClr val="tx1"/>
                </a:solidFill>
                <a:latin typeface="Century Gothic" panose="020B0502020202020204" pitchFamily="34" charset="0"/>
              </a:rPr>
              <a:t>Crea soluzioni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D0CC0FE-FC0E-DD98-D76F-7ABBC189825C}"/>
              </a:ext>
            </a:extLst>
          </p:cNvPr>
          <p:cNvSpPr/>
          <p:nvPr/>
        </p:nvSpPr>
        <p:spPr>
          <a:xfrm>
            <a:off x="6620910" y="5856663"/>
            <a:ext cx="1416339" cy="5523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Ottimizza il sistema dei ticket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278190" y="1978693"/>
            <a:ext cx="1519693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Integra con la </a:t>
            </a:r>
            <a:r>
              <a:rPr lang="it-IT" sz="120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piattaforma e-mail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571159" y="2615523"/>
            <a:ext cx="1226724" cy="66057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Incorpora la forza vendita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169651" y="3081081"/>
            <a:ext cx="653556" cy="669035"/>
            <a:chOff x="7996756" y="3409529"/>
            <a:chExt cx="653556" cy="66903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09529"/>
              <a:ext cx="653556" cy="660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it-IT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TEST</a:t>
              </a:r>
            </a:p>
            <a:p>
              <a:pPr algn="ctr"/>
              <a:endParaRPr lang="en-US" sz="16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lumMod val="65000"/>
                  <a:alpha val="24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5000">
                    <a:schemeClr val="tx1">
                      <a:lumMod val="65000"/>
                      <a:lumOff val="35000"/>
                    </a:schemeClr>
                  </a:gs>
                  <a:gs pos="82000">
                    <a:schemeClr val="bg1">
                      <a:lumMod val="75000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324891" y="3419422"/>
            <a:ext cx="1472992" cy="74660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solidFill>
                  <a:schemeClr val="tx1"/>
                </a:solidFill>
                <a:latin typeface="Century Gothic" panose="020B0502020202020204" pitchFamily="34" charset="0"/>
              </a:rPr>
              <a:t>Crea una soluzione per la gestione dei dati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6C3F7D8-EAC8-5FC7-456C-6C10A9195052}"/>
              </a:ext>
            </a:extLst>
          </p:cNvPr>
          <p:cNvSpPr/>
          <p:nvPr/>
        </p:nvSpPr>
        <p:spPr>
          <a:xfrm>
            <a:off x="7489359" y="4822896"/>
            <a:ext cx="3897327" cy="386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Supporta i fornitori di servizi cloud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313620" y="1978693"/>
            <a:ext cx="347707" cy="26705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it-IT" sz="1400" spc="-10" dirty="0">
                <a:solidFill>
                  <a:schemeClr val="tx1"/>
                </a:solidFill>
                <a:latin typeface="Century Gothic" panose="020B0502020202020204" pitchFamily="34" charset="0"/>
              </a:rPr>
              <a:t>––</a:t>
            </a:r>
            <a:r>
              <a:rPr lang="it-IT" sz="1400" b="1" spc="-10" dirty="0">
                <a:solidFill>
                  <a:schemeClr val="tx1"/>
                </a:solidFill>
                <a:latin typeface="Century Gothic" panose="020B0502020202020204" pitchFamily="34" charset="0"/>
              </a:rPr>
              <a:t> IMPORTAZIONE / LANCIO </a:t>
            </a:r>
            <a:r>
              <a:rPr lang="it-IT" sz="1400" spc="-10" dirty="0">
                <a:solidFill>
                  <a:schemeClr val="tx1"/>
                </a:solidFill>
                <a:latin typeface="Century Gothic" panose="020B0502020202020204" pitchFamily="34" charset="0"/>
              </a:rPr>
              <a:t>––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10420267" y="3956041"/>
            <a:ext cx="1533819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rtl="0"/>
            <a:r>
              <a:rPr lang="it-IT" sz="115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Smantella la tecnologia obsoleta secondo necessità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F91A482-C510-AB30-958D-5BC5D98658F9}"/>
              </a:ext>
            </a:extLst>
          </p:cNvPr>
          <p:cNvSpPr/>
          <p:nvPr/>
        </p:nvSpPr>
        <p:spPr>
          <a:xfrm>
            <a:off x="10847605" y="5382896"/>
            <a:ext cx="1106481" cy="7163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Monitora le attività di migrazione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10359718" y="1978693"/>
            <a:ext cx="1587272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>
                <a:solidFill>
                  <a:schemeClr val="tx1"/>
                </a:solidFill>
                <a:latin typeface="Century Gothic" panose="020B0502020202020204" pitchFamily="34" charset="0"/>
              </a:rPr>
              <a:t>Monitora e testa continuamente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10660039" y="2634031"/>
            <a:ext cx="1124685" cy="11483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Genera report di vendita e marketing </a:t>
            </a:r>
          </a:p>
          <a:p>
            <a:pPr rtl="0">
              <a:lnSpc>
                <a:spcPct val="150000"/>
              </a:lnSpc>
            </a:pPr>
            <a:r>
              <a:rPr lang="it-IT" sz="10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 applicabile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14003</TotalTime>
  <Words>248</Words>
  <Application>Microsoft Office PowerPoint</Application>
  <PresentationFormat>Widescreen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Mira Li</cp:lastModifiedBy>
  <cp:revision>127</cp:revision>
  <cp:lastPrinted>2020-08-31T22:23:58Z</cp:lastPrinted>
  <dcterms:created xsi:type="dcterms:W3CDTF">2021-07-07T23:54:57Z</dcterms:created>
  <dcterms:modified xsi:type="dcterms:W3CDTF">2025-01-06T01:57:37Z</dcterms:modified>
</cp:coreProperties>
</file>