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7" r:id="rId2"/>
    <p:sldId id="302" r:id="rId3"/>
    <p:sldId id="299" r:id="rId4"/>
    <p:sldId id="304" r:id="rId5"/>
    <p:sldId id="305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5B9BD5"/>
    <a:srgbClr val="ED7D31"/>
    <a:srgbClr val="E0533C"/>
    <a:srgbClr val="FFFFFF"/>
    <a:srgbClr val="E7E6E6"/>
    <a:srgbClr val="F2A16A"/>
    <a:srgbClr val="FF5050"/>
    <a:srgbClr val="9966FF"/>
    <a:srgbClr val="EF8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32" autoAdjust="0"/>
    <p:restoredTop sz="95937" autoAdjust="0"/>
  </p:normalViewPr>
  <p:slideViewPr>
    <p:cSldViewPr snapToGrid="0">
      <p:cViewPr varScale="1">
        <p:scale>
          <a:sx n="66" d="100"/>
          <a:sy n="66" d="100"/>
        </p:scale>
        <p:origin x="9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B7025-4018-49F6-B050-59D8F10E5030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D7A5B-DC59-4C1D-AF2E-A7C5BA8F2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0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9d9e627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9d9e6279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g2e79d9e6279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sz="12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2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9164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D7A6-44BD-D6A9-D55B-B5901B834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EAD59-4519-9FCD-B39C-187D6AF6C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110F-1EE8-124F-A9B0-C87D86F1F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A349-B1E8-D267-6F22-19AF2686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7765-B180-2FE9-4959-9717F81A6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8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15B4A-238F-7DD8-9008-AB9E737D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76227-3CFA-4CA4-E90F-BF7EC30C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508E3-78C3-C128-5BA1-63F00AD3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50FDA-1150-F2CE-9570-6EF3DDB1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A881-1EB5-113B-5564-24D96B2D0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BD56C-1158-1330-B18E-6E5EED108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49280F-F22F-0D38-7A1D-6D533F0E1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0EB41-FA28-65C0-8FD6-5B045AC7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1C96-E78C-66B3-424A-429615C8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EF0FB-652D-7D13-E3CB-41FA05FF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FE4CC-91D0-23BE-B341-CA0BA8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5B640-BF25-831C-AE6B-24BA33A6A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7CAB-9CCC-5073-D260-F74FD120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03CE5-66C8-0F37-1BCB-F677542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4C3CE-901D-6506-12C6-9D227C70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6967A-2B7E-27F7-6FB6-E756E73A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7B5F3-2EE0-4C03-65BD-59779E53C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982A7-A780-B568-1E19-9C4DFDA9E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7BE06-C164-E462-E7FC-A8BA3910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636C-24C4-E3CA-3320-0A9F4557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AAD2-37BE-F9CB-214B-B412C760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00116-014B-6263-F4E2-630EC6545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B0F2D-8A14-0F9F-E979-657904083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659D1-E8B8-6D3F-08B6-0AB093D6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807FD-E0AF-8961-F864-B6CB93E64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493FB-0F2C-2AEC-3F0F-DCDC8496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BB92-0B4A-4459-2307-CB85CDEEA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CAD220-A626-4AD7-EEDB-7297C0A2F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054B2-E284-C60C-CFFF-435AAD9F8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457D66-B664-9076-336E-597882CE9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D92D0-1AD4-036D-7E6D-5D9C58525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BDA72-8887-E2A7-D70F-A3B84CBC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463FF-63FE-411E-820E-90AFA9D4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DC1345-2487-8CD8-C7BE-75060762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4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FC71C-ECDC-4E0B-035B-14BA1FB7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5225A-A95D-E532-DD6F-7D5B67EC3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F1EB7-DD64-A56E-D65C-08AFA083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B374C-8FB3-3858-EBF8-26A22DFBF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3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35E991-EAE9-63A9-9D01-8633888F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2FA4C-0A8A-81D2-F176-2209C7E8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C79BB-39F1-DC4B-DF1C-895B0648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0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3FC58-C7CB-DA18-8EAC-E77CDAB6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F3F-B32E-02F1-F395-AB64EB62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CF226-9817-20FB-7E62-461AE41CB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8364A-C3DD-B9FA-29B2-FB6F3FAD6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BB917-862C-00A6-5DB4-ABC4386F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BDBA3-CA6A-25EE-42A7-EC7044ED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80A4-EF5C-C09F-705A-FE0586E3B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3D25-C201-26FE-B4D5-FC2B1298E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83C74-C571-FF1D-5151-36B2443F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B2BDC-2992-C7BD-6C63-8AC20052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5DD9E-76CC-CB4D-D27E-67EEA3FA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F54F1-71B6-6AF2-65B4-ABB249D6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A5F9E-D0E2-06E6-5BBA-ED33E5B1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71F33-6D35-FF6F-AB7C-4E8EB9880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BCB7-21D8-9DAF-B59B-25D902AE2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E09F09-59B3-489E-8070-C50CD83CC36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C322A-E287-F097-A6D5-EFB9616E0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23976-799C-A377-4815-94AB941CA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803649-8F28-4ADE-8A7F-AF0847E9D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1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2">
                <a:lumMod val="60000"/>
                <a:lumOff val="4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C4AD65-1A1A-5D38-30AC-4EF78B2D8807}"/>
              </a:ext>
            </a:extLst>
          </p:cNvPr>
          <p:cNvSpPr txBox="1"/>
          <p:nvPr/>
        </p:nvSpPr>
        <p:spPr>
          <a:xfrm>
            <a:off x="361544" y="1876258"/>
            <a:ext cx="4924352" cy="4729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45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br>
              <a:rPr lang="en-US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it-IT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utilizza questo modello per gestire ed eseguire l’escalation delle risposte di emergenza in modo efficiente, assicurando che ogni fase dell’emergenza sia gestita dai ruoli e dalle persone appropriati secondo un piano chiaro e strutturato. </a:t>
            </a:r>
          </a:p>
          <a:p>
            <a:pPr algn="l" rtl="0">
              <a:lnSpc>
                <a:spcPct val="145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br>
              <a:rPr lang="en-US" sz="14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it-IT" sz="14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modello presenta una matrice RACI (Responsible, Accountable, Consulted, Informed) con le fasi di escalation elencate nella colonna sinistra e i ruoli/le persone responsabili come intestazioni di colonna. La matrice fornisce un approccio dettagliato e organizzato per assegnare e garantire la responsabilità durante le situazioni di emergenza.</a:t>
            </a:r>
          </a:p>
        </p:txBody>
      </p:sp>
      <p:pic>
        <p:nvPicPr>
          <p:cNvPr id="90" name="Google Shape;90;p13">
            <a:hlinkClick r:id="rId3"/>
          </p:cNvPr>
          <p:cNvPicPr preferRelativeResize="0"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98996" y="496430"/>
            <a:ext cx="3744561" cy="74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361544" y="258507"/>
            <a:ext cx="7608424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spc="-20" dirty="0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Modello di matrice per escalation nella risposta alle emergenze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6AC8C8-6D10-3AC5-F7E2-E66D88F6A2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5896" y="2164212"/>
            <a:ext cx="6428665" cy="3616124"/>
          </a:xfrm>
          <a:prstGeom prst="rect">
            <a:avLst/>
          </a:prstGeom>
          <a:effectLst>
            <a:outerShdw blurRad="114923" dist="67723" dir="2700000" sx="100464" sy="100464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2">
                <a:lumMod val="60000"/>
                <a:lumOff val="4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/>
          <p:nvPr/>
        </p:nvSpPr>
        <p:spPr>
          <a:xfrm>
            <a:off x="361544" y="258507"/>
            <a:ext cx="11064262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0" u="none" strike="noStrike" kern="1200" cap="none" spc="0" normalizeH="0" baseline="0">
                <a:ln>
                  <a:noFill/>
                </a:ln>
                <a:solidFill>
                  <a:srgbClr val="011033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Modello di matrice per escalation nella risposta alle emergenze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7ED3CA-E082-DD87-B584-FA6AEF351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858640"/>
              </p:ext>
            </p:extLst>
          </p:nvPr>
        </p:nvGraphicFramePr>
        <p:xfrm>
          <a:off x="2156990" y="1688849"/>
          <a:ext cx="7878020" cy="3480305"/>
        </p:xfrm>
        <a:graphic>
          <a:graphicData uri="http://schemas.openxmlformats.org/drawingml/2006/table">
            <a:tbl>
              <a:tblPr/>
              <a:tblGrid>
                <a:gridCol w="2298139">
                  <a:extLst>
                    <a:ext uri="{9D8B030D-6E8A-4147-A177-3AD203B41FA5}">
                      <a16:colId xmlns:a16="http://schemas.microsoft.com/office/drawing/2014/main" val="3658980152"/>
                    </a:ext>
                  </a:extLst>
                </a:gridCol>
                <a:gridCol w="5579881">
                  <a:extLst>
                    <a:ext uri="{9D8B030D-6E8A-4147-A177-3AD203B41FA5}">
                      <a16:colId xmlns:a16="http://schemas.microsoft.com/office/drawing/2014/main" val="418962470"/>
                    </a:ext>
                  </a:extLst>
                </a:gridCol>
              </a:tblGrid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Fasi dell’escalation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Elenca ciascuna fase della risposta all’emergenza.</a:t>
                      </a:r>
                    </a:p>
                  </a:txBody>
                  <a:tcPr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483403"/>
                  </a:ext>
                </a:extLst>
              </a:tr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 - Addetto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Persona che esegue l’attività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357633"/>
                  </a:ext>
                </a:extLst>
              </a:tr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 - Responsabile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 persona responsabile e con potere decisionale e di veto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119871"/>
                  </a:ext>
                </a:extLst>
              </a:tr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 - Consulente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Persone le cui opinioni vengono considerate; generalmente esperti in materia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229601"/>
                  </a:ext>
                </a:extLst>
              </a:tr>
              <a:tr h="69606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 - Informato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Coloro che vengono mantenuti aggiornati sull’avanzamento; generalmente sono persone interessate dall’esito delle attività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373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906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89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7173C0-C8FD-7964-306E-FC918AF9F99F}"/>
              </a:ext>
            </a:extLst>
          </p:cNvPr>
          <p:cNvSpPr txBox="1"/>
          <p:nvPr/>
        </p:nvSpPr>
        <p:spPr>
          <a:xfrm>
            <a:off x="335561" y="172798"/>
            <a:ext cx="79443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it-IT" sz="3200" b="1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Matrice per escalation nella risposta alle emergenze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FE8C6C-FD0D-7552-AE65-A100D0761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585845"/>
              </p:ext>
            </p:extLst>
          </p:nvPr>
        </p:nvGraphicFramePr>
        <p:xfrm>
          <a:off x="383098" y="763398"/>
          <a:ext cx="11425805" cy="5242873"/>
        </p:xfrm>
        <a:graphic>
          <a:graphicData uri="http://schemas.openxmlformats.org/drawingml/2006/table">
            <a:tbl>
              <a:tblPr firstRow="1"/>
              <a:tblGrid>
                <a:gridCol w="1953797">
                  <a:extLst>
                    <a:ext uri="{9D8B030D-6E8A-4147-A177-3AD203B41FA5}">
                      <a16:colId xmlns:a16="http://schemas.microsoft.com/office/drawing/2014/main" val="3151143784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19195333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066272656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026204835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79899621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4645064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635009439"/>
                    </a:ext>
                  </a:extLst>
                </a:gridCol>
              </a:tblGrid>
              <a:tr h="26844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1 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2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3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4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5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6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485789"/>
                  </a:ext>
                </a:extLst>
              </a:tr>
              <a:tr h="2534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Rilevamento iniziale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Valutazione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Contenimento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Soluzione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Recupero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Rivedi e impara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06317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Tutti i reparti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17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Tutti i dipendenti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886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Tutto il personale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110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Chief Executive Officer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7158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Chief Financial Officer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060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Chief Operations Officer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39468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Clienti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23151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Team di risposta all’emergenza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15010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Dirigenza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117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Consulenti esterni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217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627406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Specialisti in emergenze esterni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39365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1BC2F910-5A33-3B3D-3F16-6B10C0F4F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082691"/>
              </p:ext>
            </p:extLst>
          </p:nvPr>
        </p:nvGraphicFramePr>
        <p:xfrm>
          <a:off x="1341120" y="6264847"/>
          <a:ext cx="9509760" cy="420355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15781698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845673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83209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5112795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93188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238006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644833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82154802"/>
                    </a:ext>
                  </a:extLst>
                </a:gridCol>
              </a:tblGrid>
              <a:tr h="420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Addetto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 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Responsabile</a:t>
                      </a:r>
                    </a:p>
                  </a:txBody>
                  <a:tcPr marR="0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Consulente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Informato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49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7173C0-C8FD-7964-306E-FC918AF9F99F}"/>
              </a:ext>
            </a:extLst>
          </p:cNvPr>
          <p:cNvSpPr txBox="1"/>
          <p:nvPr/>
        </p:nvSpPr>
        <p:spPr>
          <a:xfrm>
            <a:off x="335561" y="172798"/>
            <a:ext cx="79443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it-IT" sz="3200" b="1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Matrice per escalation nella risposta alle emergenze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FE8C6C-FD0D-7552-AE65-A100D0761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001009"/>
              </p:ext>
            </p:extLst>
          </p:nvPr>
        </p:nvGraphicFramePr>
        <p:xfrm>
          <a:off x="383098" y="763398"/>
          <a:ext cx="11425805" cy="5242873"/>
        </p:xfrm>
        <a:graphic>
          <a:graphicData uri="http://schemas.openxmlformats.org/drawingml/2006/table">
            <a:tbl>
              <a:tblPr firstRow="1"/>
              <a:tblGrid>
                <a:gridCol w="1953797">
                  <a:extLst>
                    <a:ext uri="{9D8B030D-6E8A-4147-A177-3AD203B41FA5}">
                      <a16:colId xmlns:a16="http://schemas.microsoft.com/office/drawing/2014/main" val="3151143784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19195333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066272656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026204835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79899621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4645064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635009439"/>
                    </a:ext>
                  </a:extLst>
                </a:gridCol>
              </a:tblGrid>
              <a:tr h="26844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1 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2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3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4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5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6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485789"/>
                  </a:ext>
                </a:extLst>
              </a:tr>
              <a:tr h="2534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Rilevamento iniziale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Valutazione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Contenimento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Soluzione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Recupero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Rivedi e impara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06317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Consulente finanziario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17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Risorse umane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886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Colleghi del settore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110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Consulente legale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7158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Servizi di emergenza locali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060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Autorità governative locali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39468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Team di sicurezza in loco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23151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Pubbliche relazioni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15010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Responsabile della garanzia di qualità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117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Manager del recupero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627406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Enti normativi</a:t>
                      </a:r>
                    </a:p>
                  </a:txBody>
                  <a:tcPr marL="95250" marR="6350" marT="635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39365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51EEE2-2845-E102-7B4E-6819E05AF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542494"/>
              </p:ext>
            </p:extLst>
          </p:nvPr>
        </p:nvGraphicFramePr>
        <p:xfrm>
          <a:off x="1341120" y="6264847"/>
          <a:ext cx="9509760" cy="420355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15781698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845673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83209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5112795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93188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238006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644833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82154802"/>
                    </a:ext>
                  </a:extLst>
                </a:gridCol>
              </a:tblGrid>
              <a:tr h="420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Addetto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 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Responsabile</a:t>
                      </a:r>
                    </a:p>
                  </a:txBody>
                  <a:tcPr marR="0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Consulente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Informato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45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7173C0-C8FD-7964-306E-FC918AF9F99F}"/>
              </a:ext>
            </a:extLst>
          </p:cNvPr>
          <p:cNvSpPr txBox="1"/>
          <p:nvPr/>
        </p:nvSpPr>
        <p:spPr>
          <a:xfrm>
            <a:off x="335561" y="172798"/>
            <a:ext cx="79443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it-IT" sz="3200" b="1">
                <a:solidFill>
                  <a:srgbClr val="01103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Matrice per escalation nella risposta alle emergenze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FE8C6C-FD0D-7552-AE65-A100D0761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469045"/>
              </p:ext>
            </p:extLst>
          </p:nvPr>
        </p:nvGraphicFramePr>
        <p:xfrm>
          <a:off x="383098" y="763398"/>
          <a:ext cx="11425805" cy="3561453"/>
        </p:xfrm>
        <a:graphic>
          <a:graphicData uri="http://schemas.openxmlformats.org/drawingml/2006/table">
            <a:tbl>
              <a:tblPr firstRow="1"/>
              <a:tblGrid>
                <a:gridCol w="1953797">
                  <a:extLst>
                    <a:ext uri="{9D8B030D-6E8A-4147-A177-3AD203B41FA5}">
                      <a16:colId xmlns:a16="http://schemas.microsoft.com/office/drawing/2014/main" val="3151143784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19195333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066272656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026204835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179899621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3346450640"/>
                    </a:ext>
                  </a:extLst>
                </a:gridCol>
                <a:gridCol w="1578668">
                  <a:extLst>
                    <a:ext uri="{9D8B030D-6E8A-4147-A177-3AD203B41FA5}">
                      <a16:colId xmlns:a16="http://schemas.microsoft.com/office/drawing/2014/main" val="2635009439"/>
                    </a:ext>
                  </a:extLst>
                </a:gridCol>
              </a:tblGrid>
              <a:tr h="26844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1 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2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3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4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5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Fase 6</a:t>
                      </a:r>
                    </a:p>
                  </a:txBody>
                  <a:tcPr marL="78261" marR="5217" marT="521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485789"/>
                  </a:ext>
                </a:extLst>
              </a:tr>
              <a:tr h="2534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>
                          <a:solidFill>
                            <a:srgbClr val="FF5353"/>
                          </a:solidFill>
                          <a:effectLst/>
                          <a:highlight>
                            <a:srgbClr val="FFFFFF"/>
                          </a:highlight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8261" marR="5217" marT="5217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Rilevamento iniziale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Valutazione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Contenimento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Soluzione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Recupero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Rivedi e impara</a:t>
                      </a:r>
                    </a:p>
                  </a:txBody>
                  <a:tcPr marL="78261" marR="5217" marT="91440" marB="9144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063179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Comitato di revisione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17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Gestione dei rischi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886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Responsabile della sicurezza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1107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Responsabile della protezione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71587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Azionisti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506000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Fornitori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39468"/>
                  </a:ext>
                </a:extLst>
              </a:tr>
              <a:tr h="4203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D0D0D"/>
                          </a:solidFill>
                          <a:effectLst/>
                          <a:highlight>
                            <a:srgbClr val="E7E6E6"/>
                          </a:highlight>
                          <a:latin typeface="Century Gothic" panose="020B0502020202020204" pitchFamily="34" charset="0"/>
                        </a:rPr>
                        <a:t>Team tecnici</a:t>
                      </a:r>
                    </a:p>
                  </a:txBody>
                  <a:tcPr marL="9525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23151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2CDD27F-5715-107A-D76B-9F6CEC847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144074"/>
              </p:ext>
            </p:extLst>
          </p:nvPr>
        </p:nvGraphicFramePr>
        <p:xfrm>
          <a:off x="1341120" y="6264847"/>
          <a:ext cx="9509760" cy="420355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157816985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845673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5832099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5112795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93188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238006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56448337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82154802"/>
                    </a:ext>
                  </a:extLst>
                </a:gridCol>
              </a:tblGrid>
              <a:tr h="420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33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Addetto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 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Responsabile</a:t>
                      </a:r>
                    </a:p>
                  </a:txBody>
                  <a:tcPr marR="0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Consulente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</a:t>
                      </a:r>
                    </a:p>
                  </a:txBody>
                  <a:tcPr marL="5217"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Informato</a:t>
                      </a:r>
                    </a:p>
                  </a:txBody>
                  <a:tcPr marR="5217" marT="5217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88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141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645</Words>
  <Application>Microsoft Office PowerPoint</Application>
  <PresentationFormat>Widescreen</PresentationFormat>
  <Paragraphs>292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Agustina Moschcovich</dc:creator>
  <cp:lastModifiedBy>Admin</cp:lastModifiedBy>
  <cp:revision>58</cp:revision>
  <dcterms:created xsi:type="dcterms:W3CDTF">2024-06-23T02:36:30Z</dcterms:created>
  <dcterms:modified xsi:type="dcterms:W3CDTF">2024-10-29T10:23:14Z</dcterms:modified>
</cp:coreProperties>
</file>