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80" d="100"/>
          <a:sy n="80" d="100"/>
        </p:scale>
        <p:origin x="102" y="1764"/>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2C6ABAFE-98A4-427F-9A41-358ACA93AD3A}"/>
    <pc:docChg chg="modSld">
      <pc:chgData name="Bess Dunlevy" userId="dd4b9a8537dbe9d0" providerId="LiveId" clId="{2C6ABAFE-98A4-427F-9A41-358ACA93AD3A}" dt="2024-02-03T17:37:08.588" v="0" actId="14100"/>
      <pc:docMkLst>
        <pc:docMk/>
      </pc:docMkLst>
      <pc:sldChg chg="modSp mod">
        <pc:chgData name="Bess Dunlevy" userId="dd4b9a8537dbe9d0" providerId="LiveId" clId="{2C6ABAFE-98A4-427F-9A41-358ACA93AD3A}" dt="2024-02-03T17:37:08.588" v="0" actId="14100"/>
        <pc:sldMkLst>
          <pc:docMk/>
          <pc:sldMk cId="1179924037" sldId="353"/>
        </pc:sldMkLst>
        <pc:spChg chg="mod">
          <ac:chgData name="Bess Dunlevy" userId="dd4b9a8537dbe9d0" providerId="LiveId" clId="{2C6ABAFE-98A4-427F-9A41-358ACA93AD3A}" dt="2024-02-03T17:37:08.588" v="0" actId="14100"/>
          <ac:spMkLst>
            <pc:docMk/>
            <pc:sldMk cId="1179924037" sldId="353"/>
            <ac:spMk id="39" creationId="{F34A0A78-D183-9B20-67A2-157B2FF5F8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t.smartsheet.com/try-it?trp=38035"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truttura geometrica bianca astratta">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pPr rtl="0"/>
            <a:r>
              <a:rPr lang="it-IT" sz="2400" b="1" dirty="0">
                <a:solidFill>
                  <a:schemeClr val="tx1">
                    <a:lumMod val="75000"/>
                    <a:lumOff val="25000"/>
                  </a:schemeClr>
                </a:solidFill>
                <a:latin typeface="Century Gothic" panose="020B0502020202020204" pitchFamily="34" charset="0"/>
              </a:rPr>
              <a:t>ESEMPIO DI MODELLO DI PRESENTAZIONE DI CASE STUDY DA UNA SLIDE PER POWERPOINT</a:t>
            </a:r>
          </a:p>
        </p:txBody>
      </p:sp>
      <p:sp>
        <p:nvSpPr>
          <p:cNvPr id="93" name="TextBox 92">
            <a:extLst>
              <a:ext uri="{FF2B5EF4-FFF2-40B4-BE49-F238E27FC236}">
                <a16:creationId xmlns:a16="http://schemas.microsoft.com/office/drawing/2014/main" id="{4202D8FA-97A9-1F4C-B19E-615D761DF0CF}"/>
              </a:ext>
            </a:extLst>
          </p:cNvPr>
          <p:cNvSpPr txBox="1"/>
          <p:nvPr/>
        </p:nvSpPr>
        <p:spPr>
          <a:xfrm>
            <a:off x="178526" y="2334296"/>
            <a:ext cx="10776263" cy="1446550"/>
          </a:xfrm>
          <a:prstGeom prst="rect">
            <a:avLst/>
          </a:prstGeom>
          <a:noFill/>
        </p:spPr>
        <p:txBody>
          <a:bodyPr wrap="square" rtlCol="0">
            <a:spAutoFit/>
          </a:bodyPr>
          <a:lstStyle/>
          <a:p>
            <a:pPr rtl="0"/>
            <a:r>
              <a:rPr lang="it-IT" sz="4400">
                <a:solidFill>
                  <a:schemeClr val="tx1">
                    <a:lumMod val="65000"/>
                    <a:lumOff val="35000"/>
                  </a:schemeClr>
                </a:solidFill>
                <a:latin typeface="Century Gothic" panose="020B0502020202020204" pitchFamily="34" charset="0"/>
              </a:rPr>
              <a:t>CASE STUDY </a:t>
            </a:r>
            <a:br>
              <a:rPr lang="en-US" sz="4400" dirty="0">
                <a:solidFill>
                  <a:schemeClr val="tx1">
                    <a:lumMod val="65000"/>
                    <a:lumOff val="35000"/>
                  </a:schemeClr>
                </a:solidFill>
                <a:latin typeface="Century Gothic" panose="020B0502020202020204" pitchFamily="34" charset="0"/>
              </a:rPr>
            </a:br>
            <a:r>
              <a:rPr lang="it-IT" sz="4400">
                <a:solidFill>
                  <a:schemeClr val="tx1">
                    <a:lumMod val="65000"/>
                    <a:lumOff val="35000"/>
                  </a:schemeClr>
                </a:solidFill>
                <a:latin typeface="Century Gothic" panose="020B0502020202020204" pitchFamily="34" charset="0"/>
              </a:rPr>
              <a:t>PER SOLUZIONI EV POSITIVE CHARGE</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4745902"/>
            <a:ext cx="8138087" cy="1231106"/>
          </a:xfrm>
          <a:prstGeom prst="rect">
            <a:avLst/>
          </a:prstGeom>
          <a:noFill/>
        </p:spPr>
        <p:txBody>
          <a:bodyPr wrap="square" rtlCol="0">
            <a:spAutoFit/>
          </a:bodyPr>
          <a:lstStyle/>
          <a:p>
            <a:pPr rtl="0"/>
            <a:r>
              <a:rPr lang="it-IT">
                <a:solidFill>
                  <a:schemeClr val="tx1">
                    <a:lumMod val="75000"/>
                    <a:lumOff val="25000"/>
                  </a:schemeClr>
                </a:solidFill>
                <a:latin typeface="Century Gothic" panose="020B0502020202020204" pitchFamily="34" charset="0"/>
              </a:rPr>
              <a:t>CREATO DA</a:t>
            </a:r>
          </a:p>
          <a:p>
            <a:pPr rtl="0"/>
            <a:r>
              <a:rPr lang="it-IT" sz="1400">
                <a:solidFill>
                  <a:schemeClr val="tx1">
                    <a:lumMod val="50000"/>
                    <a:lumOff val="50000"/>
                  </a:schemeClr>
                </a:solidFill>
                <a:latin typeface="Century Gothic" panose="020B0502020202020204" pitchFamily="34" charset="0"/>
              </a:rPr>
              <a:t>Romy Bailey</a:t>
            </a:r>
          </a:p>
          <a:p>
            <a:endParaRPr lang="en-US" sz="1400" dirty="0">
              <a:solidFill>
                <a:schemeClr val="tx1">
                  <a:lumMod val="50000"/>
                  <a:lumOff val="50000"/>
                </a:schemeClr>
              </a:solidFill>
              <a:latin typeface="Century Gothic" panose="020B0502020202020204" pitchFamily="34" charset="0"/>
            </a:endParaRPr>
          </a:p>
          <a:p>
            <a:pPr rtl="0"/>
            <a:r>
              <a:rPr lang="it-IT" sz="1400">
                <a:solidFill>
                  <a:schemeClr val="bg1">
                    <a:lumMod val="50000"/>
                  </a:schemeClr>
                </a:solidFill>
                <a:latin typeface="Century Gothic" panose="020B0502020202020204" pitchFamily="34" charset="0"/>
              </a:rPr>
              <a:t>Data di creazione: GG/MM/AA</a:t>
            </a:r>
          </a:p>
          <a:p>
            <a:pPr rtl="0"/>
            <a:r>
              <a:rPr lang="it-IT" sz="1400">
                <a:solidFill>
                  <a:schemeClr val="bg1">
                    <a:lumMod val="50000"/>
                  </a:schemeClr>
                </a:solidFill>
                <a:latin typeface="Century Gothic" panose="020B0502020202020204" pitchFamily="34" charset="0"/>
              </a:rPr>
              <a:t> </a:t>
            </a:r>
          </a:p>
        </p:txBody>
      </p:sp>
      <p:sp>
        <p:nvSpPr>
          <p:cNvPr id="16" name="Rectangle 15">
            <a:extLst>
              <a:ext uri="{FF2B5EF4-FFF2-40B4-BE49-F238E27FC236}">
                <a16:creationId xmlns:a16="http://schemas.microsoft.com/office/drawing/2014/main" id="{7C202BE0-125A-1F80-6201-010A03696F86}"/>
              </a:ext>
            </a:extLst>
          </p:cNvPr>
          <p:cNvSpPr/>
          <p:nvPr/>
        </p:nvSpPr>
        <p:spPr>
          <a:xfrm>
            <a:off x="51955" y="6061626"/>
            <a:ext cx="2898461" cy="60328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8C8F67-B1B5-124F-C0FA-C47DA3094BA6}"/>
              </a:ext>
            </a:extLst>
          </p:cNvPr>
          <p:cNvSpPr/>
          <p:nvPr/>
        </p:nvSpPr>
        <p:spPr>
          <a:xfrm>
            <a:off x="3110345" y="6061625"/>
            <a:ext cx="2909563" cy="60328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6D57DDE-C52A-283A-2486-0BFACD4825DF}"/>
              </a:ext>
            </a:extLst>
          </p:cNvPr>
          <p:cNvSpPr/>
          <p:nvPr/>
        </p:nvSpPr>
        <p:spPr>
          <a:xfrm>
            <a:off x="6172092" y="6053721"/>
            <a:ext cx="2895106" cy="603285"/>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85CAA65-DA3E-2DCA-F282-52AEAB5C48CA}"/>
              </a:ext>
            </a:extLst>
          </p:cNvPr>
          <p:cNvSpPr/>
          <p:nvPr/>
        </p:nvSpPr>
        <p:spPr>
          <a:xfrm>
            <a:off x="9222077" y="6061626"/>
            <a:ext cx="2895106" cy="603285"/>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hlinkClick r:id="rId3"/>
            <a:extLst>
              <a:ext uri="{FF2B5EF4-FFF2-40B4-BE49-F238E27FC236}">
                <a16:creationId xmlns:a16="http://schemas.microsoft.com/office/drawing/2014/main" id="{80D4A62E-65A1-E3B5-B21A-8E215332E6A3}"/>
              </a:ext>
            </a:extLst>
          </p:cNvPr>
          <p:cNvPicPr>
            <a:picLocks noChangeAspect="1"/>
          </p:cNvPicPr>
          <p:nvPr/>
        </p:nvPicPr>
        <p:blipFill>
          <a:blip r:embed="rId4"/>
          <a:srcRect/>
          <a:stretch/>
        </p:blipFill>
        <p:spPr>
          <a:xfrm>
            <a:off x="9487472" y="317165"/>
            <a:ext cx="2364316" cy="470251"/>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0" y="111009"/>
            <a:ext cx="11984736" cy="830997"/>
          </a:xfrm>
          <a:prstGeom prst="rect">
            <a:avLst/>
          </a:prstGeom>
          <a:noFill/>
        </p:spPr>
        <p:txBody>
          <a:bodyPr wrap="square" rtlCol="0">
            <a:spAutoFit/>
          </a:bodyPr>
          <a:lstStyle/>
          <a:p>
            <a:pPr rtl="0"/>
            <a:r>
              <a:rPr lang="it-IT" sz="4800">
                <a:solidFill>
                  <a:schemeClr val="tx1">
                    <a:lumMod val="65000"/>
                    <a:lumOff val="35000"/>
                  </a:schemeClr>
                </a:solidFill>
                <a:latin typeface="Century Gothic" panose="020B0502020202020204" pitchFamily="34" charset="0"/>
              </a:rPr>
              <a:t>CASE STUDY per POSITIVE CHARGE</a:t>
            </a:r>
          </a:p>
        </p:txBody>
      </p:sp>
      <p:sp>
        <p:nvSpPr>
          <p:cNvPr id="2" name="Rectangle 1">
            <a:extLst>
              <a:ext uri="{FF2B5EF4-FFF2-40B4-BE49-F238E27FC236}">
                <a16:creationId xmlns:a16="http://schemas.microsoft.com/office/drawing/2014/main" id="{7E7F3682-9C26-697A-6E6A-BA3FE0BC880C}"/>
              </a:ext>
            </a:extLst>
          </p:cNvPr>
          <p:cNvSpPr/>
          <p:nvPr/>
        </p:nvSpPr>
        <p:spPr>
          <a:xfrm>
            <a:off x="51955" y="1097870"/>
            <a:ext cx="2898461" cy="5559136"/>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2F27C8A-597A-BE3D-4746-545BD24AE4C3}"/>
              </a:ext>
            </a:extLst>
          </p:cNvPr>
          <p:cNvSpPr/>
          <p:nvPr/>
        </p:nvSpPr>
        <p:spPr>
          <a:xfrm>
            <a:off x="3110346" y="1097870"/>
            <a:ext cx="2898461" cy="555913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F355294-58BC-AE52-B839-41D5EC1D5689}"/>
              </a:ext>
            </a:extLst>
          </p:cNvPr>
          <p:cNvSpPr/>
          <p:nvPr/>
        </p:nvSpPr>
        <p:spPr>
          <a:xfrm>
            <a:off x="6168737" y="1097870"/>
            <a:ext cx="2898461" cy="555913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CD4CA78-70EF-EB98-E2E4-9F0E69076CE8}"/>
              </a:ext>
            </a:extLst>
          </p:cNvPr>
          <p:cNvSpPr/>
          <p:nvPr/>
        </p:nvSpPr>
        <p:spPr>
          <a:xfrm>
            <a:off x="9227128" y="1097870"/>
            <a:ext cx="2898461" cy="555913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C49-CE5A-57E8-FF2E-B32F9B9AF7E3}"/>
              </a:ext>
            </a:extLst>
          </p:cNvPr>
          <p:cNvSpPr txBox="1"/>
          <p:nvPr/>
        </p:nvSpPr>
        <p:spPr>
          <a:xfrm>
            <a:off x="1483756" y="1111673"/>
            <a:ext cx="1466659" cy="369332"/>
          </a:xfrm>
          <a:prstGeom prst="rect">
            <a:avLst/>
          </a:prstGeom>
          <a:noFill/>
        </p:spPr>
        <p:txBody>
          <a:bodyPr wrap="square" rtlCol="0">
            <a:spAutoFit/>
          </a:bodyPr>
          <a:lstStyle/>
          <a:p>
            <a:pPr algn="r" rtl="0"/>
            <a:r>
              <a:rPr lang="it-IT" b="1" dirty="0">
                <a:solidFill>
                  <a:schemeClr val="tx1">
                    <a:lumMod val="65000"/>
                    <a:lumOff val="35000"/>
                  </a:schemeClr>
                </a:solidFill>
                <a:latin typeface="Century Gothic" panose="020B0502020202020204" pitchFamily="34" charset="0"/>
              </a:rPr>
              <a:t>PROBLEMA</a:t>
            </a:r>
          </a:p>
        </p:txBody>
      </p:sp>
      <p:sp>
        <p:nvSpPr>
          <p:cNvPr id="9" name="TextBox 8">
            <a:extLst>
              <a:ext uri="{FF2B5EF4-FFF2-40B4-BE49-F238E27FC236}">
                <a16:creationId xmlns:a16="http://schemas.microsoft.com/office/drawing/2014/main" id="{FAD38457-70D6-997A-A2F5-2B3BEED4B6C3}"/>
              </a:ext>
            </a:extLst>
          </p:cNvPr>
          <p:cNvSpPr txBox="1"/>
          <p:nvPr/>
        </p:nvSpPr>
        <p:spPr>
          <a:xfrm>
            <a:off x="4596241" y="1107619"/>
            <a:ext cx="1412566" cy="369332"/>
          </a:xfrm>
          <a:prstGeom prst="rect">
            <a:avLst/>
          </a:prstGeom>
          <a:noFill/>
        </p:spPr>
        <p:txBody>
          <a:bodyPr wrap="none" rtlCol="0">
            <a:spAutoFit/>
          </a:bodyPr>
          <a:lstStyle/>
          <a:p>
            <a:pPr algn="r" rtl="0"/>
            <a:r>
              <a:rPr lang="it-IT" b="1">
                <a:solidFill>
                  <a:schemeClr val="tx1">
                    <a:lumMod val="65000"/>
                    <a:lumOff val="35000"/>
                  </a:schemeClr>
                </a:solidFill>
                <a:latin typeface="Century Gothic" panose="020B0502020202020204" pitchFamily="34" charset="0"/>
              </a:rPr>
              <a:t>SOLUZIONE</a:t>
            </a:r>
          </a:p>
        </p:txBody>
      </p:sp>
      <p:sp>
        <p:nvSpPr>
          <p:cNvPr id="10" name="TextBox 9">
            <a:extLst>
              <a:ext uri="{FF2B5EF4-FFF2-40B4-BE49-F238E27FC236}">
                <a16:creationId xmlns:a16="http://schemas.microsoft.com/office/drawing/2014/main" id="{C233F1D6-A483-D23C-D4EC-85F867B07196}"/>
              </a:ext>
            </a:extLst>
          </p:cNvPr>
          <p:cNvSpPr txBox="1"/>
          <p:nvPr/>
        </p:nvSpPr>
        <p:spPr>
          <a:xfrm>
            <a:off x="7505553" y="1111308"/>
            <a:ext cx="1561645" cy="369332"/>
          </a:xfrm>
          <a:prstGeom prst="rect">
            <a:avLst/>
          </a:prstGeom>
          <a:noFill/>
        </p:spPr>
        <p:txBody>
          <a:bodyPr wrap="none" rtlCol="0">
            <a:spAutoFit/>
          </a:bodyPr>
          <a:lstStyle/>
          <a:p>
            <a:pPr algn="r" rtl="0"/>
            <a:r>
              <a:rPr lang="it-IT" b="1">
                <a:solidFill>
                  <a:schemeClr val="tx1">
                    <a:lumMod val="65000"/>
                    <a:lumOff val="35000"/>
                  </a:schemeClr>
                </a:solidFill>
                <a:latin typeface="Century Gothic" panose="020B0502020202020204" pitchFamily="34" charset="0"/>
              </a:rPr>
              <a:t>APPROCCIO</a:t>
            </a:r>
          </a:p>
        </p:txBody>
      </p:sp>
      <p:pic>
        <p:nvPicPr>
          <p:cNvPr id="12" name="Graphic 11" descr="Virgolette con riempimento a tinta unita">
            <a:extLst>
              <a:ext uri="{FF2B5EF4-FFF2-40B4-BE49-F238E27FC236}">
                <a16:creationId xmlns:a16="http://schemas.microsoft.com/office/drawing/2014/main" id="{F7E06076-F819-81CF-1B5F-2E70E20D04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0952303" y="526507"/>
            <a:ext cx="1442504" cy="1442504"/>
          </a:xfrm>
          <a:prstGeom prst="rect">
            <a:avLst/>
          </a:prstGeom>
        </p:spPr>
      </p:pic>
      <p:grpSp>
        <p:nvGrpSpPr>
          <p:cNvPr id="20" name="Group 19">
            <a:extLst>
              <a:ext uri="{FF2B5EF4-FFF2-40B4-BE49-F238E27FC236}">
                <a16:creationId xmlns:a16="http://schemas.microsoft.com/office/drawing/2014/main" id="{8558B8C4-0BAA-B44C-B8BF-1BF14594C94E}"/>
              </a:ext>
            </a:extLst>
          </p:cNvPr>
          <p:cNvGrpSpPr/>
          <p:nvPr/>
        </p:nvGrpSpPr>
        <p:grpSpPr>
          <a:xfrm>
            <a:off x="51955" y="1101720"/>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9" name="Group 18">
            <a:extLst>
              <a:ext uri="{FF2B5EF4-FFF2-40B4-BE49-F238E27FC236}">
                <a16:creationId xmlns:a16="http://schemas.microsoft.com/office/drawing/2014/main" id="{E4B4CAEC-66C4-0471-49F1-5F371F398CEA}"/>
              </a:ext>
            </a:extLst>
          </p:cNvPr>
          <p:cNvGrpSpPr/>
          <p:nvPr/>
        </p:nvGrpSpPr>
        <p:grpSpPr>
          <a:xfrm>
            <a:off x="3110346" y="1097870"/>
            <a:ext cx="1242548" cy="430887"/>
            <a:chOff x="3110346" y="1097870"/>
            <a:chExt cx="1242548" cy="430887"/>
          </a:xfrm>
        </p:grpSpPr>
        <p:sp>
          <p:nvSpPr>
            <p:cNvPr id="17" name="Arrow: Pentagon 16">
              <a:extLst>
                <a:ext uri="{FF2B5EF4-FFF2-40B4-BE49-F238E27FC236}">
                  <a16:creationId xmlns:a16="http://schemas.microsoft.com/office/drawing/2014/main" id="{D2FC6CA2-4561-BE47-8927-DF52EEC65684}"/>
                </a:ext>
              </a:extLst>
            </p:cNvPr>
            <p:cNvSpPr/>
            <p:nvPr/>
          </p:nvSpPr>
          <p:spPr>
            <a:xfrm>
              <a:off x="3110346" y="109787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Chevron 17">
              <a:extLst>
                <a:ext uri="{FF2B5EF4-FFF2-40B4-BE49-F238E27FC236}">
                  <a16:creationId xmlns:a16="http://schemas.microsoft.com/office/drawing/2014/main" id="{1F7D2EC1-E91B-AFA7-9388-617763DE38CB}"/>
                </a:ext>
              </a:extLst>
            </p:cNvPr>
            <p:cNvSpPr/>
            <p:nvPr/>
          </p:nvSpPr>
          <p:spPr>
            <a:xfrm>
              <a:off x="3875775" y="110192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1" name="Group 20">
            <a:extLst>
              <a:ext uri="{FF2B5EF4-FFF2-40B4-BE49-F238E27FC236}">
                <a16:creationId xmlns:a16="http://schemas.microsoft.com/office/drawing/2014/main" id="{2D685B26-9E75-7575-8564-385065BA38CB}"/>
              </a:ext>
            </a:extLst>
          </p:cNvPr>
          <p:cNvGrpSpPr/>
          <p:nvPr/>
        </p:nvGrpSpPr>
        <p:grpSpPr>
          <a:xfrm>
            <a:off x="6168737" y="1097869"/>
            <a:ext cx="1242548" cy="430887"/>
            <a:chOff x="51955" y="1101720"/>
            <a:chExt cx="1242548" cy="430887"/>
          </a:xfrm>
        </p:grpSpPr>
        <p:sp>
          <p:nvSpPr>
            <p:cNvPr id="22" name="Arrow: Pentagon 21">
              <a:extLst>
                <a:ext uri="{FF2B5EF4-FFF2-40B4-BE49-F238E27FC236}">
                  <a16:creationId xmlns:a16="http://schemas.microsoft.com/office/drawing/2014/main" id="{5A8F5DAE-8AE6-54B0-B331-81A43204E393}"/>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Chevron 22">
              <a:extLst>
                <a:ext uri="{FF2B5EF4-FFF2-40B4-BE49-F238E27FC236}">
                  <a16:creationId xmlns:a16="http://schemas.microsoft.com/office/drawing/2014/main" id="{C14BE37F-E27B-BE10-E5DD-D64C9DA9F3FD}"/>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5" name="TextBox 24">
            <a:extLst>
              <a:ext uri="{FF2B5EF4-FFF2-40B4-BE49-F238E27FC236}">
                <a16:creationId xmlns:a16="http://schemas.microsoft.com/office/drawing/2014/main" id="{5ABB35BA-CCBE-6376-E11B-B9EA5E888BCD}"/>
              </a:ext>
            </a:extLst>
          </p:cNvPr>
          <p:cNvSpPr txBox="1"/>
          <p:nvPr/>
        </p:nvSpPr>
        <p:spPr>
          <a:xfrm>
            <a:off x="103741" y="3009050"/>
            <a:ext cx="2794887" cy="1938992"/>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it-IT" sz="1100" b="0" i="0" u="none" strike="noStrike" dirty="0">
                <a:solidFill>
                  <a:schemeClr val="tx1">
                    <a:lumMod val="65000"/>
                    <a:lumOff val="35000"/>
                  </a:schemeClr>
                </a:solidFill>
                <a:effectLst/>
                <a:latin typeface="Century Gothic" panose="020B0502020202020204" pitchFamily="34" charset="0"/>
              </a:rPr>
              <a:t>Nelle aree urbane, la mancanza di stazioni di ricarica EV efficienti e accessibili ha ostacolato l’adozione di veicoli elettrici, in particolare tra le aziende di logistica. </a:t>
            </a:r>
          </a:p>
          <a:p>
            <a:pPr marL="285750" indent="-285750" rtl="0">
              <a:spcBef>
                <a:spcPts val="0"/>
              </a:spcBef>
              <a:spcAft>
                <a:spcPts val="0"/>
              </a:spcAft>
              <a:buFont typeface="Arial" panose="020B0604020202020204" pitchFamily="34" charset="0"/>
              <a:buChar char="•"/>
            </a:pPr>
            <a:r>
              <a:rPr lang="it-IT" sz="1100" dirty="0">
                <a:solidFill>
                  <a:schemeClr val="tx1">
                    <a:lumMod val="65000"/>
                    <a:lumOff val="35000"/>
                  </a:schemeClr>
                </a:solidFill>
                <a:effectLst/>
                <a:latin typeface="Century Gothic" panose="020B0502020202020204" pitchFamily="34" charset="0"/>
              </a:rPr>
              <a:t>La nostra ricerca ha indicato una diminuzione del 30% dell’efficienza operativa a causa della limitata infrastruttura di ricarica.</a:t>
            </a:r>
          </a:p>
        </p:txBody>
      </p:sp>
      <p:sp>
        <p:nvSpPr>
          <p:cNvPr id="29" name="TextBox 28">
            <a:extLst>
              <a:ext uri="{FF2B5EF4-FFF2-40B4-BE49-F238E27FC236}">
                <a16:creationId xmlns:a16="http://schemas.microsoft.com/office/drawing/2014/main" id="{B1F752A5-2D3A-2BAD-5499-D85328A4959B}"/>
              </a:ext>
            </a:extLst>
          </p:cNvPr>
          <p:cNvSpPr txBox="1"/>
          <p:nvPr/>
        </p:nvSpPr>
        <p:spPr>
          <a:xfrm>
            <a:off x="3194154" y="2994841"/>
            <a:ext cx="2794887" cy="1785104"/>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it-IT" sz="1100" b="0" i="0" u="none" strike="noStrike">
                <a:solidFill>
                  <a:schemeClr val="tx1">
                    <a:lumMod val="65000"/>
                    <a:lumOff val="35000"/>
                  </a:schemeClr>
                </a:solidFill>
                <a:effectLst/>
                <a:latin typeface="Century Gothic" panose="020B0502020202020204" pitchFamily="34" charset="0"/>
              </a:rPr>
              <a:t>Positive Charge ha introdotto una rete innovativa di stazioni di ricarica EV multipunto ad alta velocità. </a:t>
            </a:r>
          </a:p>
          <a:p>
            <a:pPr marL="285750" indent="-285750" rtl="0">
              <a:spcBef>
                <a:spcPts val="0"/>
              </a:spcBef>
              <a:spcAft>
                <a:spcPts val="0"/>
              </a:spcAft>
              <a:buFont typeface="Arial" panose="020B0604020202020204" pitchFamily="34" charset="0"/>
              <a:buChar char="•"/>
            </a:pPr>
            <a:r>
              <a:rPr lang="it-IT" sz="1100" b="0" i="0" u="none" strike="noStrike">
                <a:solidFill>
                  <a:schemeClr val="tx1">
                    <a:lumMod val="65000"/>
                    <a:lumOff val="35000"/>
                  </a:schemeClr>
                </a:solidFill>
                <a:effectLst/>
                <a:latin typeface="Century Gothic" panose="020B0502020202020204" pitchFamily="34" charset="0"/>
              </a:rPr>
              <a:t>Queste stazioni sono strategicamente situate in hub logistici chiave per massimizzare l’accessibilità e ridurre i tempi di inattività per le flotte logistiche elettriche.</a:t>
            </a:r>
          </a:p>
        </p:txBody>
      </p:sp>
      <p:sp>
        <p:nvSpPr>
          <p:cNvPr id="30" name="TextBox 29">
            <a:extLst>
              <a:ext uri="{FF2B5EF4-FFF2-40B4-BE49-F238E27FC236}">
                <a16:creationId xmlns:a16="http://schemas.microsoft.com/office/drawing/2014/main" id="{8D2ED50F-FA0D-F86A-D9ED-B433C25428CE}"/>
              </a:ext>
            </a:extLst>
          </p:cNvPr>
          <p:cNvSpPr txBox="1"/>
          <p:nvPr/>
        </p:nvSpPr>
        <p:spPr>
          <a:xfrm>
            <a:off x="6272311" y="2994841"/>
            <a:ext cx="2794887" cy="2631490"/>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it-IT" sz="1100" b="0" i="0" u="none" strike="noStrike" dirty="0">
                <a:solidFill>
                  <a:schemeClr val="tx1">
                    <a:lumMod val="65000"/>
                    <a:lumOff val="35000"/>
                  </a:schemeClr>
                </a:solidFill>
                <a:effectLst/>
                <a:latin typeface="Century Gothic" panose="020B0502020202020204" pitchFamily="34" charset="0"/>
              </a:rPr>
              <a:t>Il nostro approccio ha comportato un’analisi approfondita dei percorsi logistici per identificare le posizioni ottimali per le stazioni di ricarica. Abbiamo collaborato con le aziende locali per il posizionamento delle stazioni, garantendo interruzioni minime. </a:t>
            </a:r>
          </a:p>
          <a:p>
            <a:pPr marL="285750" indent="-285750" rtl="0">
              <a:spcBef>
                <a:spcPts val="0"/>
              </a:spcBef>
              <a:spcAft>
                <a:spcPts val="0"/>
              </a:spcAft>
              <a:buFont typeface="Arial" panose="020B0604020202020204" pitchFamily="34" charset="0"/>
              <a:buChar char="•"/>
            </a:pPr>
            <a:r>
              <a:rPr lang="it-IT" sz="1100" b="0" i="0" u="none" strike="noStrike" dirty="0">
                <a:solidFill>
                  <a:schemeClr val="tx1">
                    <a:lumMod val="65000"/>
                    <a:lumOff val="35000"/>
                  </a:schemeClr>
                </a:solidFill>
                <a:effectLst/>
                <a:latin typeface="Century Gothic" panose="020B0502020202020204" pitchFamily="34" charset="0"/>
              </a:rPr>
              <a:t>Il nostro team ha anche implementato un software avanzato per una facile gestione del programma di ricarica, integrando i dati in tempo reale per ottimizzare l’utilizzo.</a:t>
            </a:r>
          </a:p>
        </p:txBody>
      </p:sp>
      <p:sp>
        <p:nvSpPr>
          <p:cNvPr id="34" name="TextBox 33">
            <a:extLst>
              <a:ext uri="{FF2B5EF4-FFF2-40B4-BE49-F238E27FC236}">
                <a16:creationId xmlns:a16="http://schemas.microsoft.com/office/drawing/2014/main" id="{77EF841C-8692-6D89-8EC9-2ABA5034A78F}"/>
              </a:ext>
            </a:extLst>
          </p:cNvPr>
          <p:cNvSpPr txBox="1"/>
          <p:nvPr/>
        </p:nvSpPr>
        <p:spPr>
          <a:xfrm>
            <a:off x="9288607" y="2354049"/>
            <a:ext cx="2762046" cy="769441"/>
          </a:xfrm>
          <a:prstGeom prst="rect">
            <a:avLst/>
          </a:prstGeom>
          <a:noFill/>
        </p:spPr>
        <p:txBody>
          <a:bodyPr wrap="square">
            <a:spAutoFit/>
          </a:bodyPr>
          <a:lstStyle/>
          <a:p>
            <a:pPr rtl="0">
              <a:spcBef>
                <a:spcPts val="0"/>
              </a:spcBef>
              <a:spcAft>
                <a:spcPts val="0"/>
              </a:spcAft>
            </a:pPr>
            <a:r>
              <a:rPr lang="it-IT" sz="1100" b="0" i="0" u="none" strike="noStrike">
                <a:solidFill>
                  <a:schemeClr val="bg1"/>
                </a:solidFill>
                <a:effectLst/>
                <a:latin typeface="Century Gothic" panose="020B0502020202020204" pitchFamily="34" charset="0"/>
              </a:rPr>
              <a:t>La rivoluzione nella logistica dei veicoli elettrici non riguarda solo i veicoli, ma anche l’infrastruttura di supporto.</a:t>
            </a:r>
          </a:p>
        </p:txBody>
      </p:sp>
      <p:sp>
        <p:nvSpPr>
          <p:cNvPr id="35" name="Rectangle 34">
            <a:extLst>
              <a:ext uri="{FF2B5EF4-FFF2-40B4-BE49-F238E27FC236}">
                <a16:creationId xmlns:a16="http://schemas.microsoft.com/office/drawing/2014/main" id="{B0D6B1EE-95D0-9E71-998B-41540618B749}"/>
              </a:ext>
            </a:extLst>
          </p:cNvPr>
          <p:cNvSpPr/>
          <p:nvPr/>
        </p:nvSpPr>
        <p:spPr>
          <a:xfrm>
            <a:off x="51955" y="6061626"/>
            <a:ext cx="2898461" cy="60328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4E15EB8-F1E3-9FD0-E4D2-FE8A665BD4A8}"/>
              </a:ext>
            </a:extLst>
          </p:cNvPr>
          <p:cNvSpPr/>
          <p:nvPr/>
        </p:nvSpPr>
        <p:spPr>
          <a:xfrm>
            <a:off x="3110345" y="6061625"/>
            <a:ext cx="2909563" cy="60328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9B6DBD3-B993-CB7F-C2CC-0BC9108CE67B}"/>
              </a:ext>
            </a:extLst>
          </p:cNvPr>
          <p:cNvSpPr/>
          <p:nvPr/>
        </p:nvSpPr>
        <p:spPr>
          <a:xfrm>
            <a:off x="6172092" y="6053721"/>
            <a:ext cx="2895106" cy="603285"/>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34A0A78-D183-9B20-67A2-157B2FF5F815}"/>
              </a:ext>
            </a:extLst>
          </p:cNvPr>
          <p:cNvSpPr/>
          <p:nvPr/>
        </p:nvSpPr>
        <p:spPr>
          <a:xfrm>
            <a:off x="9227127" y="6061626"/>
            <a:ext cx="2890055" cy="603285"/>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Virgolette con riempimento a tinta unita">
            <a:extLst>
              <a:ext uri="{FF2B5EF4-FFF2-40B4-BE49-F238E27FC236}">
                <a16:creationId xmlns:a16="http://schemas.microsoft.com/office/drawing/2014/main" id="{70632719-3B1D-D20E-2D93-9A6E92A4F1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7198" y="5760130"/>
            <a:ext cx="1442502" cy="1442502"/>
          </a:xfrm>
          <a:prstGeom prst="rect">
            <a:avLst/>
          </a:prstGeom>
        </p:spPr>
      </p:pic>
      <p:sp>
        <p:nvSpPr>
          <p:cNvPr id="40" name="TextBox 39">
            <a:extLst>
              <a:ext uri="{FF2B5EF4-FFF2-40B4-BE49-F238E27FC236}">
                <a16:creationId xmlns:a16="http://schemas.microsoft.com/office/drawing/2014/main" id="{91220B46-C7C7-416D-E218-90B30C929E80}"/>
              </a:ext>
            </a:extLst>
          </p:cNvPr>
          <p:cNvSpPr txBox="1"/>
          <p:nvPr/>
        </p:nvSpPr>
        <p:spPr>
          <a:xfrm>
            <a:off x="9295335" y="3110170"/>
            <a:ext cx="2762046" cy="369332"/>
          </a:xfrm>
          <a:prstGeom prst="rect">
            <a:avLst/>
          </a:prstGeom>
          <a:noFill/>
        </p:spPr>
        <p:txBody>
          <a:bodyPr wrap="square">
            <a:spAutoFit/>
          </a:bodyPr>
          <a:lstStyle/>
          <a:p>
            <a:pPr rtl="0">
              <a:spcBef>
                <a:spcPts val="0"/>
              </a:spcBef>
              <a:spcAft>
                <a:spcPts val="0"/>
              </a:spcAft>
            </a:pPr>
            <a:r>
              <a:rPr lang="it-IT" sz="900" b="0" i="1" u="none" strike="noStrike">
                <a:solidFill>
                  <a:schemeClr val="bg1"/>
                </a:solidFill>
                <a:effectLst/>
                <a:latin typeface="Century Gothic" panose="020B0502020202020204" pitchFamily="34" charset="0"/>
              </a:rPr>
              <a:t>- Dott.ssa Emily Zhau, Lead Transportation Engineer, EV Innovations Inc.</a:t>
            </a:r>
          </a:p>
        </p:txBody>
      </p:sp>
      <p:sp>
        <p:nvSpPr>
          <p:cNvPr id="41" name="TextBox 40">
            <a:extLst>
              <a:ext uri="{FF2B5EF4-FFF2-40B4-BE49-F238E27FC236}">
                <a16:creationId xmlns:a16="http://schemas.microsoft.com/office/drawing/2014/main" id="{C19B81EC-4A6B-4457-CEC9-0ADC895B1E0F}"/>
              </a:ext>
            </a:extLst>
          </p:cNvPr>
          <p:cNvSpPr txBox="1"/>
          <p:nvPr/>
        </p:nvSpPr>
        <p:spPr>
          <a:xfrm>
            <a:off x="9355137" y="4528915"/>
            <a:ext cx="2762046" cy="769441"/>
          </a:xfrm>
          <a:prstGeom prst="rect">
            <a:avLst/>
          </a:prstGeom>
          <a:noFill/>
        </p:spPr>
        <p:txBody>
          <a:bodyPr wrap="square">
            <a:spAutoFit/>
          </a:bodyPr>
          <a:lstStyle/>
          <a:p>
            <a:pPr rtl="0">
              <a:spcBef>
                <a:spcPts val="0"/>
              </a:spcBef>
              <a:spcAft>
                <a:spcPts val="0"/>
              </a:spcAft>
            </a:pPr>
            <a:r>
              <a:rPr lang="it-IT" sz="1100" b="0" i="0" u="none" strike="noStrike" dirty="0">
                <a:solidFill>
                  <a:schemeClr val="bg1"/>
                </a:solidFill>
                <a:effectLst/>
                <a:latin typeface="Century Gothic" panose="020B0502020202020204" pitchFamily="34" charset="0"/>
              </a:rPr>
              <a:t>La rete di Positive Charge è stata un punto di svolta per la logistica urbana, riducendo il tempo di ricarica della nostra flotta del 40%.</a:t>
            </a:r>
          </a:p>
        </p:txBody>
      </p:sp>
      <p:sp>
        <p:nvSpPr>
          <p:cNvPr id="42" name="TextBox 41">
            <a:extLst>
              <a:ext uri="{FF2B5EF4-FFF2-40B4-BE49-F238E27FC236}">
                <a16:creationId xmlns:a16="http://schemas.microsoft.com/office/drawing/2014/main" id="{8DE7621D-955B-1D6B-992D-DFA2B9A36709}"/>
              </a:ext>
            </a:extLst>
          </p:cNvPr>
          <p:cNvSpPr txBox="1"/>
          <p:nvPr/>
        </p:nvSpPr>
        <p:spPr>
          <a:xfrm>
            <a:off x="9326213" y="5287776"/>
            <a:ext cx="2762046" cy="369332"/>
          </a:xfrm>
          <a:prstGeom prst="rect">
            <a:avLst/>
          </a:prstGeom>
          <a:noFill/>
        </p:spPr>
        <p:txBody>
          <a:bodyPr wrap="square">
            <a:spAutoFit/>
          </a:bodyPr>
          <a:lstStyle/>
          <a:p>
            <a:pPr rtl="0">
              <a:spcBef>
                <a:spcPts val="0"/>
              </a:spcBef>
              <a:spcAft>
                <a:spcPts val="0"/>
              </a:spcAft>
            </a:pPr>
            <a:r>
              <a:rPr lang="it-IT" sz="900" b="0" i="1" u="none" strike="noStrike">
                <a:solidFill>
                  <a:schemeClr val="bg1"/>
                </a:solidFill>
                <a:effectLst/>
                <a:latin typeface="Century Gothic" panose="020B0502020202020204" pitchFamily="34" charset="0"/>
              </a:rPr>
              <a:t>- Denis Vidal, Fleet Manager, Efficient Logistics Solutions</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it-IT" sz="1600" b="1">
                          <a:solidFill>
                            <a:schemeClr val="tx1"/>
                          </a:solidFill>
                          <a:effectLst/>
                          <a:latin typeface="Century Gothic" panose="020B0502020202020204" pitchFamily="34" charset="0"/>
                        </a:rPr>
                        <a:t>DICHIARAZIONE DI NON RESPONSABILITÀ</a:t>
                      </a:r>
                    </a:p>
                    <a:p>
                      <a:pPr marL="0" marR="0" rtl="0">
                        <a:spcBef>
                          <a:spcPts val="0"/>
                        </a:spcBef>
                        <a:spcAft>
                          <a:spcPts val="0"/>
                        </a:spcAft>
                      </a:pPr>
                      <a:r>
                        <a:rPr lang="it-IT" sz="1200" b="0">
                          <a:solidFill>
                            <a:schemeClr val="tx1"/>
                          </a:solidFill>
                          <a:effectLst/>
                          <a:latin typeface="Century Gothic" panose="020B0502020202020204" pitchFamily="34" charset="0"/>
                        </a:rPr>
                        <a:t> </a:t>
                      </a:r>
                    </a:p>
                    <a:p>
                      <a:pPr marL="0" marR="0" rtl="0">
                        <a:spcBef>
                          <a:spcPts val="0"/>
                        </a:spcBef>
                        <a:spcAft>
                          <a:spcPts val="0"/>
                        </a:spcAft>
                      </a:pPr>
                      <a:r>
                        <a:rPr lang="it-IT" sz="1600" b="0">
                          <a:solidFill>
                            <a:schemeClr val="tx1"/>
                          </a:solidFill>
                          <a:effectLst/>
                          <a:latin typeface="Century Gothic" panose="020B0502020202020204" pitchFamily="34" charset="0"/>
                        </a:rPr>
                        <a:t>Qualsiasi articolo, modello o informazione è fornito da Smartsheet sul sito web solo come riferimento. Pur adoperandoci per mantenere le informazioni aggiornate e corrette, non offriamo alcuna garanzia o dichiarazione di alcun tipo, esplicita o implicita, relativamente alla completezza, l’accuratezza, l’affidabilità, l’idoneità o la disponibilità rispetto al sito web o le informazioni, gli articoli, i modelli o della relativa grafica contenuti nel sito. Qualsiasi affidamento si faccia su tali informazioni è pertanto strettamente a proprio rischio.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142</TotalTime>
  <Words>364</Words>
  <Application>Microsoft Office PowerPoint</Application>
  <PresentationFormat>Widescreen</PresentationFormat>
  <Paragraphs>26</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Allen Liu （刘法宪）</cp:lastModifiedBy>
  <cp:revision>18</cp:revision>
  <dcterms:created xsi:type="dcterms:W3CDTF">2022-05-22T18:55:25Z</dcterms:created>
  <dcterms:modified xsi:type="dcterms:W3CDTF">2024-10-21T13:48:58Z</dcterms:modified>
</cp:coreProperties>
</file>