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316" r:id="rId3"/>
    <p:sldId id="349" r:id="rId4"/>
    <p:sldId id="352" r:id="rId5"/>
    <p:sldId id="353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00BD32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448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7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7157&amp;utm_language=IT&amp;utm_source=integrated+content&amp;utm_campaign=/sales-forecasting-templates&amp;utm_medium=ic+sales+forecast+presentation+37157+it&amp;lpa=ic+sales+forecast+presentation+37157+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PREVISIONI DI VENDITA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386264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PREVISIONI DI VENDITA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807127"/>
            <a:ext cx="8138087" cy="335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PRODOTTO / TEAM / REPARTO</a:t>
            </a:r>
          </a:p>
          <a:p>
            <a:endParaRPr lang="en-US" sz="36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it" sz="32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RAGIONE SOCIALE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" sz="1400" dirty="0">
                <a:latin typeface="Century Gothic" panose="020B0502020202020204" pitchFamily="34" charset="0"/>
              </a:rPr>
              <a:t>[NOME RELATORE]</a:t>
            </a:r>
          </a:p>
          <a:p>
            <a:pPr>
              <a:lnSpc>
                <a:spcPct val="150000"/>
              </a:lnSpc>
            </a:pPr>
            <a:r>
              <a:rPr lang="it" sz="1400" dirty="0">
                <a:latin typeface="Century Gothic" panose="020B0502020202020204" pitchFamily="34" charset="0"/>
              </a:rPr>
              <a:t>[NOME RELATORE]</a:t>
            </a:r>
          </a:p>
          <a:p>
            <a:pPr>
              <a:lnSpc>
                <a:spcPct val="150000"/>
              </a:lnSpc>
            </a:pPr>
            <a:r>
              <a:rPr lang="it" sz="1400" dirty="0">
                <a:latin typeface="Century Gothic" panose="020B0502020202020204" pitchFamily="34" charset="0"/>
              </a:rPr>
              <a:t>[NOME RELATORE]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45556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866219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pic>
        <p:nvPicPr>
          <p:cNvPr id="4" name="Picture 3" descr="A blue background with white text&#10;&#10;AI-generated content may be incorrect.">
            <a:hlinkClick r:id="rId3"/>
            <a:extLst>
              <a:ext uri="{FF2B5EF4-FFF2-40B4-BE49-F238E27FC236}">
                <a16:creationId xmlns:a16="http://schemas.microsoft.com/office/drawing/2014/main" id="{47A0D3D4-9746-CE0B-87AA-17644A557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7800" y="684146"/>
            <a:ext cx="2796163" cy="55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PANORAMICA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5648DB-FDBE-D24B-AAE4-61D972A6A44B}"/>
              </a:ext>
            </a:extLst>
          </p:cNvPr>
          <p:cNvSpPr txBox="1"/>
          <p:nvPr/>
        </p:nvSpPr>
        <p:spPr>
          <a:xfrm>
            <a:off x="554300" y="5870372"/>
            <a:ext cx="11055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*Inserisci un grafico che si collega a un foglio di calcolo Excel in modo che le modifiche si aggiornino automaticamente in base all'input dei dati.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8F3E33-5C4B-2D46-905C-3311AF0D1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460" y="116613"/>
            <a:ext cx="7379465" cy="566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CRESCITA PREVISTA DELLE VENDITE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C7206E-81FB-1E44-AF49-04FE865E79C9}"/>
              </a:ext>
            </a:extLst>
          </p:cNvPr>
          <p:cNvSpPr txBox="1"/>
          <p:nvPr/>
        </p:nvSpPr>
        <p:spPr>
          <a:xfrm>
            <a:off x="5132435" y="921971"/>
            <a:ext cx="193033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Il tuo sottotitolo qui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E318A0C-F641-9440-9D92-D15157631C79}"/>
              </a:ext>
            </a:extLst>
          </p:cNvPr>
          <p:cNvSpPr/>
          <p:nvPr/>
        </p:nvSpPr>
        <p:spPr>
          <a:xfrm>
            <a:off x="1199119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Pie 43">
            <a:extLst>
              <a:ext uri="{FF2B5EF4-FFF2-40B4-BE49-F238E27FC236}">
                <a16:creationId xmlns:a16="http://schemas.microsoft.com/office/drawing/2014/main" id="{66CE306D-FE67-8C4A-B6FF-B8940C2DF23E}"/>
              </a:ext>
            </a:extLst>
          </p:cNvPr>
          <p:cNvSpPr/>
          <p:nvPr/>
        </p:nvSpPr>
        <p:spPr>
          <a:xfrm rot="9986346" flipH="1">
            <a:off x="1199119" y="1969162"/>
            <a:ext cx="1917131" cy="1917131"/>
          </a:xfrm>
          <a:prstGeom prst="pie">
            <a:avLst>
              <a:gd name="adj1" fmla="val 2081637"/>
              <a:gd name="adj2" fmla="val 162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0B373C1-171A-3D46-B064-CDDF55491C83}"/>
              </a:ext>
            </a:extLst>
          </p:cNvPr>
          <p:cNvSpPr/>
          <p:nvPr/>
        </p:nvSpPr>
        <p:spPr>
          <a:xfrm rot="261260">
            <a:off x="1352066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D1838BD-D78F-6D4A-98DB-3852092F22F8}"/>
              </a:ext>
            </a:extLst>
          </p:cNvPr>
          <p:cNvSpPr/>
          <p:nvPr/>
        </p:nvSpPr>
        <p:spPr>
          <a:xfrm>
            <a:off x="3797353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Pie 46">
            <a:extLst>
              <a:ext uri="{FF2B5EF4-FFF2-40B4-BE49-F238E27FC236}">
                <a16:creationId xmlns:a16="http://schemas.microsoft.com/office/drawing/2014/main" id="{EE680878-25B7-D542-9C49-3E1DF3734726}"/>
              </a:ext>
            </a:extLst>
          </p:cNvPr>
          <p:cNvSpPr/>
          <p:nvPr/>
        </p:nvSpPr>
        <p:spPr>
          <a:xfrm rot="17222383" flipH="1">
            <a:off x="3797353" y="1969162"/>
            <a:ext cx="1917131" cy="1917131"/>
          </a:xfrm>
          <a:prstGeom prst="pie">
            <a:avLst>
              <a:gd name="adj1" fmla="val 8092163"/>
              <a:gd name="adj2" fmla="val 20517178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492F324-79EA-BE46-9B87-37788B2C5B39}"/>
              </a:ext>
            </a:extLst>
          </p:cNvPr>
          <p:cNvSpPr/>
          <p:nvPr/>
        </p:nvSpPr>
        <p:spPr>
          <a:xfrm>
            <a:off x="3950301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981DC45-1D01-E449-8D19-349463CE3500}"/>
              </a:ext>
            </a:extLst>
          </p:cNvPr>
          <p:cNvSpPr/>
          <p:nvPr/>
        </p:nvSpPr>
        <p:spPr>
          <a:xfrm>
            <a:off x="6428906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Pie 49">
            <a:extLst>
              <a:ext uri="{FF2B5EF4-FFF2-40B4-BE49-F238E27FC236}">
                <a16:creationId xmlns:a16="http://schemas.microsoft.com/office/drawing/2014/main" id="{98471572-17D0-B14D-BF74-15C7379454C5}"/>
              </a:ext>
            </a:extLst>
          </p:cNvPr>
          <p:cNvSpPr/>
          <p:nvPr/>
        </p:nvSpPr>
        <p:spPr>
          <a:xfrm rot="14002976" flipH="1">
            <a:off x="6449474" y="1938525"/>
            <a:ext cx="1917131" cy="1968383"/>
          </a:xfrm>
          <a:prstGeom prst="pie">
            <a:avLst>
              <a:gd name="adj1" fmla="val 5327925"/>
              <a:gd name="adj2" fmla="val 13503815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8E906-B410-F140-8DE6-A1BEBCE847B4}"/>
              </a:ext>
            </a:extLst>
          </p:cNvPr>
          <p:cNvSpPr/>
          <p:nvPr/>
        </p:nvSpPr>
        <p:spPr>
          <a:xfrm>
            <a:off x="6581853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F86CCC2-4DC2-C747-8119-B3C2A35D04EF}"/>
              </a:ext>
            </a:extLst>
          </p:cNvPr>
          <p:cNvSpPr/>
          <p:nvPr/>
        </p:nvSpPr>
        <p:spPr>
          <a:xfrm>
            <a:off x="9064099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Pie 52">
            <a:extLst>
              <a:ext uri="{FF2B5EF4-FFF2-40B4-BE49-F238E27FC236}">
                <a16:creationId xmlns:a16="http://schemas.microsoft.com/office/drawing/2014/main" id="{18CCC6FD-1F3F-474E-A8ED-DCBCD1E5C22A}"/>
              </a:ext>
            </a:extLst>
          </p:cNvPr>
          <p:cNvSpPr/>
          <p:nvPr/>
        </p:nvSpPr>
        <p:spPr>
          <a:xfrm flipH="1">
            <a:off x="9064099" y="1969162"/>
            <a:ext cx="1917131" cy="1917131"/>
          </a:xfrm>
          <a:prstGeom prst="pie">
            <a:avLst>
              <a:gd name="adj1" fmla="val 17943794"/>
              <a:gd name="adj2" fmla="val 1620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AAB56B9-0BCC-9A44-96A8-63D9B6F33AA9}"/>
              </a:ext>
            </a:extLst>
          </p:cNvPr>
          <p:cNvSpPr/>
          <p:nvPr/>
        </p:nvSpPr>
        <p:spPr>
          <a:xfrm>
            <a:off x="9217046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A7FAC3-E2ED-E141-AC35-43703058187D}"/>
              </a:ext>
            </a:extLst>
          </p:cNvPr>
          <p:cNvSpPr txBox="1"/>
          <p:nvPr/>
        </p:nvSpPr>
        <p:spPr>
          <a:xfrm>
            <a:off x="4213621" y="2722317"/>
            <a:ext cx="128016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60 %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9A7957-2540-8B43-A9FA-C4F6DB5E415B}"/>
              </a:ext>
            </a:extLst>
          </p:cNvPr>
          <p:cNvSpPr txBox="1"/>
          <p:nvPr/>
        </p:nvSpPr>
        <p:spPr>
          <a:xfrm>
            <a:off x="7091315" y="2722317"/>
            <a:ext cx="69730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30 %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B38FFCC-0DCC-D94D-862F-EFD89A0504BB}"/>
              </a:ext>
            </a:extLst>
          </p:cNvPr>
          <p:cNvSpPr txBox="1"/>
          <p:nvPr/>
        </p:nvSpPr>
        <p:spPr>
          <a:xfrm>
            <a:off x="9710336" y="2722317"/>
            <a:ext cx="69730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95 %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D902D1C-5489-624B-9F21-F863A10534CA}"/>
              </a:ext>
            </a:extLst>
          </p:cNvPr>
          <p:cNvSpPr txBox="1"/>
          <p:nvPr/>
        </p:nvSpPr>
        <p:spPr>
          <a:xfrm>
            <a:off x="1599217" y="2722317"/>
            <a:ext cx="128016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75 %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2FD054E-0C10-014B-9F78-905F4A68FD00}"/>
              </a:ext>
            </a:extLst>
          </p:cNvPr>
          <p:cNvSpPr txBox="1"/>
          <p:nvPr/>
        </p:nvSpPr>
        <p:spPr>
          <a:xfrm>
            <a:off x="4460030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134A30B-B2CA-264E-BAB0-B9B74319F394}"/>
              </a:ext>
            </a:extLst>
          </p:cNvPr>
          <p:cNvSpPr txBox="1">
            <a:spLocks/>
          </p:cNvSpPr>
          <p:nvPr/>
        </p:nvSpPr>
        <p:spPr>
          <a:xfrm>
            <a:off x="3590504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1FB32A-D588-BE43-8010-035BECB7573E}"/>
              </a:ext>
            </a:extLst>
          </p:cNvPr>
          <p:cNvSpPr txBox="1"/>
          <p:nvPr/>
        </p:nvSpPr>
        <p:spPr>
          <a:xfrm>
            <a:off x="7092105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35426A61-F346-274D-A79F-0D4E9DB11734}"/>
              </a:ext>
            </a:extLst>
          </p:cNvPr>
          <p:cNvSpPr txBox="1">
            <a:spLocks/>
          </p:cNvSpPr>
          <p:nvPr/>
        </p:nvSpPr>
        <p:spPr>
          <a:xfrm>
            <a:off x="6235079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15BE02C-B9D2-564D-9E0E-014403FCDA3F}"/>
              </a:ext>
            </a:extLst>
          </p:cNvPr>
          <p:cNvSpPr txBox="1"/>
          <p:nvPr/>
        </p:nvSpPr>
        <p:spPr>
          <a:xfrm>
            <a:off x="9746477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4E23F80-E93A-8746-916A-1C4443C28D2C}"/>
              </a:ext>
            </a:extLst>
          </p:cNvPr>
          <p:cNvSpPr txBox="1">
            <a:spLocks/>
          </p:cNvSpPr>
          <p:nvPr/>
        </p:nvSpPr>
        <p:spPr>
          <a:xfrm>
            <a:off x="8877712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E27DCA1-3B99-2243-8BC8-8DE16DA64439}"/>
              </a:ext>
            </a:extLst>
          </p:cNvPr>
          <p:cNvSpPr txBox="1"/>
          <p:nvPr/>
        </p:nvSpPr>
        <p:spPr>
          <a:xfrm>
            <a:off x="1850648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486F66E9-138A-A942-A2FB-DDC45BBC3D4C}"/>
              </a:ext>
            </a:extLst>
          </p:cNvPr>
          <p:cNvSpPr txBox="1">
            <a:spLocks/>
          </p:cNvSpPr>
          <p:nvPr/>
        </p:nvSpPr>
        <p:spPr>
          <a:xfrm>
            <a:off x="1001079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682709-7B39-8441-A183-780C687A2144}"/>
              </a:ext>
            </a:extLst>
          </p:cNvPr>
          <p:cNvSpPr txBox="1"/>
          <p:nvPr/>
        </p:nvSpPr>
        <p:spPr>
          <a:xfrm>
            <a:off x="3263482" y="176651"/>
            <a:ext cx="5670142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it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CRESCITA PREVISTA DELLE VENDITE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VENDITE TRIMESTRALI PREVISTE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EF0809-B2CC-E849-865A-7CFFCE13D25D}"/>
              </a:ext>
            </a:extLst>
          </p:cNvPr>
          <p:cNvSpPr txBox="1"/>
          <p:nvPr/>
        </p:nvSpPr>
        <p:spPr>
          <a:xfrm>
            <a:off x="3027843" y="207473"/>
            <a:ext cx="6141425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it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VENDITE TRIMESTRALI PREVISTE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E1DD0B-8C7E-5B45-8F75-94197E7A8A86}"/>
              </a:ext>
            </a:extLst>
          </p:cNvPr>
          <p:cNvSpPr txBox="1"/>
          <p:nvPr/>
        </p:nvSpPr>
        <p:spPr>
          <a:xfrm>
            <a:off x="5132435" y="871551"/>
            <a:ext cx="193033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Il tuo sottotitolo qui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47E4AA-DBB5-4C4B-8566-54B0589413DE}"/>
              </a:ext>
            </a:extLst>
          </p:cNvPr>
          <p:cNvSpPr/>
          <p:nvPr/>
        </p:nvSpPr>
        <p:spPr>
          <a:xfrm>
            <a:off x="1231338" y="2010258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Pie 9">
            <a:extLst>
              <a:ext uri="{FF2B5EF4-FFF2-40B4-BE49-F238E27FC236}">
                <a16:creationId xmlns:a16="http://schemas.microsoft.com/office/drawing/2014/main" id="{1C2EC72E-4F21-354C-A9F1-F6C095D27B75}"/>
              </a:ext>
            </a:extLst>
          </p:cNvPr>
          <p:cNvSpPr/>
          <p:nvPr/>
        </p:nvSpPr>
        <p:spPr>
          <a:xfrm rot="13345843" flipH="1">
            <a:off x="1231338" y="2010256"/>
            <a:ext cx="1917131" cy="1917131"/>
          </a:xfrm>
          <a:prstGeom prst="pie">
            <a:avLst>
              <a:gd name="adj1" fmla="val 7965569"/>
              <a:gd name="adj2" fmla="val 16186831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E0E777F-4851-D14B-951D-5D3E58969467}"/>
              </a:ext>
            </a:extLst>
          </p:cNvPr>
          <p:cNvSpPr/>
          <p:nvPr/>
        </p:nvSpPr>
        <p:spPr>
          <a:xfrm>
            <a:off x="3797353" y="2010258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Pie 11">
            <a:extLst>
              <a:ext uri="{FF2B5EF4-FFF2-40B4-BE49-F238E27FC236}">
                <a16:creationId xmlns:a16="http://schemas.microsoft.com/office/drawing/2014/main" id="{1071B390-B47C-8E4C-B05E-A5F030EB6D5B}"/>
              </a:ext>
            </a:extLst>
          </p:cNvPr>
          <p:cNvSpPr/>
          <p:nvPr/>
        </p:nvSpPr>
        <p:spPr>
          <a:xfrm rot="15808375" flipH="1">
            <a:off x="3797353" y="2010258"/>
            <a:ext cx="1917131" cy="1917131"/>
          </a:xfrm>
          <a:prstGeom prst="pie">
            <a:avLst>
              <a:gd name="adj1" fmla="val 10472012"/>
              <a:gd name="adj2" fmla="val 21516229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059EC79-F363-AC43-9294-ADCCA0D11B94}"/>
              </a:ext>
            </a:extLst>
          </p:cNvPr>
          <p:cNvSpPr/>
          <p:nvPr/>
        </p:nvSpPr>
        <p:spPr>
          <a:xfrm>
            <a:off x="6449365" y="2006834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Pie 13">
            <a:extLst>
              <a:ext uri="{FF2B5EF4-FFF2-40B4-BE49-F238E27FC236}">
                <a16:creationId xmlns:a16="http://schemas.microsoft.com/office/drawing/2014/main" id="{70CF8ABB-FED7-DA43-BE77-37D3C003423E}"/>
              </a:ext>
            </a:extLst>
          </p:cNvPr>
          <p:cNvSpPr/>
          <p:nvPr/>
        </p:nvSpPr>
        <p:spPr>
          <a:xfrm rot="10800000" flipH="1">
            <a:off x="6449366" y="2009151"/>
            <a:ext cx="1896671" cy="1918238"/>
          </a:xfrm>
          <a:prstGeom prst="pie">
            <a:avLst>
              <a:gd name="adj1" fmla="val 5327925"/>
              <a:gd name="adj2" fmla="val 14762649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625F8D6-1627-9144-97B2-DC43336FFA3A}"/>
              </a:ext>
            </a:extLst>
          </p:cNvPr>
          <p:cNvSpPr/>
          <p:nvPr/>
        </p:nvSpPr>
        <p:spPr>
          <a:xfrm>
            <a:off x="9064099" y="2010258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Pie 15">
            <a:extLst>
              <a:ext uri="{FF2B5EF4-FFF2-40B4-BE49-F238E27FC236}">
                <a16:creationId xmlns:a16="http://schemas.microsoft.com/office/drawing/2014/main" id="{13783364-DB3B-7E4D-80E2-11305DF90AA2}"/>
              </a:ext>
            </a:extLst>
          </p:cNvPr>
          <p:cNvSpPr/>
          <p:nvPr/>
        </p:nvSpPr>
        <p:spPr>
          <a:xfrm rot="1653738" flipH="1">
            <a:off x="9064099" y="2010258"/>
            <a:ext cx="1917131" cy="1917131"/>
          </a:xfrm>
          <a:prstGeom prst="pie">
            <a:avLst>
              <a:gd name="adj1" fmla="val 17943794"/>
              <a:gd name="adj2" fmla="val 8768302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B43EFF-44D9-B340-87B9-52E4214BE7DA}"/>
              </a:ext>
            </a:extLst>
          </p:cNvPr>
          <p:cNvSpPr txBox="1"/>
          <p:nvPr/>
        </p:nvSpPr>
        <p:spPr>
          <a:xfrm>
            <a:off x="4276042" y="1677601"/>
            <a:ext cx="1188720" cy="2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D760C6-A857-8348-90C4-6410C9BD8C0A}"/>
              </a:ext>
            </a:extLst>
          </p:cNvPr>
          <p:cNvSpPr txBox="1"/>
          <p:nvPr/>
        </p:nvSpPr>
        <p:spPr>
          <a:xfrm>
            <a:off x="6900254" y="1741692"/>
            <a:ext cx="1188720" cy="24981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517600-8551-8449-8968-C7456E9733B5}"/>
              </a:ext>
            </a:extLst>
          </p:cNvPr>
          <p:cNvSpPr txBox="1"/>
          <p:nvPr/>
        </p:nvSpPr>
        <p:spPr>
          <a:xfrm>
            <a:off x="9563970" y="1746275"/>
            <a:ext cx="1188720" cy="24981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00 %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E474A0-0B63-8340-86F8-73F7E8E5A960}"/>
              </a:ext>
            </a:extLst>
          </p:cNvPr>
          <p:cNvSpPr txBox="1"/>
          <p:nvPr/>
        </p:nvSpPr>
        <p:spPr>
          <a:xfrm>
            <a:off x="1684436" y="1691934"/>
            <a:ext cx="1188720" cy="2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00 %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8DBE4F-2EE7-C642-93A7-1F413585191D}"/>
              </a:ext>
            </a:extLst>
          </p:cNvPr>
          <p:cNvSpPr txBox="1"/>
          <p:nvPr/>
        </p:nvSpPr>
        <p:spPr>
          <a:xfrm>
            <a:off x="4439191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D34F070-9963-C440-BEC2-59766DA18DED}"/>
              </a:ext>
            </a:extLst>
          </p:cNvPr>
          <p:cNvSpPr txBox="1">
            <a:spLocks/>
          </p:cNvSpPr>
          <p:nvPr/>
        </p:nvSpPr>
        <p:spPr>
          <a:xfrm>
            <a:off x="3590504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F56AA2-E3DA-0C42-8607-82CCD15B47F2}"/>
              </a:ext>
            </a:extLst>
          </p:cNvPr>
          <p:cNvSpPr txBox="1"/>
          <p:nvPr/>
        </p:nvSpPr>
        <p:spPr>
          <a:xfrm>
            <a:off x="7071266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Q3 ·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6AC5A23-6DED-5840-B1BD-BA654F646670}"/>
              </a:ext>
            </a:extLst>
          </p:cNvPr>
          <p:cNvSpPr txBox="1">
            <a:spLocks/>
          </p:cNvSpPr>
          <p:nvPr/>
        </p:nvSpPr>
        <p:spPr>
          <a:xfrm>
            <a:off x="6235079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4A0C0E-9B00-0647-A176-55103F9E8201}"/>
              </a:ext>
            </a:extLst>
          </p:cNvPr>
          <p:cNvSpPr txBox="1"/>
          <p:nvPr/>
        </p:nvSpPr>
        <p:spPr>
          <a:xfrm>
            <a:off x="9725638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Q4 ·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217A6CF-54CF-4D40-8D4B-D4D80EB65918}"/>
              </a:ext>
            </a:extLst>
          </p:cNvPr>
          <p:cNvSpPr txBox="1">
            <a:spLocks/>
          </p:cNvSpPr>
          <p:nvPr/>
        </p:nvSpPr>
        <p:spPr>
          <a:xfrm>
            <a:off x="8877712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DC5CCC-A63C-A542-9B3E-0B3D7B8FB4E4}"/>
              </a:ext>
            </a:extLst>
          </p:cNvPr>
          <p:cNvSpPr txBox="1"/>
          <p:nvPr/>
        </p:nvSpPr>
        <p:spPr>
          <a:xfrm>
            <a:off x="1829809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1A7FE40-BC8A-8A41-B43D-0A65F99E7B8A}"/>
              </a:ext>
            </a:extLst>
          </p:cNvPr>
          <p:cNvSpPr txBox="1">
            <a:spLocks/>
          </p:cNvSpPr>
          <p:nvPr/>
        </p:nvSpPr>
        <p:spPr>
          <a:xfrm>
            <a:off x="1001079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AB5CFE1C-C8CF-1D4A-803E-C46CD6788C58}"/>
              </a:ext>
            </a:extLst>
          </p:cNvPr>
          <p:cNvSpPr/>
          <p:nvPr/>
        </p:nvSpPr>
        <p:spPr>
          <a:xfrm rot="10800000">
            <a:off x="2414177" y="4126118"/>
            <a:ext cx="148643" cy="39226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8E29C70C-D98A-8149-9019-71417A4CD2FA}"/>
              </a:ext>
            </a:extLst>
          </p:cNvPr>
          <p:cNvSpPr/>
          <p:nvPr/>
        </p:nvSpPr>
        <p:spPr>
          <a:xfrm rot="10800000">
            <a:off x="5027027" y="4156411"/>
            <a:ext cx="148643" cy="39226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1" name="Down Arrow 30">
            <a:extLst>
              <a:ext uri="{FF2B5EF4-FFF2-40B4-BE49-F238E27FC236}">
                <a16:creationId xmlns:a16="http://schemas.microsoft.com/office/drawing/2014/main" id="{68F836D0-4C96-8E41-85F9-9BE0B8E98374}"/>
              </a:ext>
            </a:extLst>
          </p:cNvPr>
          <p:cNvSpPr/>
          <p:nvPr/>
        </p:nvSpPr>
        <p:spPr>
          <a:xfrm rot="10800000">
            <a:off x="10277052" y="4156410"/>
            <a:ext cx="148643" cy="39226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4BE24212-BE7A-F949-8B59-4BF02ABC05C5}"/>
              </a:ext>
            </a:extLst>
          </p:cNvPr>
          <p:cNvSpPr/>
          <p:nvPr/>
        </p:nvSpPr>
        <p:spPr>
          <a:xfrm>
            <a:off x="7655080" y="4142449"/>
            <a:ext cx="132443" cy="39226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50000"/>
            </a:schemeClr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56A36B53-C11E-D44F-B2B2-7BF079BAD895}"/>
              </a:ext>
            </a:extLst>
          </p:cNvPr>
          <p:cNvSpPr txBox="1"/>
          <p:nvPr/>
        </p:nvSpPr>
        <p:spPr>
          <a:xfrm>
            <a:off x="5998108" y="2807365"/>
            <a:ext cx="5319433" cy="748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" sz="4800" b="1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TESTO DI ESEMPIO:</a:t>
            </a:r>
            <a:endParaRPr lang="en-US" sz="4800" b="1" kern="12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b="1" kern="12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42" name="Freeform: Shape 11">
            <a:extLst>
              <a:ext uri="{FF2B5EF4-FFF2-40B4-BE49-F238E27FC236}">
                <a16:creationId xmlns:a16="http://schemas.microsoft.com/office/drawing/2014/main" id="{5EA40913-D32F-F145-91AE-EA2CFAA66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3466"/>
            <a:ext cx="5393770" cy="6374535"/>
          </a:xfrm>
          <a:custGeom>
            <a:avLst/>
            <a:gdLst>
              <a:gd name="connsiteX0" fmla="*/ 2047752 w 5393770"/>
              <a:gd name="connsiteY0" fmla="*/ 0 h 6374535"/>
              <a:gd name="connsiteX1" fmla="*/ 5393770 w 5393770"/>
              <a:gd name="connsiteY1" fmla="*/ 3346018 h 6374535"/>
              <a:gd name="connsiteX2" fmla="*/ 3642663 w 5393770"/>
              <a:gd name="connsiteY2" fmla="*/ 6288190 h 6374535"/>
              <a:gd name="connsiteX3" fmla="*/ 3463422 w 5393770"/>
              <a:gd name="connsiteY3" fmla="*/ 6374535 h 6374535"/>
              <a:gd name="connsiteX4" fmla="*/ 624279 w 5393770"/>
              <a:gd name="connsiteY4" fmla="*/ 6374535 h 6374535"/>
              <a:gd name="connsiteX5" fmla="*/ 382249 w 5393770"/>
              <a:gd name="connsiteY5" fmla="*/ 6248727 h 6374535"/>
              <a:gd name="connsiteX6" fmla="*/ 143729 w 5393770"/>
              <a:gd name="connsiteY6" fmla="*/ 6097845 h 6374535"/>
              <a:gd name="connsiteX7" fmla="*/ 0 w 5393770"/>
              <a:gd name="connsiteY7" fmla="*/ 5989017 h 6374535"/>
              <a:gd name="connsiteX8" fmla="*/ 0 w 5393770"/>
              <a:gd name="connsiteY8" fmla="*/ 703020 h 6374535"/>
              <a:gd name="connsiteX9" fmla="*/ 143728 w 5393770"/>
              <a:gd name="connsiteY9" fmla="*/ 594191 h 6374535"/>
              <a:gd name="connsiteX10" fmla="*/ 2047752 w 5393770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93770" h="6374535">
                <a:moveTo>
                  <a:pt x="2047752" y="0"/>
                </a:moveTo>
                <a:cubicBezTo>
                  <a:pt x="3895707" y="0"/>
                  <a:pt x="5393770" y="1498063"/>
                  <a:pt x="5393770" y="3346018"/>
                </a:cubicBezTo>
                <a:cubicBezTo>
                  <a:pt x="5393770" y="4616487"/>
                  <a:pt x="4685701" y="5721578"/>
                  <a:pt x="3642663" y="6288190"/>
                </a:cubicBezTo>
                <a:lnTo>
                  <a:pt x="3463422" y="6374535"/>
                </a:lnTo>
                <a:lnTo>
                  <a:pt x="624279" y="6374535"/>
                </a:lnTo>
                <a:lnTo>
                  <a:pt x="382249" y="6248727"/>
                </a:lnTo>
                <a:cubicBezTo>
                  <a:pt x="300507" y="6201724"/>
                  <a:pt x="220937" y="6151368"/>
                  <a:pt x="143729" y="6097845"/>
                </a:cubicBezTo>
                <a:lnTo>
                  <a:pt x="0" y="5989017"/>
                </a:lnTo>
                <a:lnTo>
                  <a:pt x="0" y="703020"/>
                </a:lnTo>
                <a:lnTo>
                  <a:pt x="143728" y="594191"/>
                </a:lnTo>
                <a:cubicBezTo>
                  <a:pt x="684187" y="219535"/>
                  <a:pt x="1340332" y="0"/>
                  <a:pt x="204775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3" name="Freeform: Shape 13">
            <a:extLst>
              <a:ext uri="{FF2B5EF4-FFF2-40B4-BE49-F238E27FC236}">
                <a16:creationId xmlns:a16="http://schemas.microsoft.com/office/drawing/2014/main" id="{00D804CF-FB7B-AB4E-9E59-B96236D72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7373"/>
            <a:ext cx="5229863" cy="6210629"/>
          </a:xfrm>
          <a:custGeom>
            <a:avLst/>
            <a:gdLst>
              <a:gd name="connsiteX0" fmla="*/ 2047751 w 5229863"/>
              <a:gd name="connsiteY0" fmla="*/ 0 h 6210629"/>
              <a:gd name="connsiteX1" fmla="*/ 5229863 w 5229863"/>
              <a:gd name="connsiteY1" fmla="*/ 3182112 h 6210629"/>
              <a:gd name="connsiteX2" fmla="*/ 3286373 w 5229863"/>
              <a:gd name="connsiteY2" fmla="*/ 6114158 h 6210629"/>
              <a:gd name="connsiteX3" fmla="*/ 3022794 w 5229863"/>
              <a:gd name="connsiteY3" fmla="*/ 6210629 h 6210629"/>
              <a:gd name="connsiteX4" fmla="*/ 1077939 w 5229863"/>
              <a:gd name="connsiteY4" fmla="*/ 6210629 h 6210629"/>
              <a:gd name="connsiteX5" fmla="*/ 953634 w 5229863"/>
              <a:gd name="connsiteY5" fmla="*/ 6171135 h 6210629"/>
              <a:gd name="connsiteX6" fmla="*/ 23632 w 5229863"/>
              <a:gd name="connsiteY6" fmla="*/ 5637585 h 6210629"/>
              <a:gd name="connsiteX7" fmla="*/ 0 w 5229863"/>
              <a:gd name="connsiteY7" fmla="*/ 5616107 h 6210629"/>
              <a:gd name="connsiteX8" fmla="*/ 0 w 5229863"/>
              <a:gd name="connsiteY8" fmla="*/ 748118 h 6210629"/>
              <a:gd name="connsiteX9" fmla="*/ 23632 w 5229863"/>
              <a:gd name="connsiteY9" fmla="*/ 726640 h 6210629"/>
              <a:gd name="connsiteX10" fmla="*/ 2047751 w 5229863"/>
              <a:gd name="connsiteY10" fmla="*/ 0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29863" h="6210629">
                <a:moveTo>
                  <a:pt x="2047751" y="0"/>
                </a:moveTo>
                <a:cubicBezTo>
                  <a:pt x="3805183" y="0"/>
                  <a:pt x="5229863" y="1424680"/>
                  <a:pt x="5229863" y="3182112"/>
                </a:cubicBezTo>
                <a:cubicBezTo>
                  <a:pt x="5229863" y="4500186"/>
                  <a:pt x="4428481" y="5631087"/>
                  <a:pt x="3286373" y="6114158"/>
                </a:cubicBezTo>
                <a:lnTo>
                  <a:pt x="3022794" y="6210629"/>
                </a:lnTo>
                <a:lnTo>
                  <a:pt x="1077939" y="6210629"/>
                </a:lnTo>
                <a:lnTo>
                  <a:pt x="953634" y="6171135"/>
                </a:lnTo>
                <a:cubicBezTo>
                  <a:pt x="612471" y="6046219"/>
                  <a:pt x="298661" y="5864559"/>
                  <a:pt x="23632" y="5637585"/>
                </a:cubicBezTo>
                <a:lnTo>
                  <a:pt x="0" y="5616107"/>
                </a:lnTo>
                <a:lnTo>
                  <a:pt x="0" y="748118"/>
                </a:lnTo>
                <a:lnTo>
                  <a:pt x="23632" y="726640"/>
                </a:lnTo>
                <a:cubicBezTo>
                  <a:pt x="573689" y="272693"/>
                  <a:pt x="1278875" y="0"/>
                  <a:pt x="20477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4" name="Freeform: Shape 15">
            <a:extLst>
              <a:ext uri="{FF2B5EF4-FFF2-40B4-BE49-F238E27FC236}">
                <a16:creationId xmlns:a16="http://schemas.microsoft.com/office/drawing/2014/main" id="{78BA147E-8C2A-9444-9407-AEEA97638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5" name="Freeform: Shape 17">
            <a:extLst>
              <a:ext uri="{FF2B5EF4-FFF2-40B4-BE49-F238E27FC236}">
                <a16:creationId xmlns:a16="http://schemas.microsoft.com/office/drawing/2014/main" id="{C3F65E8B-6D25-3043-AE82-2D8806A8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8355" y="2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pic>
        <p:nvPicPr>
          <p:cNvPr id="46" name="Graphic 45" descr="Grafico a barre con tendenza al rialzo">
            <a:extLst>
              <a:ext uri="{FF2B5EF4-FFF2-40B4-BE49-F238E27FC236}">
                <a16:creationId xmlns:a16="http://schemas.microsoft.com/office/drawing/2014/main" id="{2BC0DD3D-5AD9-8D4C-91AD-42FE8E1B8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4326" y="2027146"/>
            <a:ext cx="3722836" cy="3722836"/>
          </a:xfrm>
          <a:prstGeom prst="rect">
            <a:avLst/>
          </a:prstGeom>
        </p:spPr>
      </p:pic>
      <p:pic>
        <p:nvPicPr>
          <p:cNvPr id="47" name="Graphic 46" descr="Statistica">
            <a:extLst>
              <a:ext uri="{FF2B5EF4-FFF2-40B4-BE49-F238E27FC236}">
                <a16:creationId xmlns:a16="http://schemas.microsoft.com/office/drawing/2014/main" id="{294673DD-70E7-BE48-A580-C4953829E5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93550" y="110681"/>
            <a:ext cx="1828801" cy="1828801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B955824C-D492-0A46-B39C-A8A039A66811}"/>
              </a:ext>
            </a:extLst>
          </p:cNvPr>
          <p:cNvSpPr txBox="1"/>
          <p:nvPr/>
        </p:nvSpPr>
        <p:spPr>
          <a:xfrm>
            <a:off x="5713168" y="3588657"/>
            <a:ext cx="606697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Fare clic sulle icone in questa diapositiva per personalizzarle.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Fare clic con il pulsante destro del mouse su questa diapositiva per formattare il colore di sfondo.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Utilizzare questa diapositiva per presentare le informazioni chiave.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Sales-Forecast-Presentation-Template_PowerPoint" id="{91FDA51E-3DC8-0948-BF28-6DCB5FEF583D}" vid="{C6E0723B-7C08-3743-BACA-0F407B2C51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IC-Sales-Forecast-Presentation-Template_PowerPoint</Template>
  <TotalTime>8</TotalTime>
  <Words>412</Words>
  <Application>Microsoft Macintosh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dcterms:created xsi:type="dcterms:W3CDTF">2019-11-25T19:31:19Z</dcterms:created>
  <dcterms:modified xsi:type="dcterms:W3CDTF">2025-03-10T15:52:12Z</dcterms:modified>
</cp:coreProperties>
</file>