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42" r:id="rId2"/>
    <p:sldId id="354" r:id="rId3"/>
    <p:sldId id="353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58C"/>
    <a:srgbClr val="CBD6B5"/>
    <a:srgbClr val="EBD9B6"/>
    <a:srgbClr val="654105"/>
    <a:srgbClr val="7C5008"/>
    <a:srgbClr val="0098C6"/>
    <a:srgbClr val="02B9F0"/>
    <a:srgbClr val="D5A601"/>
    <a:srgbClr val="EDBA02"/>
    <a:srgbClr val="CB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58" d="100"/>
          <a:sy n="158" d="100"/>
        </p:scale>
        <p:origin x="396" y="8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hyperlink" Target="https://it.smartsheet.com/try-it?trp=38035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truttura geometrica bianca astratta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D72E7F-CF42-3D18-6E45-935682DF323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8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8104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MODELLO DI CASE STUDY SU PROBLEMA-SOLUZIONE-IMPATTO PER POWERPOINT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267316" y="5309729"/>
            <a:ext cx="81380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CREATO DA</a:t>
            </a:r>
          </a:p>
          <a:p>
            <a:pPr rtl="0"/>
            <a:r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NOME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it-IT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Data di creazione: GG/MM/AA</a:t>
            </a:r>
          </a:p>
          <a:p>
            <a:pPr rtl="0"/>
            <a:r>
              <a:rPr lang="it-IT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8" name="Graphic 7" descr="Schema Commento importante">
            <a:extLst>
              <a:ext uri="{FF2B5EF4-FFF2-40B4-BE49-F238E27FC236}">
                <a16:creationId xmlns:a16="http://schemas.microsoft.com/office/drawing/2014/main" id="{FD49A617-4D42-4193-6F38-2F4BD3E14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971" y="2112098"/>
            <a:ext cx="2307772" cy="2307772"/>
          </a:xfrm>
          <a:prstGeom prst="rect">
            <a:avLst/>
          </a:prstGeom>
        </p:spPr>
      </p:pic>
      <p:pic>
        <p:nvPicPr>
          <p:cNvPr id="9" name="Graphic 8" descr="Schema Causa ed effetto">
            <a:extLst>
              <a:ext uri="{FF2B5EF4-FFF2-40B4-BE49-F238E27FC236}">
                <a16:creationId xmlns:a16="http://schemas.microsoft.com/office/drawing/2014/main" id="{DDD42C86-2987-ED3C-589E-D59B27C4A5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28242" y="2168449"/>
            <a:ext cx="2307772" cy="2307772"/>
          </a:xfrm>
          <a:prstGeom prst="rect">
            <a:avLst/>
          </a:prstGeom>
        </p:spPr>
      </p:pic>
      <p:pic>
        <p:nvPicPr>
          <p:cNvPr id="10" name="Graphic 9" descr="Schema Brainstorming">
            <a:extLst>
              <a:ext uri="{FF2B5EF4-FFF2-40B4-BE49-F238E27FC236}">
                <a16:creationId xmlns:a16="http://schemas.microsoft.com/office/drawing/2014/main" id="{186BCEF7-59FC-5A95-B15F-4FAB38EAC6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85779" y="2257726"/>
            <a:ext cx="2307772" cy="2307772"/>
          </a:xfrm>
          <a:prstGeom prst="rect">
            <a:avLst/>
          </a:prstGeom>
        </p:spPr>
      </p:pic>
      <p:pic>
        <p:nvPicPr>
          <p:cNvPr id="2" name="Picture 1">
            <a:hlinkClick r:id="rId9"/>
            <a:extLst>
              <a:ext uri="{FF2B5EF4-FFF2-40B4-BE49-F238E27FC236}">
                <a16:creationId xmlns:a16="http://schemas.microsoft.com/office/drawing/2014/main" id="{85A51EAA-A98E-E71A-46CC-9F167C528A2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429662" y="323344"/>
            <a:ext cx="2364316" cy="4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truttura geometrica bianca astratta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6D57DDE-C52A-283A-2486-0BFACD4825DF}"/>
              </a:ext>
            </a:extLst>
          </p:cNvPr>
          <p:cNvSpPr/>
          <p:nvPr/>
        </p:nvSpPr>
        <p:spPr>
          <a:xfrm>
            <a:off x="1" y="0"/>
            <a:ext cx="1353312" cy="68580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8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F2095C-9F10-0C5D-A2F4-82AD2446A4E0}"/>
              </a:ext>
            </a:extLst>
          </p:cNvPr>
          <p:cNvSpPr txBox="1"/>
          <p:nvPr/>
        </p:nvSpPr>
        <p:spPr>
          <a:xfrm>
            <a:off x="1706880" y="2147019"/>
            <a:ext cx="9578741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rtl="0">
              <a:buAutoNum type="arabicPeriod"/>
            </a:pPr>
            <a:r>
              <a:rPr lang="it-IT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N</a:t>
            </a:r>
            <a:r>
              <a:rPr lang="it-IT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ella </a:t>
            </a:r>
            <a:r>
              <a:rPr lang="it-IT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sezione </a:t>
            </a:r>
            <a:r>
              <a:rPr lang="it-IT" sz="2200" b="1" i="0" u="none" strike="noStrike" dirty="0">
                <a:solidFill>
                  <a:schemeClr val="accent2"/>
                </a:solidFill>
                <a:effectLst/>
                <a:latin typeface="Century Gothic" panose="020B0502020202020204" pitchFamily="34" charset="0"/>
              </a:rPr>
              <a:t>Problema</a:t>
            </a:r>
            <a:r>
              <a:rPr lang="it-IT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identifica e descriv</a:t>
            </a:r>
            <a:r>
              <a:rPr lang="it-IT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i</a:t>
            </a:r>
            <a:r>
              <a:rPr lang="it-IT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una sfida specifica che la tua azienda ha dovuto affrontare</a:t>
            </a:r>
            <a:r>
              <a:rPr lang="it-IT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pPr marL="457200" indent="-457200" algn="just" rtl="0">
              <a:buAutoNum type="arabicPeriod"/>
            </a:pPr>
            <a:r>
              <a:rPr lang="it-IT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Nella sezione </a:t>
            </a:r>
            <a:r>
              <a:rPr lang="it-IT" sz="2200" b="1" i="0" u="none" strike="noStrike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Impatto </a:t>
            </a:r>
            <a:r>
              <a:rPr lang="it-IT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descrivi</a:t>
            </a:r>
            <a:r>
              <a:rPr lang="it-IT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kumimoji="0" lang="it-IT" sz="2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gli effetti di questo problema.</a:t>
            </a:r>
          </a:p>
          <a:p>
            <a:pPr marL="457200" indent="-457200" algn="just" rtl="0">
              <a:buAutoNum type="arabicPeriod"/>
            </a:pPr>
            <a:r>
              <a:rPr lang="it-IT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N</a:t>
            </a:r>
            <a:r>
              <a:rPr lang="it-IT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ella sezione</a:t>
            </a:r>
            <a:r>
              <a:rPr lang="it-IT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sz="2200" b="1" i="0" u="none" strike="noStrike" dirty="0">
                <a:solidFill>
                  <a:schemeClr val="accent5"/>
                </a:solidFill>
                <a:effectLst/>
                <a:latin typeface="Century Gothic" panose="020B0502020202020204" pitchFamily="34" charset="0"/>
              </a:rPr>
              <a:t>Soluzione</a:t>
            </a:r>
            <a:r>
              <a:rPr lang="it-IT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spiega le strategie e le azioni che hai intrapreso per risolvere il problema, assicurandoti di fornire una narrazione chiara e concisa per ogni componente.</a:t>
            </a:r>
          </a:p>
          <a:p>
            <a:pPr algn="just"/>
            <a:endParaRPr lang="en-US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rtl="0"/>
            <a:r>
              <a:rPr lang="it-IT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Utilizzando questo approccio, </a:t>
            </a:r>
            <a:r>
              <a:rPr lang="it-IT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è possibile comunicare efficacemente le sfide, le </a:t>
            </a:r>
            <a:r>
              <a:rPr lang="it-IT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loro</a:t>
            </a:r>
            <a:r>
              <a:rPr lang="it-IT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ripercussioni e le </a:t>
            </a:r>
            <a:r>
              <a:rPr lang="it-IT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loro</a:t>
            </a:r>
            <a:r>
              <a:rPr lang="it-IT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risoluzioni di successo, articolando così una presentazione del case study completa e coinvolgente.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6D7A6C-E4E8-9DCA-455B-8A5D1A374407}"/>
              </a:ext>
            </a:extLst>
          </p:cNvPr>
          <p:cNvSpPr txBox="1"/>
          <p:nvPr/>
        </p:nvSpPr>
        <p:spPr>
          <a:xfrm>
            <a:off x="1706880" y="452248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4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COME USARE QUESTO MODELLO:</a:t>
            </a:r>
          </a:p>
        </p:txBody>
      </p:sp>
      <p:pic>
        <p:nvPicPr>
          <p:cNvPr id="7" name="Graphic 6" descr="Schema Commento importante">
            <a:extLst>
              <a:ext uri="{FF2B5EF4-FFF2-40B4-BE49-F238E27FC236}">
                <a16:creationId xmlns:a16="http://schemas.microsoft.com/office/drawing/2014/main" id="{DB6BDE22-0AB5-8FD8-DCDC-E689F5F71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457" y="441283"/>
            <a:ext cx="914400" cy="914400"/>
          </a:xfrm>
          <a:prstGeom prst="rect">
            <a:avLst/>
          </a:prstGeom>
        </p:spPr>
      </p:pic>
      <p:pic>
        <p:nvPicPr>
          <p:cNvPr id="8" name="Graphic 7" descr="Schema Causa ed effetto">
            <a:extLst>
              <a:ext uri="{FF2B5EF4-FFF2-40B4-BE49-F238E27FC236}">
                <a16:creationId xmlns:a16="http://schemas.microsoft.com/office/drawing/2014/main" id="{AD6B5C44-D11D-72AD-19A3-BEA6E1C9F3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7564" y="2735241"/>
            <a:ext cx="914400" cy="914400"/>
          </a:xfrm>
          <a:prstGeom prst="rect">
            <a:avLst/>
          </a:prstGeom>
        </p:spPr>
      </p:pic>
      <p:pic>
        <p:nvPicPr>
          <p:cNvPr id="9" name="Graphic 8" descr="Schema Brainstorming">
            <a:extLst>
              <a:ext uri="{FF2B5EF4-FFF2-40B4-BE49-F238E27FC236}">
                <a16:creationId xmlns:a16="http://schemas.microsoft.com/office/drawing/2014/main" id="{8B17AE1A-4178-DEE4-137C-88175CC8A9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7564" y="56248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09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219456" y="111009"/>
            <a:ext cx="3740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4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CASE STUDY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7F3682-9C26-697A-6E6A-BA3FE0BC880C}"/>
              </a:ext>
            </a:extLst>
          </p:cNvPr>
          <p:cNvSpPr/>
          <p:nvPr/>
        </p:nvSpPr>
        <p:spPr>
          <a:xfrm>
            <a:off x="271411" y="1097870"/>
            <a:ext cx="2898461" cy="13645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F27C8A-597A-BE3D-4746-545BD24AE4C3}"/>
              </a:ext>
            </a:extLst>
          </p:cNvPr>
          <p:cNvSpPr/>
          <p:nvPr/>
        </p:nvSpPr>
        <p:spPr>
          <a:xfrm>
            <a:off x="271411" y="3238587"/>
            <a:ext cx="2898461" cy="13621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355294-58BC-AE52-B839-41D5EC1D5689}"/>
              </a:ext>
            </a:extLst>
          </p:cNvPr>
          <p:cNvSpPr/>
          <p:nvPr/>
        </p:nvSpPr>
        <p:spPr>
          <a:xfrm>
            <a:off x="271411" y="5269720"/>
            <a:ext cx="2898461" cy="13621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15C49-CE5A-57E8-FF2E-B32F9B9AF7E3}"/>
              </a:ext>
            </a:extLst>
          </p:cNvPr>
          <p:cNvSpPr txBox="1"/>
          <p:nvPr/>
        </p:nvSpPr>
        <p:spPr>
          <a:xfrm>
            <a:off x="1028042" y="1111673"/>
            <a:ext cx="21418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PROBLEMA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38457-70D6-997A-A2F5-2B3BEED4B6C3}"/>
              </a:ext>
            </a:extLst>
          </p:cNvPr>
          <p:cNvSpPr txBox="1"/>
          <p:nvPr/>
        </p:nvSpPr>
        <p:spPr>
          <a:xfrm>
            <a:off x="1948063" y="3238587"/>
            <a:ext cx="12218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IMPATTO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3F1D6-A483-D23C-D4EC-85F867B07196}"/>
              </a:ext>
            </a:extLst>
          </p:cNvPr>
          <p:cNvSpPr txBox="1"/>
          <p:nvPr/>
        </p:nvSpPr>
        <p:spPr>
          <a:xfrm>
            <a:off x="1631662" y="5329243"/>
            <a:ext cx="15167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SOLUZIONE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58B8C4-0BAA-B44C-B8BF-1BF14594C94E}"/>
              </a:ext>
            </a:extLst>
          </p:cNvPr>
          <p:cNvGrpSpPr/>
          <p:nvPr/>
        </p:nvGrpSpPr>
        <p:grpSpPr>
          <a:xfrm>
            <a:off x="271411" y="1101720"/>
            <a:ext cx="1242548" cy="430887"/>
            <a:chOff x="51955" y="1101720"/>
            <a:chExt cx="1242548" cy="430887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A18D6317-2893-277B-CA86-1B29789FC58E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EA9994EE-18D1-3C5A-AE95-26124F4C0E71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B4CAEC-66C4-0471-49F1-5F371F398CEA}"/>
              </a:ext>
            </a:extLst>
          </p:cNvPr>
          <p:cNvGrpSpPr/>
          <p:nvPr/>
        </p:nvGrpSpPr>
        <p:grpSpPr>
          <a:xfrm>
            <a:off x="271411" y="3228838"/>
            <a:ext cx="1242548" cy="430887"/>
            <a:chOff x="3110346" y="1097870"/>
            <a:chExt cx="1242548" cy="430887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D2FC6CA2-4561-BE47-8927-DF52EEC65684}"/>
                </a:ext>
              </a:extLst>
            </p:cNvPr>
            <p:cNvSpPr/>
            <p:nvPr/>
          </p:nvSpPr>
          <p:spPr>
            <a:xfrm>
              <a:off x="3110346" y="109787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1F7D2EC1-E91B-AFA7-9388-617763DE38CB}"/>
                </a:ext>
              </a:extLst>
            </p:cNvPr>
            <p:cNvSpPr/>
            <p:nvPr/>
          </p:nvSpPr>
          <p:spPr>
            <a:xfrm>
              <a:off x="3875775" y="110192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685B26-9E75-7575-8564-385065BA38CB}"/>
              </a:ext>
            </a:extLst>
          </p:cNvPr>
          <p:cNvGrpSpPr/>
          <p:nvPr/>
        </p:nvGrpSpPr>
        <p:grpSpPr>
          <a:xfrm>
            <a:off x="271411" y="5269719"/>
            <a:ext cx="1242548" cy="430887"/>
            <a:chOff x="51955" y="1101720"/>
            <a:chExt cx="1242548" cy="430887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5A8F5DAE-8AE6-54B0-B331-81A43204E393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C14BE37F-E27B-BE10-E5DD-D64C9DA9F3FD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B0D6B1EE-95D0-9E71-998B-41540618B749}"/>
              </a:ext>
            </a:extLst>
          </p:cNvPr>
          <p:cNvSpPr/>
          <p:nvPr/>
        </p:nvSpPr>
        <p:spPr>
          <a:xfrm rot="16200000">
            <a:off x="4041747" y="426138"/>
            <a:ext cx="1364516" cy="272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0EA25F-C56C-979B-B384-4795718C8817}"/>
              </a:ext>
            </a:extLst>
          </p:cNvPr>
          <p:cNvSpPr txBox="1"/>
          <p:nvPr/>
        </p:nvSpPr>
        <p:spPr>
          <a:xfrm>
            <a:off x="4375406" y="750154"/>
            <a:ext cx="586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4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06F8EA-BDF3-A79F-07D2-EB200945EB9B}"/>
              </a:ext>
            </a:extLst>
          </p:cNvPr>
          <p:cNvSpPr/>
          <p:nvPr/>
        </p:nvSpPr>
        <p:spPr>
          <a:xfrm rot="16200000">
            <a:off x="6960761" y="426370"/>
            <a:ext cx="1364516" cy="272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E67862-7892-46CC-4B32-9502DEE55920}"/>
              </a:ext>
            </a:extLst>
          </p:cNvPr>
          <p:cNvSpPr/>
          <p:nvPr/>
        </p:nvSpPr>
        <p:spPr>
          <a:xfrm rot="16200000">
            <a:off x="9874410" y="451168"/>
            <a:ext cx="1364516" cy="272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A6C3E9-659A-15B0-0825-F77D696BB755}"/>
              </a:ext>
            </a:extLst>
          </p:cNvPr>
          <p:cNvSpPr txBox="1"/>
          <p:nvPr/>
        </p:nvSpPr>
        <p:spPr>
          <a:xfrm>
            <a:off x="7442783" y="721894"/>
            <a:ext cx="586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4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9451CD-0995-8811-702A-006ABD99795E}"/>
              </a:ext>
            </a:extLst>
          </p:cNvPr>
          <p:cNvSpPr txBox="1"/>
          <p:nvPr/>
        </p:nvSpPr>
        <p:spPr>
          <a:xfrm>
            <a:off x="10360019" y="729040"/>
            <a:ext cx="586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4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2ED50F-FA0D-F86A-D9ED-B433C25428CE}"/>
              </a:ext>
            </a:extLst>
          </p:cNvPr>
          <p:cNvSpPr txBox="1"/>
          <p:nvPr/>
        </p:nvSpPr>
        <p:spPr>
          <a:xfrm>
            <a:off x="3359124" y="1542561"/>
            <a:ext cx="2729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Descrivi la sfida o il problema specifico che hai affrontato. Dettaglia la natura del problema e il suo contesto.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6543F9-53E6-D682-9EEA-F939B57F634F}"/>
              </a:ext>
            </a:extLst>
          </p:cNvPr>
          <p:cNvSpPr/>
          <p:nvPr/>
        </p:nvSpPr>
        <p:spPr>
          <a:xfrm rot="16200000">
            <a:off x="4041747" y="2553643"/>
            <a:ext cx="1364516" cy="2729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E6A438-A039-DC5B-638D-BC4B08B7FDF5}"/>
              </a:ext>
            </a:extLst>
          </p:cNvPr>
          <p:cNvSpPr txBox="1"/>
          <p:nvPr/>
        </p:nvSpPr>
        <p:spPr>
          <a:xfrm>
            <a:off x="3359123" y="3429000"/>
            <a:ext cx="29190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Spiega gli effetti o le conseguenze del problema 1. Descrivi in che modo il problema ha influito sulle operazioni, sulle prestazioni, sulla soddisfazione del cliente, ecc.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A49BC5-C52F-E2DC-33E4-4D04FD57837A}"/>
              </a:ext>
            </a:extLst>
          </p:cNvPr>
          <p:cNvSpPr/>
          <p:nvPr/>
        </p:nvSpPr>
        <p:spPr>
          <a:xfrm rot="16200000">
            <a:off x="4041746" y="4587097"/>
            <a:ext cx="1364516" cy="2729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26AEEF-3E25-ACA2-8C31-BF57DC3E4DCD}"/>
              </a:ext>
            </a:extLst>
          </p:cNvPr>
          <p:cNvSpPr txBox="1"/>
          <p:nvPr/>
        </p:nvSpPr>
        <p:spPr>
          <a:xfrm>
            <a:off x="3359123" y="5462454"/>
            <a:ext cx="27439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Delinea la soluzione implementata per risolvere il problema 1. Descrivi la strategia</a:t>
            </a: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e </a:t>
            </a:r>
            <a:r>
              <a:rPr lang="it-IT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gli strumenti che hai utilizzato</a:t>
            </a: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nonché</a:t>
            </a:r>
            <a:r>
              <a:rPr lang="it-IT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 eventuali approcci innovativi.</a:t>
            </a:r>
          </a:p>
        </p:txBody>
      </p:sp>
      <p:pic>
        <p:nvPicPr>
          <p:cNvPr id="40" name="Graphic 39" descr="Schema Commento importante">
            <a:extLst>
              <a:ext uri="{FF2B5EF4-FFF2-40B4-BE49-F238E27FC236}">
                <a16:creationId xmlns:a16="http://schemas.microsoft.com/office/drawing/2014/main" id="{FB9BEEDA-7A34-1B0F-F4E0-4EA99050F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3441" y="1547987"/>
            <a:ext cx="914400" cy="914400"/>
          </a:xfrm>
          <a:prstGeom prst="rect">
            <a:avLst/>
          </a:prstGeom>
        </p:spPr>
      </p:pic>
      <p:pic>
        <p:nvPicPr>
          <p:cNvPr id="43" name="Graphic 42" descr="Schema Causa ed effetto">
            <a:extLst>
              <a:ext uri="{FF2B5EF4-FFF2-40B4-BE49-F238E27FC236}">
                <a16:creationId xmlns:a16="http://schemas.microsoft.com/office/drawing/2014/main" id="{BC5570C6-0E8F-77DF-92E1-F45E820F0F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7515" y="3680594"/>
            <a:ext cx="914400" cy="914400"/>
          </a:xfrm>
          <a:prstGeom prst="rect">
            <a:avLst/>
          </a:prstGeom>
        </p:spPr>
      </p:pic>
      <p:pic>
        <p:nvPicPr>
          <p:cNvPr id="45" name="Graphic 44" descr="Schema Brainstorming">
            <a:extLst>
              <a:ext uri="{FF2B5EF4-FFF2-40B4-BE49-F238E27FC236}">
                <a16:creationId xmlns:a16="http://schemas.microsoft.com/office/drawing/2014/main" id="{6B3FF225-D569-1DEE-4EAC-87DD1F0C35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27515" y="5714466"/>
            <a:ext cx="914400" cy="914400"/>
          </a:xfrm>
          <a:prstGeom prst="rect">
            <a:avLst/>
          </a:prstGeom>
        </p:spPr>
      </p:pic>
      <p:sp>
        <p:nvSpPr>
          <p:cNvPr id="48" name="Arrow: Chevron 47">
            <a:extLst>
              <a:ext uri="{FF2B5EF4-FFF2-40B4-BE49-F238E27FC236}">
                <a16:creationId xmlns:a16="http://schemas.microsoft.com/office/drawing/2014/main" id="{FAAEB15E-65AA-2B35-1715-D5BA7498CC87}"/>
              </a:ext>
            </a:extLst>
          </p:cNvPr>
          <p:cNvSpPr/>
          <p:nvPr/>
        </p:nvSpPr>
        <p:spPr>
          <a:xfrm rot="5400000">
            <a:off x="4477343" y="2616192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id="{C5D8463E-705F-645F-AB79-BC3C7FDD7048}"/>
              </a:ext>
            </a:extLst>
          </p:cNvPr>
          <p:cNvSpPr/>
          <p:nvPr/>
        </p:nvSpPr>
        <p:spPr>
          <a:xfrm rot="5400000">
            <a:off x="4477342" y="4706173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F9134AA-0FA5-1607-51D2-13D40010DAC3}"/>
              </a:ext>
            </a:extLst>
          </p:cNvPr>
          <p:cNvSpPr txBox="1"/>
          <p:nvPr/>
        </p:nvSpPr>
        <p:spPr>
          <a:xfrm>
            <a:off x="6278137" y="1537191"/>
            <a:ext cx="2729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Dettaglia la seconda sfida o problema. Fornisci specifiche </a:t>
            </a: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sul </a:t>
            </a:r>
            <a:r>
              <a:rPr lang="it-IT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problema, inclusa la sua importanza.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746CE38-BA4E-62E7-B48B-767DBFE63B8C}"/>
              </a:ext>
            </a:extLst>
          </p:cNvPr>
          <p:cNvSpPr/>
          <p:nvPr/>
        </p:nvSpPr>
        <p:spPr>
          <a:xfrm rot="16200000">
            <a:off x="6960760" y="2548273"/>
            <a:ext cx="1364516" cy="2729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C70772A-AD4F-C1DF-9DAC-2D6B50137257}"/>
              </a:ext>
            </a:extLst>
          </p:cNvPr>
          <p:cNvSpPr txBox="1"/>
          <p:nvPr/>
        </p:nvSpPr>
        <p:spPr>
          <a:xfrm>
            <a:off x="6278136" y="3513702"/>
            <a:ext cx="2729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Discuti l’impatto del problema 2. Evidenzia gli esiti negativi o le sfide causate da questo problema specifico.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0584DCF-1393-5CCC-0E29-24A24210EFB8}"/>
              </a:ext>
            </a:extLst>
          </p:cNvPr>
          <p:cNvSpPr/>
          <p:nvPr/>
        </p:nvSpPr>
        <p:spPr>
          <a:xfrm rot="16200000">
            <a:off x="6960759" y="4581727"/>
            <a:ext cx="1364516" cy="2729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961DFB6-3C9C-5A70-2EFD-1F989F1A5684}"/>
              </a:ext>
            </a:extLst>
          </p:cNvPr>
          <p:cNvSpPr txBox="1"/>
          <p:nvPr/>
        </p:nvSpPr>
        <p:spPr>
          <a:xfrm>
            <a:off x="6278136" y="5483953"/>
            <a:ext cx="27297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Descrivi la soluzione o la strategia adottata per risolvere il problema 2. Includi dettagli sul processo di implementazione e su come </a:t>
            </a: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adattarlo</a:t>
            </a:r>
            <a:r>
              <a:rPr lang="it-IT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 a questo problema.</a:t>
            </a:r>
          </a:p>
        </p:txBody>
      </p:sp>
      <p:sp>
        <p:nvSpPr>
          <p:cNvPr id="65" name="Arrow: Chevron 64">
            <a:extLst>
              <a:ext uri="{FF2B5EF4-FFF2-40B4-BE49-F238E27FC236}">
                <a16:creationId xmlns:a16="http://schemas.microsoft.com/office/drawing/2014/main" id="{DD3458CD-07C5-2739-40AF-5863ED765DA7}"/>
              </a:ext>
            </a:extLst>
          </p:cNvPr>
          <p:cNvSpPr/>
          <p:nvPr/>
        </p:nvSpPr>
        <p:spPr>
          <a:xfrm rot="5400000">
            <a:off x="7396356" y="2610822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Arrow: Chevron 65">
            <a:extLst>
              <a:ext uri="{FF2B5EF4-FFF2-40B4-BE49-F238E27FC236}">
                <a16:creationId xmlns:a16="http://schemas.microsoft.com/office/drawing/2014/main" id="{9CBD0B56-F054-6ACA-6C47-4574081C8413}"/>
              </a:ext>
            </a:extLst>
          </p:cNvPr>
          <p:cNvSpPr/>
          <p:nvPr/>
        </p:nvSpPr>
        <p:spPr>
          <a:xfrm rot="5400000">
            <a:off x="7396355" y="4700803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CCFF843-C9F2-B26B-312A-CFE32FF2FECF}"/>
              </a:ext>
            </a:extLst>
          </p:cNvPr>
          <p:cNvSpPr txBox="1"/>
          <p:nvPr/>
        </p:nvSpPr>
        <p:spPr>
          <a:xfrm>
            <a:off x="9202134" y="1532067"/>
            <a:ext cx="2729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Identifica e descrivi il terzo problema. Elabora le specifiche e il contesto del problema.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F5C6207-7868-BBAB-5029-27979BD3E97E}"/>
              </a:ext>
            </a:extLst>
          </p:cNvPr>
          <p:cNvSpPr/>
          <p:nvPr/>
        </p:nvSpPr>
        <p:spPr>
          <a:xfrm rot="16200000">
            <a:off x="9884757" y="2543149"/>
            <a:ext cx="1364516" cy="2729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83420A4-2092-F906-F7DC-46792233702D}"/>
              </a:ext>
            </a:extLst>
          </p:cNvPr>
          <p:cNvSpPr txBox="1"/>
          <p:nvPr/>
        </p:nvSpPr>
        <p:spPr>
          <a:xfrm>
            <a:off x="9202133" y="3448418"/>
            <a:ext cx="2729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Spiega in che modo il problema 3 ha influito sull’attività o sul progetto. Concentrati sulle ripercussioni o sulle sfide causate da questo problema.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86EE005-4216-E7D3-25D7-4AA3BFF5580B}"/>
              </a:ext>
            </a:extLst>
          </p:cNvPr>
          <p:cNvSpPr/>
          <p:nvPr/>
        </p:nvSpPr>
        <p:spPr>
          <a:xfrm rot="16200000">
            <a:off x="9884756" y="4576603"/>
            <a:ext cx="1364516" cy="2729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24A364C-E0D3-4984-97CB-17C21CC44573}"/>
              </a:ext>
            </a:extLst>
          </p:cNvPr>
          <p:cNvSpPr txBox="1"/>
          <p:nvPr/>
        </p:nvSpPr>
        <p:spPr>
          <a:xfrm>
            <a:off x="9202133" y="5478829"/>
            <a:ext cx="27297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Fornisci i dettagli della soluzione che hai applicato al problema 3. Spiega l’approccio e i metodi utilizzati e come </a:t>
            </a:r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hanno</a:t>
            </a:r>
            <a:r>
              <a:rPr lang="it-IT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 affrontato il problema in modo efficace.</a:t>
            </a:r>
          </a:p>
        </p:txBody>
      </p:sp>
      <p:sp>
        <p:nvSpPr>
          <p:cNvPr id="72" name="Arrow: Chevron 71">
            <a:extLst>
              <a:ext uri="{FF2B5EF4-FFF2-40B4-BE49-F238E27FC236}">
                <a16:creationId xmlns:a16="http://schemas.microsoft.com/office/drawing/2014/main" id="{7DB35E0F-0D18-65A1-6B7F-9AF212C5541F}"/>
              </a:ext>
            </a:extLst>
          </p:cNvPr>
          <p:cNvSpPr/>
          <p:nvPr/>
        </p:nvSpPr>
        <p:spPr>
          <a:xfrm rot="5400000">
            <a:off x="10320353" y="2605698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Arrow: Chevron 72">
            <a:extLst>
              <a:ext uri="{FF2B5EF4-FFF2-40B4-BE49-F238E27FC236}">
                <a16:creationId xmlns:a16="http://schemas.microsoft.com/office/drawing/2014/main" id="{DAC98240-16D5-95AC-F1EF-A86DE6B04F9F}"/>
              </a:ext>
            </a:extLst>
          </p:cNvPr>
          <p:cNvSpPr/>
          <p:nvPr/>
        </p:nvSpPr>
        <p:spPr>
          <a:xfrm rot="5400000">
            <a:off x="10320352" y="4695679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1383</TotalTime>
  <Words>428</Words>
  <Application>Microsoft Office PowerPoint</Application>
  <PresentationFormat>Widescreen</PresentationFormat>
  <Paragraphs>33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Allen Liu （刘法宪）</cp:lastModifiedBy>
  <cp:revision>21</cp:revision>
  <dcterms:created xsi:type="dcterms:W3CDTF">2022-05-22T18:55:25Z</dcterms:created>
  <dcterms:modified xsi:type="dcterms:W3CDTF">2024-10-28T11:06:27Z</dcterms:modified>
</cp:coreProperties>
</file>