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42" r:id="rId2"/>
    <p:sldId id="378" r:id="rId3"/>
    <p:sldId id="371" r:id="rId4"/>
    <p:sldId id="379" r:id="rId5"/>
    <p:sldId id="380" r:id="rId6"/>
    <p:sldId id="381" r:id="rId7"/>
    <p:sldId id="382" r:id="rId8"/>
    <p:sldId id="383" r:id="rId9"/>
    <p:sldId id="384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E1B5C0"/>
    <a:srgbClr val="FEFEFE"/>
    <a:srgbClr val="9CA58C"/>
    <a:srgbClr val="EBD9B6"/>
    <a:srgbClr val="654105"/>
    <a:srgbClr val="7C5008"/>
    <a:srgbClr val="0098C6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 autoAdjust="0"/>
    <p:restoredTop sz="86447"/>
  </p:normalViewPr>
  <p:slideViewPr>
    <p:cSldViewPr snapToGrid="0" snapToObjects="1">
      <p:cViewPr varScale="1">
        <p:scale>
          <a:sx n="158" d="100"/>
          <a:sy n="158" d="100"/>
        </p:scale>
        <p:origin x="716" y="8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03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dello geometrico rosso astratto">
            <a:extLst>
              <a:ext uri="{FF2B5EF4-FFF2-40B4-BE49-F238E27FC236}">
                <a16:creationId xmlns:a16="http://schemas.microsoft.com/office/drawing/2014/main" id="{58AA660B-4D18-0578-C921-7240FC462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</a:blip>
          <a:srcRect r="33333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7B1611-D82F-8F2B-3824-B0810494A4E4}"/>
              </a:ext>
            </a:extLst>
          </p:cNvPr>
          <p:cNvSpPr/>
          <p:nvPr/>
        </p:nvSpPr>
        <p:spPr>
          <a:xfrm rot="10800000">
            <a:off x="0" y="2932373"/>
            <a:ext cx="12192000" cy="21319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2A35ACA8-E3C3-0542-3647-CD070D08DD76}"/>
              </a:ext>
            </a:extLst>
          </p:cNvPr>
          <p:cNvSpPr/>
          <p:nvPr/>
        </p:nvSpPr>
        <p:spPr>
          <a:xfrm>
            <a:off x="5589198" y="2933657"/>
            <a:ext cx="4766187" cy="213071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47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MODELLO DI ESEMPIO DI CASE STUDY DI MARKETING 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PER POWERPOINT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1" y="3587582"/>
            <a:ext cx="1194206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it-IT" sz="4800" spc="40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CASE STUDY DI MARKETING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ED866FD0-4FFB-5A90-65C1-A20190ED87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17403" y="317165"/>
            <a:ext cx="2364316" cy="4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dello geometrico rosso astratto">
            <a:extLst>
              <a:ext uri="{FF2B5EF4-FFF2-40B4-BE49-F238E27FC236}">
                <a16:creationId xmlns:a16="http://schemas.microsoft.com/office/drawing/2014/main" id="{0AC1B624-A3A8-A206-5CC1-F84AF9C0B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FB895D-64F9-81D0-8137-E9A8378B4CEE}"/>
              </a:ext>
            </a:extLst>
          </p:cNvPr>
          <p:cNvSpPr txBox="1"/>
          <p:nvPr/>
        </p:nvSpPr>
        <p:spPr>
          <a:xfrm>
            <a:off x="1875131" y="1818879"/>
            <a:ext cx="902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RIVOLUZIONARE LA LOGISTICA DEI VEICOLI ELETTRICI: la storia di successo di Positive Charge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42A25-E21D-A507-4180-758347F79583}"/>
              </a:ext>
            </a:extLst>
          </p:cNvPr>
          <p:cNvSpPr txBox="1"/>
          <p:nvPr/>
        </p:nvSpPr>
        <p:spPr>
          <a:xfrm>
            <a:off x="1875131" y="4601846"/>
            <a:ext cx="81380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Lori Garcia</a:t>
            </a:r>
          </a:p>
          <a:p>
            <a:pPr rtl="0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Project Manager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DATA</a:t>
            </a:r>
          </a:p>
          <a:p>
            <a:pPr rtl="0"/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GG/MM/AA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AEEF20-5CF7-A8A3-A9D0-386FF353F1BE}"/>
              </a:ext>
            </a:extLst>
          </p:cNvPr>
          <p:cNvSpPr/>
          <p:nvPr/>
        </p:nvSpPr>
        <p:spPr>
          <a:xfrm>
            <a:off x="0" y="0"/>
            <a:ext cx="1141046" cy="6858000"/>
          </a:xfrm>
          <a:prstGeom prst="rect">
            <a:avLst/>
          </a:prstGeom>
          <a:solidFill>
            <a:srgbClr val="E1B5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ADD452-89DF-89E0-6239-97BF50BD69D2}"/>
              </a:ext>
            </a:extLst>
          </p:cNvPr>
          <p:cNvSpPr/>
          <p:nvPr/>
        </p:nvSpPr>
        <p:spPr>
          <a:xfrm>
            <a:off x="111089" y="0"/>
            <a:ext cx="114104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499761C-7769-9D02-3538-30BE6653DABC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97E6C5-A67B-5D4E-70A1-B6582B26C1EE}"/>
              </a:ext>
            </a:extLst>
          </p:cNvPr>
          <p:cNvSpPr/>
          <p:nvPr/>
        </p:nvSpPr>
        <p:spPr>
          <a:xfrm>
            <a:off x="187569" y="1719384"/>
            <a:ext cx="3845170" cy="513861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Modello geometrico rosso astratt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STUDY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407876" y="364111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INTRODUZIONE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4861169" y="2337120"/>
            <a:ext cx="6877538" cy="3582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Positive Charge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è </a:t>
            </a:r>
            <a:r>
              <a:rPr lang="it-IT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all’avanguardia nella tecnologia dei veicoli elettrici (EV), specializzata nella fornitura di soluzioni di ricarica innovative e servizi logistici efficienti. Con un impegno per la sostenibilità e il progresso tecnologico, il nostro obiettivo è semplificare la logistica dei veicoli elettrici negli ambienti urbani.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9F77E9-822D-0219-744E-8DF44A06511C}"/>
              </a:ext>
            </a:extLst>
          </p:cNvPr>
          <p:cNvSpPr txBox="1"/>
          <p:nvPr/>
        </p:nvSpPr>
        <p:spPr>
          <a:xfrm>
            <a:off x="187569" y="5227207"/>
            <a:ext cx="3845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2DE3A36-984B-ECA9-B0BC-E07FB710243E}"/>
              </a:ext>
            </a:extLst>
          </p:cNvPr>
          <p:cNvSpPr/>
          <p:nvPr/>
        </p:nvSpPr>
        <p:spPr>
          <a:xfrm>
            <a:off x="867508" y="2161781"/>
            <a:ext cx="2391508" cy="2391508"/>
          </a:xfrm>
          <a:prstGeom prst="ellipse">
            <a:avLst/>
          </a:prstGeom>
          <a:solidFill>
            <a:srgbClr val="CBD6B5"/>
          </a:solidFill>
          <a:ln w="1206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Presa e spina con riempimento solido">
            <a:extLst>
              <a:ext uri="{FF2B5EF4-FFF2-40B4-BE49-F238E27FC236}">
                <a16:creationId xmlns:a16="http://schemas.microsoft.com/office/drawing/2014/main" id="{6F2B0082-AF71-A412-C34B-F064A9DF1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813924">
            <a:off x="1076366" y="2319450"/>
            <a:ext cx="2026758" cy="20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6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B6BA39C-F601-0529-730A-91718B67504E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Modello geometrico rosso astratt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STUDY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SFIDA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87569" y="3181413"/>
            <a:ext cx="11816862" cy="53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2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it-IT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principale sfida o problema di marketing che Positive Charge deve affrontare: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9F77E9-822D-0219-744E-8DF44A06511C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2AEC27-C9B3-96B5-0E7E-9DC22EDD2346}"/>
              </a:ext>
            </a:extLst>
          </p:cNvPr>
          <p:cNvGrpSpPr/>
          <p:nvPr/>
        </p:nvGrpSpPr>
        <p:grpSpPr>
          <a:xfrm>
            <a:off x="261815" y="4805673"/>
            <a:ext cx="992554" cy="992554"/>
            <a:chOff x="4487986" y="3159368"/>
            <a:chExt cx="992554" cy="9925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7DBE3-397B-D213-8A55-9A9C110E1603}"/>
                </a:ext>
              </a:extLst>
            </p:cNvPr>
            <p:cNvSpPr/>
            <p:nvPr/>
          </p:nvSpPr>
          <p:spPr>
            <a:xfrm>
              <a:off x="4487986" y="3159368"/>
              <a:ext cx="992554" cy="992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Iceberg con riempimento a tinta unita">
              <a:extLst>
                <a:ext uri="{FF2B5EF4-FFF2-40B4-BE49-F238E27FC236}">
                  <a16:creationId xmlns:a16="http://schemas.microsoft.com/office/drawing/2014/main" id="{173BA29B-1471-5225-B791-AD3F263EC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3601" y="3344984"/>
              <a:ext cx="621323" cy="62132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AD5861E-81A1-8E57-5156-4621DCCD3191}"/>
              </a:ext>
            </a:extLst>
          </p:cNvPr>
          <p:cNvSpPr txBox="1"/>
          <p:nvPr/>
        </p:nvSpPr>
        <p:spPr>
          <a:xfrm>
            <a:off x="1439984" y="4650446"/>
            <a:ext cx="4340614" cy="152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La scarsità di stazioni di ricarica EV ad alta velocità nelle principali aree urbane sta ostacolando l’efficienza operativa delle aziende logistiche. Dobbiamo superarlo.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469553-977C-8C2A-FA91-DE13DFA92A5C}"/>
              </a:ext>
            </a:extLst>
          </p:cNvPr>
          <p:cNvGrpSpPr/>
          <p:nvPr/>
        </p:nvGrpSpPr>
        <p:grpSpPr>
          <a:xfrm>
            <a:off x="6096000" y="4805673"/>
            <a:ext cx="992554" cy="992554"/>
            <a:chOff x="4487986" y="3159368"/>
            <a:chExt cx="992554" cy="992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8B0272-5204-0A7A-2536-A2C5FC06EEF5}"/>
                </a:ext>
              </a:extLst>
            </p:cNvPr>
            <p:cNvSpPr/>
            <p:nvPr/>
          </p:nvSpPr>
          <p:spPr>
            <a:xfrm>
              <a:off x="4487986" y="3159368"/>
              <a:ext cx="992554" cy="992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Iceberg con riempimento a tinta unita">
              <a:extLst>
                <a:ext uri="{FF2B5EF4-FFF2-40B4-BE49-F238E27FC236}">
                  <a16:creationId xmlns:a16="http://schemas.microsoft.com/office/drawing/2014/main" id="{BF5B6DE4-9C3A-C3CE-48B8-2C1391DDD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3601" y="3344984"/>
              <a:ext cx="621323" cy="62132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6E8217-4920-3A61-5380-93532CF202EF}"/>
              </a:ext>
            </a:extLst>
          </p:cNvPr>
          <p:cNvSpPr txBox="1"/>
          <p:nvPr/>
        </p:nvSpPr>
        <p:spPr>
          <a:xfrm>
            <a:off x="7425813" y="4654823"/>
            <a:ext cx="4340614" cy="152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Abbiamo anche bisogno di integrare una rete logistica avanzata in grado di supportare la crescente domanda di soluzioni di trasporto eco-compatibili.</a:t>
            </a:r>
          </a:p>
        </p:txBody>
      </p:sp>
    </p:spTree>
    <p:extLst>
      <p:ext uri="{BB962C8B-B14F-4D97-AF65-F5344CB8AC3E}">
        <p14:creationId xmlns:p14="http://schemas.microsoft.com/office/powerpoint/2010/main" val="363780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CBDBDE34-9E66-ECD8-1CD8-1FD64BB66BDF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Modello geometrico rosso astratt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STUDY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SOLUZIONE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703754" y="3393785"/>
            <a:ext cx="10152184" cy="2567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Positive Charge ha introdotto una rete di </a:t>
            </a:r>
            <a:r>
              <a:rPr lang="it-IT" sz="22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stazioni di ricarica EV ad alta velocità posizionate strategicamente</a:t>
            </a:r>
            <a:r>
              <a:rPr lang="it-IT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 e ha implementato una piattaforma </a:t>
            </a:r>
            <a:r>
              <a:rPr lang="it-IT" sz="22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logistica all'avanguardia</a:t>
            </a:r>
            <a:r>
              <a:rPr lang="it-IT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. Questa soluzione non solo ha fornito opzioni di ricarica facilmente accessibili, ma ha anche sfruttato i </a:t>
            </a:r>
            <a:r>
              <a:rPr lang="it-IT" sz="22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dati in tempo reale </a:t>
            </a:r>
            <a:r>
              <a:rPr lang="it-IT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per ottimizzare la pianificazione del percorso e la gestione della flotta.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2AEC27-C9B3-96B5-0E7E-9DC22EDD2346}"/>
              </a:ext>
            </a:extLst>
          </p:cNvPr>
          <p:cNvGrpSpPr/>
          <p:nvPr/>
        </p:nvGrpSpPr>
        <p:grpSpPr>
          <a:xfrm>
            <a:off x="261815" y="3429000"/>
            <a:ext cx="992554" cy="992554"/>
            <a:chOff x="4487986" y="3159368"/>
            <a:chExt cx="992554" cy="9925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7DBE3-397B-D213-8A55-9A9C110E1603}"/>
                </a:ext>
              </a:extLst>
            </p:cNvPr>
            <p:cNvSpPr/>
            <p:nvPr/>
          </p:nvSpPr>
          <p:spPr>
            <a:xfrm>
              <a:off x="4487986" y="3159368"/>
              <a:ext cx="992554" cy="992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 descr="Schema del playbook">
              <a:extLst>
                <a:ext uri="{FF2B5EF4-FFF2-40B4-BE49-F238E27FC236}">
                  <a16:creationId xmlns:a16="http://schemas.microsoft.com/office/drawing/2014/main" id="{173BA29B-1471-5225-B791-AD3F263EC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562233" y="3233616"/>
              <a:ext cx="812800" cy="812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91225E-A543-AFAE-CB7D-8E18D517FA11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</p:spTree>
    <p:extLst>
      <p:ext uri="{BB962C8B-B14F-4D97-AF65-F5344CB8AC3E}">
        <p14:creationId xmlns:p14="http://schemas.microsoft.com/office/powerpoint/2010/main" val="234458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A1FBDD9F-CACF-278F-5A46-7891DCFAB075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Modello geometrico rosso astratt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STUDY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RISULTATI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87569" y="3087970"/>
            <a:ext cx="7518400" cy="2567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L’implementazione ha portato a un aumento del 40% dell’efficienza di ricarica e un miglioramento del 25% nelle operazioni logistiche complessive. Il nostro approccio innovativo ha ridotto significativamente i tempi di fermo e le emissioni di carbonio, stabilendo un nuovo standard nella logistica dei veicoli elettrici.</a:t>
            </a:r>
          </a:p>
        </p:txBody>
      </p:sp>
      <p:pic>
        <p:nvPicPr>
          <p:cNvPr id="2" name="Picture 1" descr="Un cerchio grigio con sfondo nero Descrizione generata automaticamente">
            <a:extLst>
              <a:ext uri="{FF2B5EF4-FFF2-40B4-BE49-F238E27FC236}">
                <a16:creationId xmlns:a16="http://schemas.microsoft.com/office/drawing/2014/main" id="{12DE00AE-5EAD-1EA2-A7DA-6733543AD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69" y="4704916"/>
            <a:ext cx="2014416" cy="2014416"/>
          </a:xfrm>
          <a:prstGeom prst="rect">
            <a:avLst/>
          </a:prstGeom>
        </p:spPr>
      </p:pic>
      <p:pic>
        <p:nvPicPr>
          <p:cNvPr id="3" name="Picture 2" descr="Una linea bianca puntinata Descrizione generata automaticamente">
            <a:extLst>
              <a:ext uri="{FF2B5EF4-FFF2-40B4-BE49-F238E27FC236}">
                <a16:creationId xmlns:a16="http://schemas.microsoft.com/office/drawing/2014/main" id="{C081C46A-4227-C826-88B8-B1014D44B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69" y="1947929"/>
            <a:ext cx="2624016" cy="2430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C3CE7-CDA0-D31B-C1ED-46653F83A09A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</p:spTree>
    <p:extLst>
      <p:ext uri="{BB962C8B-B14F-4D97-AF65-F5344CB8AC3E}">
        <p14:creationId xmlns:p14="http://schemas.microsoft.com/office/powerpoint/2010/main" val="95409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E9E3B734-0B38-2452-0EF6-1120B582CD24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Modello geometrico rosso astratt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STUDY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TESTIMONIANZE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2915138" y="2942220"/>
            <a:ext cx="5109189" cy="155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2200" b="0" i="0" u="none" strike="noStrike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Il sistema di Positive Charge ha trasformato le operazioni della nostra flotta, offrendo affidabilità e sostenibilità.</a:t>
            </a:r>
          </a:p>
        </p:txBody>
      </p:sp>
      <p:pic>
        <p:nvPicPr>
          <p:cNvPr id="7" name="Graphic 6" descr="Virgolette con riempimento a tinta unita">
            <a:extLst>
              <a:ext uri="{FF2B5EF4-FFF2-40B4-BE49-F238E27FC236}">
                <a16:creationId xmlns:a16="http://schemas.microsoft.com/office/drawing/2014/main" id="{FA44E701-8161-D970-016A-59A7EC6F4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54415"/>
            <a:ext cx="2303585" cy="2303585"/>
          </a:xfrm>
          <a:prstGeom prst="rect">
            <a:avLst/>
          </a:prstGeom>
        </p:spPr>
      </p:pic>
      <p:pic>
        <p:nvPicPr>
          <p:cNvPr id="8" name="Graphic 7" descr="Virgolette con riempimento a tinta unita">
            <a:extLst>
              <a:ext uri="{FF2B5EF4-FFF2-40B4-BE49-F238E27FC236}">
                <a16:creationId xmlns:a16="http://schemas.microsoft.com/office/drawing/2014/main" id="{A7F2E73A-B6EA-8125-1774-0A65FB7C3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88415" y="1397364"/>
            <a:ext cx="2303585" cy="2303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F5B4D7-5BA0-934A-3A51-DB2C4151B11E}"/>
              </a:ext>
            </a:extLst>
          </p:cNvPr>
          <p:cNvSpPr txBox="1"/>
          <p:nvPr/>
        </p:nvSpPr>
        <p:spPr>
          <a:xfrm>
            <a:off x="4220307" y="5848829"/>
            <a:ext cx="7518400" cy="45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lnSpc>
                <a:spcPct val="150000"/>
              </a:lnSpc>
            </a:pPr>
            <a:r>
              <a:rPr lang="it-IT" i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 Alex Smith, CEO / Green Wheels Logistics</a:t>
            </a:r>
          </a:p>
        </p:txBody>
      </p:sp>
      <p:pic>
        <p:nvPicPr>
          <p:cNvPr id="13" name="Picture 12" descr="Ritratto di uomo in camicia marrone chiaro">
            <a:extLst>
              <a:ext uri="{FF2B5EF4-FFF2-40B4-BE49-F238E27FC236}">
                <a16:creationId xmlns:a16="http://schemas.microsoft.com/office/drawing/2014/main" id="{2C65ED76-D600-8A73-C13E-516D65DA72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61" r="16717"/>
          <a:stretch/>
        </p:blipFill>
        <p:spPr>
          <a:xfrm>
            <a:off x="9888415" y="3700949"/>
            <a:ext cx="1792435" cy="20384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B98A90-90D6-2274-E501-034C955BD7FE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</p:spTree>
    <p:extLst>
      <p:ext uri="{BB962C8B-B14F-4D97-AF65-F5344CB8AC3E}">
        <p14:creationId xmlns:p14="http://schemas.microsoft.com/office/powerpoint/2010/main" val="144260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C9B533CC-08A8-F22A-FDF7-17CB7BB3BDAD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7045-E728-BB19-207F-D5FBD8EAA29C}"/>
              </a:ext>
            </a:extLst>
          </p:cNvPr>
          <p:cNvGrpSpPr/>
          <p:nvPr/>
        </p:nvGrpSpPr>
        <p:grpSpPr>
          <a:xfrm>
            <a:off x="187569" y="117232"/>
            <a:ext cx="3845169" cy="1602153"/>
            <a:chOff x="187569" y="117232"/>
            <a:chExt cx="3845169" cy="160215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1FA78A1E-5024-1A2A-0FC4-1B0675435219}"/>
                </a:ext>
              </a:extLst>
            </p:cNvPr>
            <p:cNvSpPr/>
            <p:nvPr/>
          </p:nvSpPr>
          <p:spPr>
            <a:xfrm>
              <a:off x="187569" y="117232"/>
              <a:ext cx="3845169" cy="1602153"/>
            </a:xfrm>
            <a:prstGeom prst="wedgeRectCallout">
              <a:avLst/>
            </a:prstGeom>
            <a:solidFill>
              <a:srgbClr val="E1B5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Modello geometrico rosso astratto">
              <a:extLst>
                <a:ext uri="{FF2B5EF4-FFF2-40B4-BE49-F238E27FC236}">
                  <a16:creationId xmlns:a16="http://schemas.microsoft.com/office/drawing/2014/main" id="{57538408-762C-7BFD-D3E3-216634D2A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6646"/>
            <a:stretch/>
          </p:blipFill>
          <p:spPr>
            <a:xfrm>
              <a:off x="187569" y="117232"/>
              <a:ext cx="3845169" cy="13676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6D29D3-8DB3-F7DA-4730-184E07367C2B}"/>
                </a:ext>
              </a:extLst>
            </p:cNvPr>
            <p:cNvSpPr/>
            <p:nvPr/>
          </p:nvSpPr>
          <p:spPr>
            <a:xfrm>
              <a:off x="187569" y="1446127"/>
              <a:ext cx="3845169" cy="700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STUDY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CONCLUSIONI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187569" y="3509108"/>
            <a:ext cx="11566769" cy="155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L’approccio innovativo di Positive Charge alla ricarica e alla logistica dei veicoli elettrici dimostra un </a:t>
            </a:r>
            <a:r>
              <a:rPr lang="it-IT" sz="2200" b="1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mix di successo di tecnologia e sostenibilità</a:t>
            </a:r>
            <a:r>
              <a:rPr lang="it-IT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, migliorando significativamente l’efficienza della logistica urbana e </a:t>
            </a:r>
            <a:r>
              <a:rPr lang="it-IT" sz="2200" b="1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contribuendo al contempo agli obiettivi ambientali</a:t>
            </a:r>
            <a:r>
              <a:rPr lang="it-IT" sz="2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F9C8C-DBB4-BDDF-7C7F-32C3B8B6311D}"/>
              </a:ext>
            </a:extLst>
          </p:cNvPr>
          <p:cNvSpPr txBox="1"/>
          <p:nvPr/>
        </p:nvSpPr>
        <p:spPr>
          <a:xfrm>
            <a:off x="187569" y="2118864"/>
            <a:ext cx="3845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</p:spTree>
    <p:extLst>
      <p:ext uri="{BB962C8B-B14F-4D97-AF65-F5344CB8AC3E}">
        <p14:creationId xmlns:p14="http://schemas.microsoft.com/office/powerpoint/2010/main" val="33814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497C742-FB9B-CFBD-DF53-7AA4BEFECB20}"/>
              </a:ext>
            </a:extLst>
          </p:cNvPr>
          <p:cNvSpPr/>
          <p:nvPr/>
        </p:nvSpPr>
        <p:spPr>
          <a:xfrm>
            <a:off x="0" y="0"/>
            <a:ext cx="12192000" cy="1484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85845816-A425-210F-4E22-4FD098C127DE}"/>
              </a:ext>
            </a:extLst>
          </p:cNvPr>
          <p:cNvSpPr/>
          <p:nvPr/>
        </p:nvSpPr>
        <p:spPr>
          <a:xfrm>
            <a:off x="7425813" y="0"/>
            <a:ext cx="4766187" cy="1484922"/>
          </a:xfrm>
          <a:prstGeom prst="parallelogram">
            <a:avLst/>
          </a:prstGeom>
          <a:pattFill prst="pct10">
            <a:fgClr>
              <a:schemeClr val="bg1">
                <a:lumMod val="85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8ECBE-BAF3-F894-DB08-B6430EA4A297}"/>
              </a:ext>
            </a:extLst>
          </p:cNvPr>
          <p:cNvSpPr txBox="1"/>
          <p:nvPr/>
        </p:nvSpPr>
        <p:spPr>
          <a:xfrm>
            <a:off x="187569" y="117232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94426-DDFD-4692-BEDD-BCD33ACAFBBA}"/>
              </a:ext>
            </a:extLst>
          </p:cNvPr>
          <p:cNvSpPr txBox="1"/>
          <p:nvPr/>
        </p:nvSpPr>
        <p:spPr>
          <a:xfrm>
            <a:off x="187569" y="623015"/>
            <a:ext cx="38451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8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STUDY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7B5937-3B24-355C-442C-1ADA3D747A26}"/>
              </a:ext>
            </a:extLst>
          </p:cNvPr>
          <p:cNvSpPr txBox="1"/>
          <p:nvPr/>
        </p:nvSpPr>
        <p:spPr>
          <a:xfrm>
            <a:off x="4220307" y="373129"/>
            <a:ext cx="778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4200" spc="400">
                <a:solidFill>
                  <a:schemeClr val="bg1"/>
                </a:solidFill>
                <a:latin typeface="Century Gothic" panose="020B0502020202020204" pitchFamily="34" charset="0"/>
              </a:rPr>
              <a:t>CALL TO ACTION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5361E9-27F0-8FDF-3895-5D16084419BB}"/>
              </a:ext>
            </a:extLst>
          </p:cNvPr>
          <p:cNvSpPr txBox="1"/>
          <p:nvPr/>
        </p:nvSpPr>
        <p:spPr>
          <a:xfrm>
            <a:off x="4876800" y="2390709"/>
            <a:ext cx="6877538" cy="2567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it-IT" sz="22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Unisciti alla rivoluzione degli EV con Positive Charge</a:t>
            </a:r>
            <a:r>
              <a:rPr lang="it-IT" sz="22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. Contattaci all’indirizzo [informazioni di contatto] o visita il nostro sito web [link al sito web] per saperne di più sulle nostre soluzioni e servizi. Guidiamo insieme verso un futuro più verde.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36C1F-7ACF-427B-BC1A-72B19E467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" b="2365"/>
          <a:stretch/>
        </p:blipFill>
        <p:spPr>
          <a:xfrm>
            <a:off x="232778" y="911572"/>
            <a:ext cx="3987529" cy="4431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4618EA-1CDE-FBA7-245C-DB553964EBE5}"/>
              </a:ext>
            </a:extLst>
          </p:cNvPr>
          <p:cNvSpPr txBox="1"/>
          <p:nvPr/>
        </p:nvSpPr>
        <p:spPr>
          <a:xfrm>
            <a:off x="662473" y="5901339"/>
            <a:ext cx="11178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LORI GARCIA</a:t>
            </a:r>
          </a:p>
          <a:p>
            <a:pPr rtl="0"/>
            <a:r>
              <a:rPr lang="it-IT"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Project Manager| </a:t>
            </a:r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ph. </a:t>
            </a:r>
            <a:r>
              <a:rPr lang="it-IT"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xxx.xxx.xxxx | e-mail | sito web</a:t>
            </a:r>
          </a:p>
        </p:txBody>
      </p:sp>
    </p:spTree>
    <p:extLst>
      <p:ext uri="{BB962C8B-B14F-4D97-AF65-F5344CB8AC3E}">
        <p14:creationId xmlns:p14="http://schemas.microsoft.com/office/powerpoint/2010/main" val="3801319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210</TotalTime>
  <Words>514</Words>
  <Application>Microsoft Office PowerPoint</Application>
  <PresentationFormat>Widescreen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Allen Liu （刘法宪）</cp:lastModifiedBy>
  <cp:revision>22</cp:revision>
  <dcterms:created xsi:type="dcterms:W3CDTF">2022-05-22T18:55:25Z</dcterms:created>
  <dcterms:modified xsi:type="dcterms:W3CDTF">2024-10-28T11:05:25Z</dcterms:modified>
</cp:coreProperties>
</file>