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DD5D4-DF99-4465-9175-337AD001664F}" v="24" dt="2024-02-04T23:49:06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80" d="100"/>
          <a:sy n="80" d="100"/>
        </p:scale>
        <p:origin x="138" y="176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it.smartsheet.com/try-it?trp=380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 aeroplanini di carta e le loro scie">
            <a:extLst>
              <a:ext uri="{FF2B5EF4-FFF2-40B4-BE49-F238E27FC236}">
                <a16:creationId xmlns:a16="http://schemas.microsoft.com/office/drawing/2014/main" id="{9F0CC501-1FE7-8671-D3E5-CDD49658F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77" t="8505" r="1083" b="9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04755" y="283456"/>
            <a:ext cx="8012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ESEMPIO DI CASE STUDY SUL PERCORSO DEL CLIENTE PER POWERPOINT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773527" y="1510301"/>
            <a:ext cx="6167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6030646" y="5626894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CREATO DA</a:t>
            </a:r>
          </a:p>
          <a:p>
            <a:pPr rtl="0"/>
            <a:r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Lori Garcia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Data di creazione: GG/MM/AA</a:t>
            </a: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2" name="Picture 1" descr="Tre aeroplanini di carta e le loro scie">
            <a:extLst>
              <a:ext uri="{FF2B5EF4-FFF2-40B4-BE49-F238E27FC236}">
                <a16:creationId xmlns:a16="http://schemas.microsoft.com/office/drawing/2014/main" id="{093B39AA-CE6E-FE00-641F-740DDE4A8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781"/>
          <a:stretch/>
        </p:blipFill>
        <p:spPr>
          <a:xfrm>
            <a:off x="0" y="1510301"/>
            <a:ext cx="5472237" cy="5347699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0420DA4C-A4F4-E197-02DA-93B6A817F7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29661" y="317164"/>
            <a:ext cx="2364316" cy="4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3740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CASE STUDY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3740126" y="311063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1FDFE3-A3A6-008B-ED99-71A187F70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23584"/>
              </p:ext>
            </p:extLst>
          </p:nvPr>
        </p:nvGraphicFramePr>
        <p:xfrm>
          <a:off x="120639" y="942005"/>
          <a:ext cx="11960520" cy="580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065">
                  <a:extLst>
                    <a:ext uri="{9D8B030D-6E8A-4147-A177-3AD203B41FA5}">
                      <a16:colId xmlns:a16="http://schemas.microsoft.com/office/drawing/2014/main" val="2500885539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491520955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184264100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740870891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2753272730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1071932545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607449813"/>
                    </a:ext>
                  </a:extLst>
                </a:gridCol>
                <a:gridCol w="1495065">
                  <a:extLst>
                    <a:ext uri="{9D8B030D-6E8A-4147-A177-3AD203B41FA5}">
                      <a16:colId xmlns:a16="http://schemas.microsoft.com/office/drawing/2014/main" val="4069597360"/>
                    </a:ext>
                  </a:extLst>
                </a:gridCol>
              </a:tblGrid>
              <a:tr h="14512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100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CONSAPEVOLEZZA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INTERESSE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DESIDERIO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ACQUISTO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FIDELIZZAZIONE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CONSUMO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CONDIVISIONE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93616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AZIONE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Il cliente scopre Positive Charge attraverso annunci online e social media.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Il cliente visita il sito web di Positive Charge per saperne di più sui suoi servizi e sulle sue sedi.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Il cliente confronta Positive Charge con altri fornitori e controlla le recensioni degli utenti.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Il cliente si iscrive a un piano di abbonamento Positive Charge.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Il cliente utilizza regolarmente le stazioni di Positive Charge e le preferisce rispetto alle alternative.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Il cliente utilizza Positive Charge per la ricarica giornaliera dei veicoli elettrici.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Il cliente consiglia Positive Charge agli amici e sui social media.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016222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PENSIERO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 dirty="0">
                          <a:latin typeface="Century Gothic" panose="020B0502020202020204" pitchFamily="34" charset="0"/>
                        </a:rPr>
                        <a:t>Questa potrebbe essere una soluzione conveniente ed ecologica per le mie esigenze di ricarica EV.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Le stazioni di ricarica dell’azienda sono situate in posizione comoda e sembrano facili da usare.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Positive Charge offre una ricarica più rapida e una migliore copertura.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Sembra un investimento prezioso per i miei spostamenti regolari.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Sono sempre soddisfatto del servizio affidabile e rapido dell’azienda.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Questo servizio ha reso l’utilizzo del mio EV più comodo ed efficiente.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Più persone dovrebbero conoscere questo ottimo servizio.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05571"/>
                  </a:ext>
                </a:extLst>
              </a:tr>
              <a:tr h="1451246">
                <a:tc>
                  <a:txBody>
                    <a:bodyPr/>
                    <a:lstStyle/>
                    <a:p>
                      <a:pPr algn="ctr" rtl="0"/>
                      <a:r>
                        <a:rPr lang="it-IT" sz="1400">
                          <a:solidFill>
                            <a:schemeClr val="accent2"/>
                          </a:solidFill>
                          <a:latin typeface="Century Gothic" panose="020B0502020202020204" pitchFamily="34" charset="0"/>
                        </a:rPr>
                        <a:t>SENTIMENTO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Sono incuriosito e speranzoso di trovare una soluzione di ricarica affidabile.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>
                          <a:latin typeface="Century Gothic" panose="020B0502020202020204" pitchFamily="34" charset="0"/>
                        </a:rPr>
                        <a:t>Sono impressionato e curioso dell’efficienza di Positive Charge.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 dirty="0">
                          <a:latin typeface="Century Gothic" panose="020B0502020202020204" pitchFamily="34" charset="0"/>
                        </a:rPr>
                        <a:t>Sono convinto e desideroso di provare i servizi di Positive Charge.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 dirty="0">
                          <a:latin typeface="Century Gothic" panose="020B0502020202020204" pitchFamily="34" charset="0"/>
                        </a:rPr>
                        <a:t>Sono soddisfatto della decisione e mi aspetto una migliore esperienza di ricarica.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 dirty="0">
                          <a:latin typeface="Century Gothic" panose="020B0502020202020204" pitchFamily="34" charset="0"/>
                        </a:rPr>
                        <a:t>Mi fido e mi sento leale nei confronti di Positive Charge e apprezzo il servizio dell’azienda.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 dirty="0">
                          <a:latin typeface="Century Gothic" panose="020B0502020202020204" pitchFamily="34" charset="0"/>
                        </a:rPr>
                        <a:t>Sono contento e dipendente dalla rete Positive Charge.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050" b="0" dirty="0">
                          <a:latin typeface="Century Gothic" panose="020B0502020202020204" pitchFamily="34" charset="0"/>
                        </a:rPr>
                        <a:t>Sono orgoglioso ed entusiasta di condividere un’esperienza positiva con gli altri.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33156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5E00925-F0C4-3ECC-C76B-5E79E160D98A}"/>
              </a:ext>
            </a:extLst>
          </p:cNvPr>
          <p:cNvSpPr txBox="1"/>
          <p:nvPr/>
        </p:nvSpPr>
        <p:spPr>
          <a:xfrm>
            <a:off x="5084618" y="203340"/>
            <a:ext cx="689883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Questo modello consente agli utenti di mappare l’intero percorso del cliente: è possibile catturare le azioni, i pensieri e le emozioni in ogni fase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; </a:t>
            </a:r>
            <a:r>
              <a:rPr lang="it-IT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ottenere e presentare preziose informazioni sul comportamento dei clienti; inoltre, mostra la loro esperienza con il tuo prodotto o servizio.</a:t>
            </a:r>
          </a:p>
        </p:txBody>
      </p:sp>
      <p:pic>
        <p:nvPicPr>
          <p:cNvPr id="28" name="Picture 27" descr="Tre aeroplanini di carta e le loro scie">
            <a:extLst>
              <a:ext uri="{FF2B5EF4-FFF2-40B4-BE49-F238E27FC236}">
                <a16:creationId xmlns:a16="http://schemas.microsoft.com/office/drawing/2014/main" id="{F6DED64F-4D40-27CC-91F9-2F754E765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6542" t="5864" r="1749" b="4052"/>
          <a:stretch/>
        </p:blipFill>
        <p:spPr>
          <a:xfrm>
            <a:off x="110841" y="942005"/>
            <a:ext cx="1457461" cy="14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173</TotalTime>
  <Words>455</Words>
  <Application>Microsoft Office PowerPoint</Application>
  <PresentationFormat>Widescreen</PresentationFormat>
  <Paragraphs>45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Allen Liu （刘法宪）</cp:lastModifiedBy>
  <cp:revision>20</cp:revision>
  <dcterms:created xsi:type="dcterms:W3CDTF">2022-05-22T18:55:25Z</dcterms:created>
  <dcterms:modified xsi:type="dcterms:W3CDTF">2024-10-21T13:24:56Z</dcterms:modified>
</cp:coreProperties>
</file>