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54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8C3"/>
    <a:srgbClr val="F7DBAB"/>
    <a:srgbClr val="FEF2DE"/>
    <a:srgbClr val="FFF9F1"/>
    <a:srgbClr val="01E5EC"/>
    <a:srgbClr val="FFB700"/>
    <a:srgbClr val="FF521F"/>
    <a:srgbClr val="CEE38D"/>
    <a:srgbClr val="FAD6F3"/>
    <a:srgbClr val="FFE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2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078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78358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COINVOLGIMENTO STRATEGICO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B8A9E72-D9BD-FF79-7DC1-F911300D7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41535"/>
              </p:ext>
            </p:extLst>
          </p:nvPr>
        </p:nvGraphicFramePr>
        <p:xfrm>
          <a:off x="266781" y="905042"/>
          <a:ext cx="11608606" cy="5407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520">
                  <a:extLst>
                    <a:ext uri="{9D8B030D-6E8A-4147-A177-3AD203B41FA5}">
                      <a16:colId xmlns:a16="http://schemas.microsoft.com/office/drawing/2014/main" val="3327678090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374952208"/>
                    </a:ext>
                  </a:extLst>
                </a:gridCol>
                <a:gridCol w="885525">
                  <a:extLst>
                    <a:ext uri="{9D8B030D-6E8A-4147-A177-3AD203B41FA5}">
                      <a16:colId xmlns:a16="http://schemas.microsoft.com/office/drawing/2014/main" val="310769525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81227586"/>
                    </a:ext>
                  </a:extLst>
                </a:gridCol>
                <a:gridCol w="897126">
                  <a:extLst>
                    <a:ext uri="{9D8B030D-6E8A-4147-A177-3AD203B41FA5}">
                      <a16:colId xmlns:a16="http://schemas.microsoft.com/office/drawing/2014/main" val="3541210016"/>
                    </a:ext>
                  </a:extLst>
                </a:gridCol>
                <a:gridCol w="1756027">
                  <a:extLst>
                    <a:ext uri="{9D8B030D-6E8A-4147-A177-3AD203B41FA5}">
                      <a16:colId xmlns:a16="http://schemas.microsoft.com/office/drawing/2014/main" val="3365387261"/>
                    </a:ext>
                  </a:extLst>
                </a:gridCol>
                <a:gridCol w="1495335">
                  <a:extLst>
                    <a:ext uri="{9D8B030D-6E8A-4147-A177-3AD203B41FA5}">
                      <a16:colId xmlns:a16="http://schemas.microsoft.com/office/drawing/2014/main" val="3367415651"/>
                    </a:ext>
                  </a:extLst>
                </a:gridCol>
                <a:gridCol w="943276">
                  <a:extLst>
                    <a:ext uri="{9D8B030D-6E8A-4147-A177-3AD203B41FA5}">
                      <a16:colId xmlns:a16="http://schemas.microsoft.com/office/drawing/2014/main" val="4269885613"/>
                    </a:ext>
                  </a:extLst>
                </a:gridCol>
                <a:gridCol w="1826612">
                  <a:extLst>
                    <a:ext uri="{9D8B030D-6E8A-4147-A177-3AD203B41FA5}">
                      <a16:colId xmlns:a16="http://schemas.microsoft.com/office/drawing/2014/main" val="901158326"/>
                    </a:ext>
                  </a:extLst>
                </a:gridCol>
              </a:tblGrid>
              <a:tr h="375551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>
                          <a:effectLst/>
                          <a:latin typeface="Century Gothic" panose="020B0502020202020204" pitchFamily="34" charset="0"/>
                        </a:rPr>
                        <a:t>FASE DEL PROGETTO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it-IT" sz="1600" u="none" strike="noStrike">
                          <a:effectLst/>
                          <a:latin typeface="Century Gothic" panose="020B0502020202020204" pitchFamily="34" charset="0"/>
                        </a:rPr>
                        <a:t>AVVIO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047124"/>
                  </a:ext>
                </a:extLst>
              </a:tr>
              <a:tr h="5257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RUOLO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CATEGORIA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INTERESSE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INFLUENZA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ASPETTATIVE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APPROCCIO COMUNICATIVO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FREQUENZA</a:t>
                      </a: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>
                          <a:effectLst/>
                          <a:latin typeface="Century Gothic" panose="020B0502020202020204" pitchFamily="34" charset="0"/>
                        </a:rPr>
                        <a:t>PREOCCUPAZIONI</a:t>
                      </a: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13389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30264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516414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47105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70546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129863"/>
                  </a:ext>
                </a:extLst>
              </a:tr>
              <a:tr h="751102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065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1588" marR="9065" marT="906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847162"/>
                  </a:ext>
                </a:extLst>
              </a:tr>
            </a:tbl>
          </a:graphicData>
        </a:graphic>
      </p:graphicFrame>
      <p:pic>
        <p:nvPicPr>
          <p:cNvPr id="5" name="Picture 4">
            <a:hlinkClick r:id="rId3"/>
            <a:extLst>
              <a:ext uri="{FF2B5EF4-FFF2-40B4-BE49-F238E27FC236}">
                <a16:creationId xmlns:a16="http://schemas.microsoft.com/office/drawing/2014/main" id="{874786B5-C62A-7374-5C49-7A470930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1141" y="213870"/>
            <a:ext cx="2354246" cy="46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9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513832"/>
              </p:ext>
            </p:extLst>
          </p:nvPr>
        </p:nvGraphicFramePr>
        <p:xfrm>
          <a:off x="787790" y="1050352"/>
          <a:ext cx="10637771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37771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7045</TotalTime>
  <Words>116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94</cp:revision>
  <cp:lastPrinted>2020-08-31T22:23:58Z</cp:lastPrinted>
  <dcterms:created xsi:type="dcterms:W3CDTF">2021-07-07T23:54:57Z</dcterms:created>
  <dcterms:modified xsi:type="dcterms:W3CDTF">2024-10-28T09:21:19Z</dcterms:modified>
</cp:coreProperties>
</file>