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3" r:id="rId2"/>
    <p:sldId id="382" r:id="rId3"/>
    <p:sldId id="38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C9F2DB"/>
    <a:srgbClr val="E4FAF1"/>
    <a:srgbClr val="DBF2A9"/>
    <a:srgbClr val="9AE7BD"/>
    <a:srgbClr val="E5F2CA"/>
    <a:srgbClr val="F2F9E1"/>
    <a:srgbClr val="FFE699"/>
    <a:srgbClr val="FFF2CC"/>
    <a:srgbClr val="FFD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0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60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239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6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9000">
              <a:schemeClr val="tx2">
                <a:lumMod val="20000"/>
                <a:lumOff val="8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82533"/>
            <a:ext cx="772512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diagramma di flusso dei processi per PowerPoint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32454" y="298882"/>
            <a:ext cx="3264288" cy="64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93144" y="1473715"/>
            <a:ext cx="4558256" cy="3655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utilizza questo modello di diagramma di flusso dei processi quando devi documentare o analizzare le fasi di un processo specifico. È ideale per le situazioni che richiedono una panoramica chiara e dettagliata di ogni potenziale azione e punto di decisione per raggiungere il risultato desiderato.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particolari del modello: </a:t>
            </a:r>
            <a:r>
              <a:rPr lang="it-IT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fornisce una visione completa del processo, consentendo di identificare e analizzare ogni fase di un processo. Le sue funzionalità personalizzabili consentono la mappatura dettagliata dei processi, rendendo più facile individuare inefficienze e aree di miglioramento.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028CC-25B9-7F56-5803-4FF41E07A9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01883" y="1592478"/>
            <a:ext cx="6794859" cy="3822108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484652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 dirty="0">
                          <a:effectLst/>
                          <a:latin typeface="Century Gothic" panose="020B0502020202020204" pitchFamily="34" charset="0"/>
                        </a:rPr>
                        <a:t>Processo industriale generico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192444"/>
              </p:ext>
            </p:extLst>
          </p:nvPr>
        </p:nvGraphicFramePr>
        <p:xfrm>
          <a:off x="256541" y="1039330"/>
          <a:ext cx="11643360" cy="5613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672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599127341"/>
                    </a:ext>
                  </a:extLst>
                </a:gridCol>
              </a:tblGrid>
              <a:tr h="27090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Fase </a:t>
                      </a:r>
                      <a:r>
                        <a:rPr lang="it-IT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077" marR="6077" marT="6077" marB="9144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Fase </a:t>
                      </a:r>
                      <a:r>
                        <a:rPr lang="it-IT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077" marR="6077" marT="6077" marB="9144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Fase </a:t>
                      </a:r>
                      <a:r>
                        <a:rPr lang="it-IT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077" marR="6077" marT="6077" marB="9144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Fase </a:t>
                      </a:r>
                      <a:r>
                        <a:rPr lang="it-IT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077" marR="6077" marT="6077" marB="9144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Fase </a:t>
                      </a:r>
                      <a:r>
                        <a:rPr lang="it-IT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077" marR="6077" marT="6077" marB="9144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177095"/>
                  </a:ext>
                </a:extLst>
              </a:tr>
              <a:tr h="53889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Ideazione e concettualizzazione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Sviluppo e pianificazione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1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Esecuzione e implementazione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Valutazione e analisi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A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>
                          <a:effectLst/>
                          <a:latin typeface="Century Gothic" panose="020B0502020202020204" pitchFamily="34" charset="0"/>
                        </a:rPr>
                        <a:t>Ottimizzazione e scalabilità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25083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Identifica l'opportunità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E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Sviluppa il progetto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Produce su vasta scala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Valuta le prestazioni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2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Perfeziona il piano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  <a:tr h="5825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Individua un'esigenza del mercato o un'area di miglioramento.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Sviluppa piani e specifiche dettagliati.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Inizia la produzione o l'implementazione su larga scala.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Valuta le prestazioni del progetto rispetto agli obiettivi iniziali.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Sviluppa un piano per perfezionare e migliorare il progetto in base al feedback.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780805"/>
                  </a:ext>
                </a:extLst>
              </a:tr>
              <a:tr h="25083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Esegue il brainstorming sulle soluzioni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E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Assegna risorse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Controlla la qualità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Raccogli i dati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2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Scala la strategia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9678"/>
                  </a:ext>
                </a:extLst>
              </a:tr>
              <a:tr h="5016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Riunisci un team per produrre soluzioni innovative.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Assegna le risorse, tra cui il budget, il personale e i materiali.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Implementa misure di controllo della qualità durante tutto il processo.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Raccogli e analizza i dati sui vari aspetti del progetto.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Delinea le strategie per scalare la soluzione o il progetto.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25940"/>
                  </a:ext>
                </a:extLst>
              </a:tr>
              <a:tr h="25083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Studio di fattibilità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E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Crea una timeline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Monitora i progressi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Raccogli il feedback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2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Esegui ulteriori test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969558"/>
                  </a:ext>
                </a:extLst>
              </a:tr>
              <a:tr h="5016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Valuta la praticità delle soluzioni proposte.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Stabilisci una timeline del progetto con milestone.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Monitora regolarmente i tuoi progressi rispetto alla timeline e al budget.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Ottieni il feedback da utenti, stakeholder e membri del team.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Conduci ulteriori test necessari per il perfezionamento.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721059"/>
                  </a:ext>
                </a:extLst>
              </a:tr>
              <a:tr h="28863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Seleziona il concetto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E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Valuta il rischio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Regola e ottimizza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Analizza i costi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2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Implementa i miglioramenti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219592"/>
                  </a:ext>
                </a:extLst>
              </a:tr>
              <a:tr h="5016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Scegli il concetto più praticabile in base allo studio.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Identifica i potenziali rischi e implementa strategie di mitigazione.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Apporta le modifiche necessarie in base al feedback e ai risultati.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Esamina la spesa effettiva rispetto al budget.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Metti in atto i miglioramenti e le ottimizzazioni.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3515"/>
                  </a:ext>
                </a:extLst>
              </a:tr>
              <a:tr h="25083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Avvia la progettazione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E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Sviluppa il prototipo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Aggiorna gli stakeholder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Identifica i miglioramenti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2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Espandi la quota di mercato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759952"/>
                  </a:ext>
                </a:extLst>
              </a:tr>
              <a:tr h="5016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Abbozza il progetto o il layout iniziale della soluzione.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Crea un prototipo o una versione beta, se applicabile.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Mantieni informati gli stakeholder sui progressi e sui cambiamenti.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Identifica le aree di miglioramento e le lezioni apprese.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Esplora le opportunità di espansione del mercato, se applicabile.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5573"/>
                  </a:ext>
                </a:extLst>
              </a:tr>
              <a:tr h="250837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Ottieni il feedback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E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Esegui i test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Verifica la conformità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Genera il report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2C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Pianifica per il futuro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33545"/>
                  </a:ext>
                </a:extLst>
              </a:tr>
              <a:tr h="50167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Presenta il concetto agli stakeholder per ricevere il loro contributo.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Esegui test iniziali per valutare la fattibilità e adatta di conseguenza.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Assicurati di soddisfare tutti gli standard normativi e di conformità.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>
                          <a:effectLst/>
                          <a:latin typeface="Century Gothic" panose="020B0502020202020204" pitchFamily="34" charset="0"/>
                        </a:rPr>
                        <a:t>Compila un report completo che descriva in dettaglio i risultati del progetto.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u="none" strike="noStrike" dirty="0">
                          <a:effectLst/>
                          <a:latin typeface="Century Gothic" panose="020B0502020202020204" pitchFamily="34" charset="0"/>
                        </a:rPr>
                        <a:t>Pianifica iterazioni o versioni future in base al successo del progetto.</a:t>
                      </a: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62266"/>
                  </a:ext>
                </a:extLst>
              </a:tr>
            </a:tbl>
          </a:graphicData>
        </a:graphic>
      </p:graphicFrame>
      <p:sp>
        <p:nvSpPr>
          <p:cNvPr id="5" name="Chevron 4">
            <a:extLst>
              <a:ext uri="{FF2B5EF4-FFF2-40B4-BE49-F238E27FC236}">
                <a16:creationId xmlns:a16="http://schemas.microsoft.com/office/drawing/2014/main" id="{47286E9D-387D-EE9B-107A-F053FD96617B}"/>
              </a:ext>
            </a:extLst>
          </p:cNvPr>
          <p:cNvSpPr/>
          <p:nvPr/>
        </p:nvSpPr>
        <p:spPr>
          <a:xfrm>
            <a:off x="256540" y="1039330"/>
            <a:ext cx="657741" cy="279400"/>
          </a:xfrm>
          <a:prstGeom prst="chevron">
            <a:avLst/>
          </a:prstGeom>
          <a:gradFill flip="none" rotWithShape="1">
            <a:gsLst>
              <a:gs pos="0">
                <a:srgbClr val="E9F6F2"/>
              </a:gs>
              <a:gs pos="63000">
                <a:srgbClr val="BFEEEB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6F9C0431-2259-9FC3-D451-5F39E00C3051}"/>
              </a:ext>
            </a:extLst>
          </p:cNvPr>
          <p:cNvSpPr/>
          <p:nvPr/>
        </p:nvSpPr>
        <p:spPr>
          <a:xfrm>
            <a:off x="827496" y="1039330"/>
            <a:ext cx="548118" cy="279400"/>
          </a:xfrm>
          <a:prstGeom prst="chevron">
            <a:avLst/>
          </a:prstGeom>
          <a:gradFill flip="none" rotWithShape="1">
            <a:gsLst>
              <a:gs pos="0">
                <a:srgbClr val="E9F6F2"/>
              </a:gs>
              <a:gs pos="63000">
                <a:srgbClr val="BFEEEB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9B6689C7-1AD4-AC49-A925-F723A9EE0A09}"/>
              </a:ext>
            </a:extLst>
          </p:cNvPr>
          <p:cNvSpPr/>
          <p:nvPr/>
        </p:nvSpPr>
        <p:spPr>
          <a:xfrm>
            <a:off x="1291874" y="1039330"/>
            <a:ext cx="411088" cy="279400"/>
          </a:xfrm>
          <a:prstGeom prst="chevron">
            <a:avLst/>
          </a:prstGeom>
          <a:gradFill flip="none" rotWithShape="1">
            <a:gsLst>
              <a:gs pos="0">
                <a:srgbClr val="E9F6F2"/>
              </a:gs>
              <a:gs pos="63000">
                <a:srgbClr val="BFEEEB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16E14827-A0EC-4849-8DEB-55EF25C11EA9}"/>
              </a:ext>
            </a:extLst>
          </p:cNvPr>
          <p:cNvSpPr/>
          <p:nvPr/>
        </p:nvSpPr>
        <p:spPr>
          <a:xfrm>
            <a:off x="2620298" y="1039330"/>
            <a:ext cx="657741" cy="279400"/>
          </a:xfrm>
          <a:prstGeom prst="chevron">
            <a:avLst/>
          </a:prstGeom>
          <a:gradFill flip="none" rotWithShape="1">
            <a:gsLst>
              <a:gs pos="0">
                <a:srgbClr val="FFF7E5"/>
              </a:gs>
              <a:gs pos="63000">
                <a:schemeClr val="accent4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6A6C842E-DA1E-701A-FF71-8EC4AE1303FB}"/>
              </a:ext>
            </a:extLst>
          </p:cNvPr>
          <p:cNvSpPr/>
          <p:nvPr/>
        </p:nvSpPr>
        <p:spPr>
          <a:xfrm>
            <a:off x="3191254" y="1039330"/>
            <a:ext cx="548118" cy="279400"/>
          </a:xfrm>
          <a:prstGeom prst="chevron">
            <a:avLst/>
          </a:prstGeom>
          <a:gradFill flip="none" rotWithShape="1">
            <a:gsLst>
              <a:gs pos="0">
                <a:srgbClr val="FFF7E5"/>
              </a:gs>
              <a:gs pos="63000">
                <a:schemeClr val="accent4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4275882A-CFD2-1740-8863-454405AF12FA}"/>
              </a:ext>
            </a:extLst>
          </p:cNvPr>
          <p:cNvSpPr/>
          <p:nvPr/>
        </p:nvSpPr>
        <p:spPr>
          <a:xfrm>
            <a:off x="3655632" y="1039330"/>
            <a:ext cx="411088" cy="279400"/>
          </a:xfrm>
          <a:prstGeom prst="chevron">
            <a:avLst/>
          </a:prstGeom>
          <a:gradFill flip="none" rotWithShape="1">
            <a:gsLst>
              <a:gs pos="0">
                <a:srgbClr val="FFF7E5"/>
              </a:gs>
              <a:gs pos="63000">
                <a:schemeClr val="accent4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A2E6337B-08B4-7940-8ED8-672B94F0DDBB}"/>
              </a:ext>
            </a:extLst>
          </p:cNvPr>
          <p:cNvSpPr/>
          <p:nvPr/>
        </p:nvSpPr>
        <p:spPr>
          <a:xfrm>
            <a:off x="4937756" y="1039330"/>
            <a:ext cx="657741" cy="279400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A2346ED9-AF8C-18AC-838F-721D57E5ED0D}"/>
              </a:ext>
            </a:extLst>
          </p:cNvPr>
          <p:cNvSpPr/>
          <p:nvPr/>
        </p:nvSpPr>
        <p:spPr>
          <a:xfrm>
            <a:off x="5508713" y="1039330"/>
            <a:ext cx="548118" cy="279400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D57913F3-01CE-FE4D-BCF2-DBEFDB4CF0C4}"/>
              </a:ext>
            </a:extLst>
          </p:cNvPr>
          <p:cNvSpPr/>
          <p:nvPr/>
        </p:nvSpPr>
        <p:spPr>
          <a:xfrm>
            <a:off x="5973090" y="1039330"/>
            <a:ext cx="411088" cy="279400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F908B324-D4C2-5D4F-8D76-C3CC042D39ED}"/>
              </a:ext>
            </a:extLst>
          </p:cNvPr>
          <p:cNvSpPr/>
          <p:nvPr/>
        </p:nvSpPr>
        <p:spPr>
          <a:xfrm>
            <a:off x="7255215" y="1039330"/>
            <a:ext cx="657741" cy="279400"/>
          </a:xfrm>
          <a:prstGeom prst="chevron">
            <a:avLst/>
          </a:prstGeom>
          <a:gradFill flip="none" rotWithShape="1">
            <a:gsLst>
              <a:gs pos="0">
                <a:srgbClr val="F2F9E0"/>
              </a:gs>
              <a:gs pos="63000">
                <a:srgbClr val="DBF2A9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2F702A9C-12B4-D709-7050-16DFB289F93C}"/>
              </a:ext>
            </a:extLst>
          </p:cNvPr>
          <p:cNvSpPr/>
          <p:nvPr/>
        </p:nvSpPr>
        <p:spPr>
          <a:xfrm>
            <a:off x="7826171" y="1039330"/>
            <a:ext cx="548118" cy="279400"/>
          </a:xfrm>
          <a:prstGeom prst="chevron">
            <a:avLst/>
          </a:prstGeom>
          <a:gradFill flip="none" rotWithShape="1">
            <a:gsLst>
              <a:gs pos="0">
                <a:srgbClr val="F2F9E0"/>
              </a:gs>
              <a:gs pos="63000">
                <a:srgbClr val="DBF2A9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6" name="Chevron 25">
            <a:extLst>
              <a:ext uri="{FF2B5EF4-FFF2-40B4-BE49-F238E27FC236}">
                <a16:creationId xmlns:a16="http://schemas.microsoft.com/office/drawing/2014/main" id="{E0AAE229-111A-CF4B-A3F3-723290B59FF7}"/>
              </a:ext>
            </a:extLst>
          </p:cNvPr>
          <p:cNvSpPr/>
          <p:nvPr/>
        </p:nvSpPr>
        <p:spPr>
          <a:xfrm>
            <a:off x="8290548" y="1039330"/>
            <a:ext cx="411088" cy="279400"/>
          </a:xfrm>
          <a:prstGeom prst="chevron">
            <a:avLst/>
          </a:prstGeom>
          <a:gradFill flip="none" rotWithShape="1">
            <a:gsLst>
              <a:gs pos="0">
                <a:srgbClr val="F2F9E0"/>
              </a:gs>
              <a:gs pos="63000">
                <a:srgbClr val="DBF2A9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776EF02B-0201-D344-B015-912E9E16BDAC}"/>
              </a:ext>
            </a:extLst>
          </p:cNvPr>
          <p:cNvSpPr/>
          <p:nvPr/>
        </p:nvSpPr>
        <p:spPr>
          <a:xfrm>
            <a:off x="9618973" y="1039330"/>
            <a:ext cx="657741" cy="279400"/>
          </a:xfrm>
          <a:prstGeom prst="chevron">
            <a:avLst/>
          </a:prstGeom>
          <a:gradFill flip="none" rotWithShape="1">
            <a:gsLst>
              <a:gs pos="0">
                <a:srgbClr val="E4FAF0"/>
              </a:gs>
              <a:gs pos="63000">
                <a:srgbClr val="9CE9BE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9AB95459-74F7-07A6-2362-05D707DE719B}"/>
              </a:ext>
            </a:extLst>
          </p:cNvPr>
          <p:cNvSpPr/>
          <p:nvPr/>
        </p:nvSpPr>
        <p:spPr>
          <a:xfrm>
            <a:off x="10189929" y="1039330"/>
            <a:ext cx="548118" cy="279400"/>
          </a:xfrm>
          <a:prstGeom prst="chevron">
            <a:avLst/>
          </a:prstGeom>
          <a:gradFill flip="none" rotWithShape="1">
            <a:gsLst>
              <a:gs pos="0">
                <a:srgbClr val="E4FAF0"/>
              </a:gs>
              <a:gs pos="63000">
                <a:srgbClr val="9CE9BE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A09C96CF-A28D-6B4E-A4BF-20E5641299CA}"/>
              </a:ext>
            </a:extLst>
          </p:cNvPr>
          <p:cNvSpPr/>
          <p:nvPr/>
        </p:nvSpPr>
        <p:spPr>
          <a:xfrm>
            <a:off x="10654307" y="1039330"/>
            <a:ext cx="411088" cy="279400"/>
          </a:xfrm>
          <a:prstGeom prst="chevron">
            <a:avLst/>
          </a:prstGeom>
          <a:gradFill flip="none" rotWithShape="1">
            <a:gsLst>
              <a:gs pos="0">
                <a:srgbClr val="E4FAF0"/>
              </a:gs>
              <a:gs pos="63000">
                <a:srgbClr val="9CE9BE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61293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 PROCESSO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85027"/>
              </p:ext>
            </p:extLst>
          </p:nvPr>
        </p:nvGraphicFramePr>
        <p:xfrm>
          <a:off x="256541" y="1039330"/>
          <a:ext cx="11643360" cy="5492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672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599127341"/>
                    </a:ext>
                  </a:extLst>
                </a:gridCol>
              </a:tblGrid>
              <a:tr h="270904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Fase </a:t>
                      </a:r>
                      <a:r>
                        <a:rPr lang="it-IT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077" marR="6077" marT="6077" marB="9144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Fase </a:t>
                      </a:r>
                      <a:r>
                        <a:rPr lang="it-IT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077" marR="6077" marT="6077" marB="9144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Fase </a:t>
                      </a:r>
                      <a:r>
                        <a:rPr lang="it-IT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077" marR="6077" marT="6077" marB="9144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Fase </a:t>
                      </a:r>
                      <a:r>
                        <a:rPr lang="it-IT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077" marR="6077" marT="6077" marB="9144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Fase </a:t>
                      </a:r>
                      <a:r>
                        <a:rPr lang="it-IT" sz="20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077" marR="6077" marT="6077" marB="9144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177095"/>
                  </a:ext>
                </a:extLst>
              </a:tr>
              <a:tr h="538891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E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1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2A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E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2508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E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  <a:tr h="582546"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780805"/>
                  </a:ext>
                </a:extLst>
              </a:tr>
              <a:tr h="2508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E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9678"/>
                  </a:ext>
                </a:extLst>
              </a:tr>
              <a:tr h="501674"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25940"/>
                  </a:ext>
                </a:extLst>
              </a:tr>
              <a:tr h="2508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E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969558"/>
                  </a:ext>
                </a:extLst>
              </a:tr>
              <a:tr h="501674"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721059"/>
                  </a:ext>
                </a:extLst>
              </a:tr>
              <a:tr h="288634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E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219592"/>
                  </a:ext>
                </a:extLst>
              </a:tr>
              <a:tr h="501674"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3515"/>
                  </a:ext>
                </a:extLst>
              </a:tr>
              <a:tr h="2508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E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759952"/>
                  </a:ext>
                </a:extLst>
              </a:tr>
              <a:tr h="501674"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05573"/>
                  </a:ext>
                </a:extLst>
              </a:tr>
              <a:tr h="2508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E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F2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F2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33545"/>
                  </a:ext>
                </a:extLst>
              </a:tr>
              <a:tr h="501674"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662266"/>
                  </a:ext>
                </a:extLst>
              </a:tr>
            </a:tbl>
          </a:graphicData>
        </a:graphic>
      </p:graphicFrame>
      <p:sp>
        <p:nvSpPr>
          <p:cNvPr id="5" name="Chevron 4">
            <a:extLst>
              <a:ext uri="{FF2B5EF4-FFF2-40B4-BE49-F238E27FC236}">
                <a16:creationId xmlns:a16="http://schemas.microsoft.com/office/drawing/2014/main" id="{47286E9D-387D-EE9B-107A-F053FD96617B}"/>
              </a:ext>
            </a:extLst>
          </p:cNvPr>
          <p:cNvSpPr/>
          <p:nvPr/>
        </p:nvSpPr>
        <p:spPr>
          <a:xfrm>
            <a:off x="256540" y="1039330"/>
            <a:ext cx="657741" cy="279400"/>
          </a:xfrm>
          <a:prstGeom prst="chevron">
            <a:avLst/>
          </a:prstGeom>
          <a:gradFill flip="none" rotWithShape="1">
            <a:gsLst>
              <a:gs pos="0">
                <a:srgbClr val="E9F6F2"/>
              </a:gs>
              <a:gs pos="63000">
                <a:srgbClr val="BFEEEB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6F9C0431-2259-9FC3-D451-5F39E00C3051}"/>
              </a:ext>
            </a:extLst>
          </p:cNvPr>
          <p:cNvSpPr/>
          <p:nvPr/>
        </p:nvSpPr>
        <p:spPr>
          <a:xfrm>
            <a:off x="827496" y="1039330"/>
            <a:ext cx="548118" cy="279400"/>
          </a:xfrm>
          <a:prstGeom prst="chevron">
            <a:avLst/>
          </a:prstGeom>
          <a:gradFill flip="none" rotWithShape="1">
            <a:gsLst>
              <a:gs pos="0">
                <a:srgbClr val="E9F6F2"/>
              </a:gs>
              <a:gs pos="63000">
                <a:srgbClr val="BFEEEB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9B6689C7-1AD4-AC49-A925-F723A9EE0A09}"/>
              </a:ext>
            </a:extLst>
          </p:cNvPr>
          <p:cNvSpPr/>
          <p:nvPr/>
        </p:nvSpPr>
        <p:spPr>
          <a:xfrm>
            <a:off x="1291874" y="1039330"/>
            <a:ext cx="411088" cy="279400"/>
          </a:xfrm>
          <a:prstGeom prst="chevron">
            <a:avLst/>
          </a:prstGeom>
          <a:gradFill flip="none" rotWithShape="1">
            <a:gsLst>
              <a:gs pos="0">
                <a:srgbClr val="E9F6F2"/>
              </a:gs>
              <a:gs pos="63000">
                <a:srgbClr val="BFEEEB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16E14827-A0EC-4849-8DEB-55EF25C11EA9}"/>
              </a:ext>
            </a:extLst>
          </p:cNvPr>
          <p:cNvSpPr/>
          <p:nvPr/>
        </p:nvSpPr>
        <p:spPr>
          <a:xfrm>
            <a:off x="2620298" y="1039330"/>
            <a:ext cx="657741" cy="279400"/>
          </a:xfrm>
          <a:prstGeom prst="chevron">
            <a:avLst/>
          </a:prstGeom>
          <a:gradFill flip="none" rotWithShape="1">
            <a:gsLst>
              <a:gs pos="0">
                <a:srgbClr val="FFF7E5"/>
              </a:gs>
              <a:gs pos="63000">
                <a:schemeClr val="accent4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6A6C842E-DA1E-701A-FF71-8EC4AE1303FB}"/>
              </a:ext>
            </a:extLst>
          </p:cNvPr>
          <p:cNvSpPr/>
          <p:nvPr/>
        </p:nvSpPr>
        <p:spPr>
          <a:xfrm>
            <a:off x="3191254" y="1039330"/>
            <a:ext cx="548118" cy="279400"/>
          </a:xfrm>
          <a:prstGeom prst="chevron">
            <a:avLst/>
          </a:prstGeom>
          <a:gradFill flip="none" rotWithShape="1">
            <a:gsLst>
              <a:gs pos="0">
                <a:srgbClr val="FFF7E5"/>
              </a:gs>
              <a:gs pos="63000">
                <a:schemeClr val="accent4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4275882A-CFD2-1740-8863-454405AF12FA}"/>
              </a:ext>
            </a:extLst>
          </p:cNvPr>
          <p:cNvSpPr/>
          <p:nvPr/>
        </p:nvSpPr>
        <p:spPr>
          <a:xfrm>
            <a:off x="3655632" y="1039330"/>
            <a:ext cx="411088" cy="279400"/>
          </a:xfrm>
          <a:prstGeom prst="chevron">
            <a:avLst/>
          </a:prstGeom>
          <a:gradFill flip="none" rotWithShape="1">
            <a:gsLst>
              <a:gs pos="0">
                <a:srgbClr val="FFF7E5"/>
              </a:gs>
              <a:gs pos="63000">
                <a:schemeClr val="accent4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A2E6337B-08B4-7940-8ED8-672B94F0DDBB}"/>
              </a:ext>
            </a:extLst>
          </p:cNvPr>
          <p:cNvSpPr/>
          <p:nvPr/>
        </p:nvSpPr>
        <p:spPr>
          <a:xfrm>
            <a:off x="4937756" y="1039330"/>
            <a:ext cx="657741" cy="279400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A2346ED9-AF8C-18AC-838F-721D57E5ED0D}"/>
              </a:ext>
            </a:extLst>
          </p:cNvPr>
          <p:cNvSpPr/>
          <p:nvPr/>
        </p:nvSpPr>
        <p:spPr>
          <a:xfrm>
            <a:off x="5508713" y="1039330"/>
            <a:ext cx="548118" cy="279400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D57913F3-01CE-FE4D-BCF2-DBEFDB4CF0C4}"/>
              </a:ext>
            </a:extLst>
          </p:cNvPr>
          <p:cNvSpPr/>
          <p:nvPr/>
        </p:nvSpPr>
        <p:spPr>
          <a:xfrm>
            <a:off x="5973090" y="1039330"/>
            <a:ext cx="411088" cy="279400"/>
          </a:xfrm>
          <a:prstGeom prst="chevron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63000">
                <a:schemeClr val="accent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F908B324-D4C2-5D4F-8D76-C3CC042D39ED}"/>
              </a:ext>
            </a:extLst>
          </p:cNvPr>
          <p:cNvSpPr/>
          <p:nvPr/>
        </p:nvSpPr>
        <p:spPr>
          <a:xfrm>
            <a:off x="7255215" y="1039330"/>
            <a:ext cx="657741" cy="279400"/>
          </a:xfrm>
          <a:prstGeom prst="chevron">
            <a:avLst/>
          </a:prstGeom>
          <a:gradFill flip="none" rotWithShape="1">
            <a:gsLst>
              <a:gs pos="0">
                <a:srgbClr val="F2F9E0"/>
              </a:gs>
              <a:gs pos="63000">
                <a:srgbClr val="DBF2A9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2F702A9C-12B4-D709-7050-16DFB289F93C}"/>
              </a:ext>
            </a:extLst>
          </p:cNvPr>
          <p:cNvSpPr/>
          <p:nvPr/>
        </p:nvSpPr>
        <p:spPr>
          <a:xfrm>
            <a:off x="7826171" y="1039330"/>
            <a:ext cx="548118" cy="279400"/>
          </a:xfrm>
          <a:prstGeom prst="chevron">
            <a:avLst/>
          </a:prstGeom>
          <a:gradFill flip="none" rotWithShape="1">
            <a:gsLst>
              <a:gs pos="0">
                <a:srgbClr val="F2F9E0"/>
              </a:gs>
              <a:gs pos="63000">
                <a:srgbClr val="DBF2A9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26" name="Chevron 25">
            <a:extLst>
              <a:ext uri="{FF2B5EF4-FFF2-40B4-BE49-F238E27FC236}">
                <a16:creationId xmlns:a16="http://schemas.microsoft.com/office/drawing/2014/main" id="{E0AAE229-111A-CF4B-A3F3-723290B59FF7}"/>
              </a:ext>
            </a:extLst>
          </p:cNvPr>
          <p:cNvSpPr/>
          <p:nvPr/>
        </p:nvSpPr>
        <p:spPr>
          <a:xfrm>
            <a:off x="8290548" y="1039330"/>
            <a:ext cx="411088" cy="279400"/>
          </a:xfrm>
          <a:prstGeom prst="chevron">
            <a:avLst/>
          </a:prstGeom>
          <a:gradFill flip="none" rotWithShape="1">
            <a:gsLst>
              <a:gs pos="0">
                <a:srgbClr val="F2F9E0"/>
              </a:gs>
              <a:gs pos="63000">
                <a:srgbClr val="DBF2A9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776EF02B-0201-D344-B015-912E9E16BDAC}"/>
              </a:ext>
            </a:extLst>
          </p:cNvPr>
          <p:cNvSpPr/>
          <p:nvPr/>
        </p:nvSpPr>
        <p:spPr>
          <a:xfrm>
            <a:off x="9618973" y="1039330"/>
            <a:ext cx="657741" cy="279400"/>
          </a:xfrm>
          <a:prstGeom prst="chevron">
            <a:avLst/>
          </a:prstGeom>
          <a:gradFill flip="none" rotWithShape="1">
            <a:gsLst>
              <a:gs pos="0">
                <a:srgbClr val="E4FAF0"/>
              </a:gs>
              <a:gs pos="63000">
                <a:srgbClr val="9CE9BE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9AB95459-74F7-07A6-2362-05D707DE719B}"/>
              </a:ext>
            </a:extLst>
          </p:cNvPr>
          <p:cNvSpPr/>
          <p:nvPr/>
        </p:nvSpPr>
        <p:spPr>
          <a:xfrm>
            <a:off x="10189929" y="1039330"/>
            <a:ext cx="548118" cy="279400"/>
          </a:xfrm>
          <a:prstGeom prst="chevron">
            <a:avLst/>
          </a:prstGeom>
          <a:gradFill flip="none" rotWithShape="1">
            <a:gsLst>
              <a:gs pos="0">
                <a:srgbClr val="E4FAF0"/>
              </a:gs>
              <a:gs pos="63000">
                <a:srgbClr val="9CE9BE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A09C96CF-A28D-6B4E-A4BF-20E5641299CA}"/>
              </a:ext>
            </a:extLst>
          </p:cNvPr>
          <p:cNvSpPr/>
          <p:nvPr/>
        </p:nvSpPr>
        <p:spPr>
          <a:xfrm>
            <a:off x="10654307" y="1039330"/>
            <a:ext cx="411088" cy="279400"/>
          </a:xfrm>
          <a:prstGeom prst="chevron">
            <a:avLst/>
          </a:prstGeom>
          <a:gradFill flip="none" rotWithShape="1">
            <a:gsLst>
              <a:gs pos="0">
                <a:srgbClr val="E4FAF0"/>
              </a:gs>
              <a:gs pos="63000">
                <a:srgbClr val="9CE9BE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6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12641</TotalTime>
  <Words>658</Words>
  <Application>Microsoft Office PowerPoint</Application>
  <PresentationFormat>Widescreen</PresentationFormat>
  <Paragraphs>95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205</cp:revision>
  <cp:lastPrinted>2024-02-20T23:48:17Z</cp:lastPrinted>
  <dcterms:created xsi:type="dcterms:W3CDTF">2021-07-07T23:54:57Z</dcterms:created>
  <dcterms:modified xsi:type="dcterms:W3CDTF">2024-11-12T10:38:59Z</dcterms:modified>
</cp:coreProperties>
</file>