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353" r:id="rId2"/>
    <p:sldId id="382" r:id="rId3"/>
    <p:sldId id="383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EF3"/>
    <a:srgbClr val="EDF5F3"/>
    <a:srgbClr val="D7EEEB"/>
    <a:srgbClr val="BFEEEB"/>
    <a:srgbClr val="2E75B6"/>
    <a:srgbClr val="C9F2DB"/>
    <a:srgbClr val="E4FAF1"/>
    <a:srgbClr val="DBF2A9"/>
    <a:srgbClr val="9AE7BD"/>
    <a:srgbClr val="E5F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6058"/>
  </p:normalViewPr>
  <p:slideViewPr>
    <p:cSldViewPr snapToGrid="0" snapToObjects="1">
      <p:cViewPr varScale="1">
        <p:scale>
          <a:sx n="64" d="100"/>
          <a:sy n="64" d="100"/>
        </p:scale>
        <p:origin x="84" y="83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8858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3602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3798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smartsheet.com/try-it?trp=3816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89000">
              <a:srgbClr val="EAEEF3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93F1B0-D8E0-1318-EACD-C96140D00B6F}"/>
              </a:ext>
            </a:extLst>
          </p:cNvPr>
          <p:cNvSpPr txBox="1"/>
          <p:nvPr/>
        </p:nvSpPr>
        <p:spPr>
          <a:xfrm>
            <a:off x="249647" y="282533"/>
            <a:ext cx="7964963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it-I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diagramma di flusso decisionale per PowerPoint</a:t>
            </a:r>
          </a:p>
        </p:txBody>
      </p:sp>
      <p:pic>
        <p:nvPicPr>
          <p:cNvPr id="33" name="Picture 32">
            <a:hlinkClick r:id="rId3"/>
            <a:extLst>
              <a:ext uri="{FF2B5EF4-FFF2-40B4-BE49-F238E27FC236}">
                <a16:creationId xmlns:a16="http://schemas.microsoft.com/office/drawing/2014/main" id="{4A18805D-093D-9D7D-D8FB-8A0263548A9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621034" y="298882"/>
            <a:ext cx="3264288" cy="6492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690F8F-710E-1218-DB70-23E7DC32E840}"/>
              </a:ext>
            </a:extLst>
          </p:cNvPr>
          <p:cNvSpPr txBox="1"/>
          <p:nvPr/>
        </p:nvSpPr>
        <p:spPr>
          <a:xfrm>
            <a:off x="293144" y="1473715"/>
            <a:ext cx="4558256" cy="4255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300" b="1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Quando utilizzare questo modello: </a:t>
            </a:r>
            <a:r>
              <a:rPr lang="it-IT" sz="130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questo modello di diagramma di flusso decisionale dovrebbe essere utilizzato quando ci si trova a dover prendere decisioni complesse e si devono visualizzare i risultati di varie opzioni. È perfetto per sessioni di pianificazione strategica o quando si cerca di risolvere dilemmi che coinvolgono più scelte.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30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300" b="1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Caratteristiche particolari del modello: </a:t>
            </a:r>
            <a:r>
              <a:rPr lang="it-IT" sz="130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questo modello si contraddistingue per il suo metodo strutturato di suddivisione delle decisioni e i loro possibili risultati, consentendo così di comprendere più facilmente l'impatto di ogni scelta. Il modello include percorsi e risultati personalizzabili che consentono ai team di esplorare e presentare in modo accurato gli scenari decisionali.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B028CC-25B9-7F56-5803-4FF41E07A98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13303" y="1598901"/>
            <a:ext cx="6772019" cy="3809260"/>
          </a:xfrm>
          <a:prstGeom prst="rect">
            <a:avLst/>
          </a:prstGeom>
          <a:effectLst>
            <a:outerShdw blurRad="101157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973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C4CC84A-D192-1E17-1112-2F240D2B7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288767"/>
              </p:ext>
            </p:extLst>
          </p:nvPr>
        </p:nvGraphicFramePr>
        <p:xfrm>
          <a:off x="256541" y="1039330"/>
          <a:ext cx="11643360" cy="55315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634">
                  <a:extLst>
                    <a:ext uri="{9D8B030D-6E8A-4147-A177-3AD203B41FA5}">
                      <a16:colId xmlns:a16="http://schemas.microsoft.com/office/drawing/2014/main" val="867580656"/>
                    </a:ext>
                  </a:extLst>
                </a:gridCol>
                <a:gridCol w="3624263">
                  <a:extLst>
                    <a:ext uri="{9D8B030D-6E8A-4147-A177-3AD203B41FA5}">
                      <a16:colId xmlns:a16="http://schemas.microsoft.com/office/drawing/2014/main" val="1582733205"/>
                    </a:ext>
                  </a:extLst>
                </a:gridCol>
                <a:gridCol w="3843337">
                  <a:extLst>
                    <a:ext uri="{9D8B030D-6E8A-4147-A177-3AD203B41FA5}">
                      <a16:colId xmlns:a16="http://schemas.microsoft.com/office/drawing/2014/main" val="3351947120"/>
                    </a:ext>
                  </a:extLst>
                </a:gridCol>
                <a:gridCol w="2270126">
                  <a:extLst>
                    <a:ext uri="{9D8B030D-6E8A-4147-A177-3AD203B41FA5}">
                      <a16:colId xmlns:a16="http://schemas.microsoft.com/office/drawing/2014/main" val="739977279"/>
                    </a:ext>
                  </a:extLst>
                </a:gridCol>
              </a:tblGrid>
              <a:tr h="417330"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6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Domanda iniziale</a:t>
                      </a: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Livello decisionale 1</a:t>
                      </a: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6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Livello decisionale 2</a:t>
                      </a: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6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Risultato</a:t>
                      </a: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0204753"/>
                  </a:ext>
                </a:extLst>
              </a:tr>
              <a:tr h="5114261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228775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B52886F-B031-15BC-4AFB-864EA60DA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871358"/>
              </p:ext>
            </p:extLst>
          </p:nvPr>
        </p:nvGraphicFramePr>
        <p:xfrm>
          <a:off x="256540" y="176704"/>
          <a:ext cx="11643359" cy="698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86015">
                  <a:extLst>
                    <a:ext uri="{9D8B030D-6E8A-4147-A177-3AD203B41FA5}">
                      <a16:colId xmlns:a16="http://schemas.microsoft.com/office/drawing/2014/main" val="684787995"/>
                    </a:ext>
                  </a:extLst>
                </a:gridCol>
                <a:gridCol w="2387220">
                  <a:extLst>
                    <a:ext uri="{9D8B030D-6E8A-4147-A177-3AD203B41FA5}">
                      <a16:colId xmlns:a16="http://schemas.microsoft.com/office/drawing/2014/main" val="1194938607"/>
                    </a:ext>
                  </a:extLst>
                </a:gridCol>
                <a:gridCol w="2270124">
                  <a:extLst>
                    <a:ext uri="{9D8B030D-6E8A-4147-A177-3AD203B41FA5}">
                      <a16:colId xmlns:a16="http://schemas.microsoft.com/office/drawing/2014/main" val="2473674201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PROCESSO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AUTORE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DATA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995443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u="none" strike="noStrike">
                          <a:effectLst/>
                          <a:latin typeface="Century Gothic" panose="020B0502020202020204" pitchFamily="34" charset="0"/>
                        </a:rPr>
                        <a:t>Valutazione dell'implementazione di nuove funzionalità software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Jason Desjardins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00/00/0000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300914"/>
                  </a:ext>
                </a:extLst>
              </a:tr>
            </a:tbl>
          </a:graphicData>
        </a:graphic>
      </p:graphicFrame>
      <p:sp>
        <p:nvSpPr>
          <p:cNvPr id="6" name="AutoShape 167">
            <a:extLst>
              <a:ext uri="{FF2B5EF4-FFF2-40B4-BE49-F238E27FC236}">
                <a16:creationId xmlns:a16="http://schemas.microsoft.com/office/drawing/2014/main" id="{3BCD9379-E4B2-3D45-A65C-7E770C7C3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889948"/>
            <a:ext cx="3114675" cy="822960"/>
          </a:xfrm>
          <a:prstGeom prst="diamond">
            <a:avLst/>
          </a:prstGeom>
          <a:solidFill>
            <a:srgbClr val="368C65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 rtl="0"/>
            <a:r>
              <a:rPr lang="it-IT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Decisione B2: </a:t>
            </a:r>
            <a:br>
              <a:rPr lang="en-US" sz="9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t-IT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Migliorerà la soddisfazione degli utenti?</a:t>
            </a:r>
            <a:endParaRPr lang="it-IT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AutoShape 167">
            <a:extLst>
              <a:ext uri="{FF2B5EF4-FFF2-40B4-BE49-F238E27FC236}">
                <a16:creationId xmlns:a16="http://schemas.microsoft.com/office/drawing/2014/main" id="{B251E51C-2DBC-2845-9A6B-FE258335F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608005"/>
            <a:ext cx="3114675" cy="822960"/>
          </a:xfrm>
          <a:prstGeom prst="diamond">
            <a:avLst/>
          </a:prstGeom>
          <a:solidFill>
            <a:srgbClr val="517F33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 rtl="0"/>
            <a:r>
              <a:rPr lang="it-IT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Decisione C2: </a:t>
            </a:r>
            <a:br>
              <a:rPr lang="en-US" sz="9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t-IT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Si integra bene con le funzionalità esistenti?</a:t>
            </a:r>
            <a:endParaRPr lang="it-IT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AutoShape 167">
            <a:extLst>
              <a:ext uri="{FF2B5EF4-FFF2-40B4-BE49-F238E27FC236}">
                <a16:creationId xmlns:a16="http://schemas.microsoft.com/office/drawing/2014/main" id="{5C0CEC7C-B0A0-0CE7-276C-0500B6848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099" y="3445286"/>
            <a:ext cx="1442677" cy="794233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200" b="0" i="0" u="none" strike="noStrike" baseline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Dovremmo sviluppare la nuova funzionalità?</a:t>
            </a:r>
          </a:p>
        </p:txBody>
      </p:sp>
      <p:sp>
        <p:nvSpPr>
          <p:cNvPr id="10" name="Text Box 173">
            <a:extLst>
              <a:ext uri="{FF2B5EF4-FFF2-40B4-BE49-F238E27FC236}">
                <a16:creationId xmlns:a16="http://schemas.microsoft.com/office/drawing/2014/main" id="{413DA6B0-2E95-B4C1-928C-720072DA3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2360" y="2482808"/>
            <a:ext cx="389442" cy="27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05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NO</a:t>
            </a:r>
          </a:p>
        </p:txBody>
      </p:sp>
      <p:sp>
        <p:nvSpPr>
          <p:cNvPr id="11" name="AutoShape 167">
            <a:extLst>
              <a:ext uri="{FF2B5EF4-FFF2-40B4-BE49-F238E27FC236}">
                <a16:creationId xmlns:a16="http://schemas.microsoft.com/office/drawing/2014/main" id="{9EDB65D3-379C-3F45-9A75-4F168F48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3264" y="1734344"/>
            <a:ext cx="3128299" cy="870711"/>
          </a:xfrm>
          <a:prstGeom prst="diamond">
            <a:avLst/>
          </a:prstGeom>
          <a:solidFill>
            <a:srgbClr val="26B8B6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0" tIns="18288" rIns="0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 rtl="0"/>
            <a:r>
              <a:rPr lang="it-IT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Decisione A: </a:t>
            </a:r>
            <a:b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t-IT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La funzione è allineata alla nostra roadmap di prodotto?</a:t>
            </a:r>
          </a:p>
        </p:txBody>
      </p:sp>
      <p:sp>
        <p:nvSpPr>
          <p:cNvPr id="12" name="AutoShape 167">
            <a:extLst>
              <a:ext uri="{FF2B5EF4-FFF2-40B4-BE49-F238E27FC236}">
                <a16:creationId xmlns:a16="http://schemas.microsoft.com/office/drawing/2014/main" id="{D5B564C5-CF77-0741-AE92-5AC257DAE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2194" y="2605054"/>
            <a:ext cx="1412584" cy="457200"/>
          </a:xfrm>
          <a:prstGeom prst="roundRect">
            <a:avLst>
              <a:gd name="adj" fmla="val 50000"/>
            </a:avLst>
          </a:prstGeom>
          <a:solidFill>
            <a:srgbClr val="BFEEEA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000" b="0" i="0" u="none" strike="noStrike" baseline="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Non procedere con lo sviluppo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B79B0B0-37B8-2948-9DF6-0C5A49523A8E}"/>
              </a:ext>
            </a:extLst>
          </p:cNvPr>
          <p:cNvCxnSpPr/>
          <p:nvPr/>
        </p:nvCxnSpPr>
        <p:spPr>
          <a:xfrm flipV="1">
            <a:off x="1861637" y="2469536"/>
            <a:ext cx="1165613" cy="1406021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DCC97EC-6293-5C44-BF46-A09A5A787613}"/>
              </a:ext>
            </a:extLst>
          </p:cNvPr>
          <p:cNvCxnSpPr/>
          <p:nvPr/>
        </p:nvCxnSpPr>
        <p:spPr>
          <a:xfrm>
            <a:off x="1861637" y="3873616"/>
            <a:ext cx="415466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utoShape 167">
            <a:extLst>
              <a:ext uri="{FF2B5EF4-FFF2-40B4-BE49-F238E27FC236}">
                <a16:creationId xmlns:a16="http://schemas.microsoft.com/office/drawing/2014/main" id="{656CBE57-9163-4744-9FE0-E69F940F4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3264" y="3445286"/>
            <a:ext cx="3132613" cy="870711"/>
          </a:xfrm>
          <a:prstGeom prst="diamond">
            <a:avLst/>
          </a:prstGeom>
          <a:solidFill>
            <a:srgbClr val="44AF7E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0" tIns="18288" rIns="0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 rtl="0"/>
            <a:r>
              <a:rPr lang="it-IT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Decisione B: </a:t>
            </a:r>
            <a:b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t-IT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I clienti richiedono questa funzionalità?</a:t>
            </a:r>
          </a:p>
        </p:txBody>
      </p:sp>
      <p:sp>
        <p:nvSpPr>
          <p:cNvPr id="16" name="AutoShape 167">
            <a:extLst>
              <a:ext uri="{FF2B5EF4-FFF2-40B4-BE49-F238E27FC236}">
                <a16:creationId xmlns:a16="http://schemas.microsoft.com/office/drawing/2014/main" id="{0293FE7E-D72A-734D-BCA0-EF634461E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2194" y="4339865"/>
            <a:ext cx="1412584" cy="524846"/>
          </a:xfrm>
          <a:prstGeom prst="roundRect">
            <a:avLst>
              <a:gd name="adj" fmla="val 50000"/>
            </a:avLst>
          </a:prstGeom>
          <a:solidFill>
            <a:srgbClr val="98E0BA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000" b="0" i="0" u="none" strike="noStrike" baseline="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Rivaluta alla prossima riunione sulla roadmap</a:t>
            </a:r>
          </a:p>
        </p:txBody>
      </p:sp>
      <p:sp>
        <p:nvSpPr>
          <p:cNvPr id="17" name="Text Box 173">
            <a:extLst>
              <a:ext uri="{FF2B5EF4-FFF2-40B4-BE49-F238E27FC236}">
                <a16:creationId xmlns:a16="http://schemas.microsoft.com/office/drawing/2014/main" id="{938C5350-3C8A-444C-83E1-46B9B5EE2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2360" y="4210689"/>
            <a:ext cx="389442" cy="27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05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NO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3A4F901-2926-1845-B91C-64674A6331A5}"/>
              </a:ext>
            </a:extLst>
          </p:cNvPr>
          <p:cNvCxnSpPr/>
          <p:nvPr/>
        </p:nvCxnSpPr>
        <p:spPr>
          <a:xfrm>
            <a:off x="4578410" y="2478731"/>
            <a:ext cx="203029" cy="109385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0A22FA4-377E-2445-BDA9-B93553F0AAE0}"/>
              </a:ext>
            </a:extLst>
          </p:cNvPr>
          <p:cNvCxnSpPr/>
          <p:nvPr/>
        </p:nvCxnSpPr>
        <p:spPr>
          <a:xfrm>
            <a:off x="4578410" y="4206612"/>
            <a:ext cx="203029" cy="109385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73">
            <a:extLst>
              <a:ext uri="{FF2B5EF4-FFF2-40B4-BE49-F238E27FC236}">
                <a16:creationId xmlns:a16="http://schemas.microsoft.com/office/drawing/2014/main" id="{037C718D-1E96-BB4B-A585-813030B87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2360" y="5904690"/>
            <a:ext cx="389442" cy="27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05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NO</a:t>
            </a:r>
          </a:p>
        </p:txBody>
      </p:sp>
      <p:sp>
        <p:nvSpPr>
          <p:cNvPr id="31" name="AutoShape 167">
            <a:extLst>
              <a:ext uri="{FF2B5EF4-FFF2-40B4-BE49-F238E27FC236}">
                <a16:creationId xmlns:a16="http://schemas.microsoft.com/office/drawing/2014/main" id="{BED275A8-3CB1-124B-9740-448D4E520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3264" y="5156227"/>
            <a:ext cx="3128299" cy="870711"/>
          </a:xfrm>
          <a:prstGeom prst="diamond">
            <a:avLst/>
          </a:prstGeom>
          <a:solidFill>
            <a:srgbClr val="62993E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0" tIns="18288" rIns="0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 rtl="0"/>
            <a:r>
              <a:rPr lang="it-IT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Decisione C: </a:t>
            </a:r>
            <a:b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t-IT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Possiamo</a:t>
            </a:r>
            <a:r>
              <a:rPr lang="it-IT" sz="1050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 realizzarla rispettando il budget?</a:t>
            </a:r>
          </a:p>
        </p:txBody>
      </p:sp>
      <p:sp>
        <p:nvSpPr>
          <p:cNvPr id="49" name="AutoShape 167">
            <a:extLst>
              <a:ext uri="{FF2B5EF4-FFF2-40B4-BE49-F238E27FC236}">
                <a16:creationId xmlns:a16="http://schemas.microsoft.com/office/drawing/2014/main" id="{3ABFB658-8F54-B04E-9F55-FD58A354C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2194" y="6052347"/>
            <a:ext cx="1412584" cy="457200"/>
          </a:xfrm>
          <a:prstGeom prst="roundRect">
            <a:avLst>
              <a:gd name="adj" fmla="val 50000"/>
            </a:avLst>
          </a:prstGeom>
          <a:solidFill>
            <a:srgbClr val="C6E3AA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000" b="0" i="0" u="none" strike="noStrike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Esplora soluzioni alternative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A65B70E-48E7-FC45-9A0D-078918C4298C}"/>
              </a:ext>
            </a:extLst>
          </p:cNvPr>
          <p:cNvCxnSpPr/>
          <p:nvPr/>
        </p:nvCxnSpPr>
        <p:spPr>
          <a:xfrm flipV="1">
            <a:off x="5508504" y="1800405"/>
            <a:ext cx="830932" cy="366151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C6A76D6-CB32-B542-ACF7-8B18DD852359}"/>
              </a:ext>
            </a:extLst>
          </p:cNvPr>
          <p:cNvCxnSpPr/>
          <p:nvPr/>
        </p:nvCxnSpPr>
        <p:spPr>
          <a:xfrm flipV="1">
            <a:off x="5508503" y="3509653"/>
            <a:ext cx="830932" cy="36590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DF35654-D5A2-C04F-A4B5-86D47C26E221}"/>
              </a:ext>
            </a:extLst>
          </p:cNvPr>
          <p:cNvCxnSpPr/>
          <p:nvPr/>
        </p:nvCxnSpPr>
        <p:spPr>
          <a:xfrm flipV="1">
            <a:off x="5508504" y="5211877"/>
            <a:ext cx="830932" cy="366151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74F0CC0-F0C1-784F-886E-B82A048EE803}"/>
              </a:ext>
            </a:extLst>
          </p:cNvPr>
          <p:cNvCxnSpPr/>
          <p:nvPr/>
        </p:nvCxnSpPr>
        <p:spPr>
          <a:xfrm>
            <a:off x="1861637" y="3875557"/>
            <a:ext cx="1200235" cy="1372141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B676435-BCEC-5948-9DD2-E761F7767ECE}"/>
              </a:ext>
            </a:extLst>
          </p:cNvPr>
          <p:cNvCxnSpPr/>
          <p:nvPr/>
        </p:nvCxnSpPr>
        <p:spPr>
          <a:xfrm>
            <a:off x="4578410" y="5900613"/>
            <a:ext cx="203029" cy="109385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AutoShape 167">
            <a:extLst>
              <a:ext uri="{FF2B5EF4-FFF2-40B4-BE49-F238E27FC236}">
                <a16:creationId xmlns:a16="http://schemas.microsoft.com/office/drawing/2014/main" id="{AF17192F-18C3-4B40-A850-993640B2E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300159"/>
            <a:ext cx="3114675" cy="822960"/>
          </a:xfrm>
          <a:prstGeom prst="diamond">
            <a:avLst/>
          </a:prstGeom>
          <a:solidFill>
            <a:srgbClr val="1C8C8B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 rtl="0"/>
            <a:r>
              <a:rPr lang="it-IT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Decisione A1: </a:t>
            </a:r>
            <a:br>
              <a:rPr lang="en-US" sz="9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t-IT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Abbiamo le risorse</a:t>
            </a:r>
          </a:p>
          <a:p>
            <a:pPr lvl="0" algn="ctr" rtl="0"/>
            <a:r>
              <a:rPr lang="it-IT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necessarie?</a:t>
            </a:r>
          </a:p>
        </p:txBody>
      </p:sp>
      <p:sp>
        <p:nvSpPr>
          <p:cNvPr id="57" name="AutoShape 167">
            <a:extLst>
              <a:ext uri="{FF2B5EF4-FFF2-40B4-BE49-F238E27FC236}">
                <a16:creationId xmlns:a16="http://schemas.microsoft.com/office/drawing/2014/main" id="{7E2E0F55-A3E8-FD4B-9B28-6A7882699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026685"/>
            <a:ext cx="3114675" cy="822960"/>
          </a:xfrm>
          <a:prstGeom prst="diamond">
            <a:avLst/>
          </a:prstGeom>
          <a:solidFill>
            <a:srgbClr val="368C65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 rtl="0"/>
            <a:r>
              <a:rPr lang="it-IT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Decisione B1: </a:t>
            </a:r>
            <a:br>
              <a:rPr lang="en-US" sz="9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t-IT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È tecnicamente</a:t>
            </a:r>
            <a:r>
              <a:rPr lang="it-IT" sz="1000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 fattibile?</a:t>
            </a:r>
            <a:endParaRPr lang="it-IT" sz="1050" baseline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AutoShape 167">
            <a:extLst>
              <a:ext uri="{FF2B5EF4-FFF2-40B4-BE49-F238E27FC236}">
                <a16:creationId xmlns:a16="http://schemas.microsoft.com/office/drawing/2014/main" id="{804848D4-8622-704A-99BB-744350BA0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738982"/>
            <a:ext cx="3114675" cy="849895"/>
          </a:xfrm>
          <a:prstGeom prst="diamond">
            <a:avLst/>
          </a:prstGeom>
          <a:solidFill>
            <a:srgbClr val="517F33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 rtl="0"/>
            <a:r>
              <a:rPr lang="it-IT" sz="900" spc="-30" dirty="0">
                <a:solidFill>
                  <a:schemeClr val="bg1"/>
                </a:solidFill>
                <a:latin typeface="Century Gothic" panose="020B0502020202020204" pitchFamily="34" charset="0"/>
              </a:rPr>
              <a:t>Decisione C1: </a:t>
            </a:r>
            <a:br>
              <a:rPr lang="en-US" sz="900" spc="-3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t-IT" sz="1000" spc="-30" dirty="0">
                <a:solidFill>
                  <a:schemeClr val="bg1"/>
                </a:solidFill>
                <a:latin typeface="Century Gothic" panose="020B0502020202020204" pitchFamily="34" charset="0"/>
              </a:rPr>
              <a:t>Si tratta di una funzionalità fondamentale o di un miglioramento?</a:t>
            </a:r>
            <a:endParaRPr lang="it-IT" sz="1050" spc="-3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2E291EA-634A-3342-8CB9-211FD2A4CA86}"/>
              </a:ext>
            </a:extLst>
          </p:cNvPr>
          <p:cNvCxnSpPr/>
          <p:nvPr/>
        </p:nvCxnSpPr>
        <p:spPr>
          <a:xfrm>
            <a:off x="5496963" y="5584558"/>
            <a:ext cx="830932" cy="36590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2F58561-1F53-7C41-8A72-8F26A3D8F45D}"/>
              </a:ext>
            </a:extLst>
          </p:cNvPr>
          <p:cNvCxnSpPr/>
          <p:nvPr/>
        </p:nvCxnSpPr>
        <p:spPr>
          <a:xfrm>
            <a:off x="5508504" y="3873616"/>
            <a:ext cx="830932" cy="36590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E3D5AB1-C4A6-694F-B94F-9F2B9AE6408E}"/>
              </a:ext>
            </a:extLst>
          </p:cNvPr>
          <p:cNvCxnSpPr/>
          <p:nvPr/>
        </p:nvCxnSpPr>
        <p:spPr>
          <a:xfrm>
            <a:off x="5508504" y="2162675"/>
            <a:ext cx="830932" cy="36590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utoShape 167">
            <a:extLst>
              <a:ext uri="{FF2B5EF4-FFF2-40B4-BE49-F238E27FC236}">
                <a16:creationId xmlns:a16="http://schemas.microsoft.com/office/drawing/2014/main" id="{1A5F5A33-8B40-9B4C-87AA-445D64921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436" y="2627385"/>
            <a:ext cx="2103120" cy="364211"/>
          </a:xfrm>
          <a:prstGeom prst="roundRect">
            <a:avLst>
              <a:gd name="adj" fmla="val 50000"/>
            </a:avLst>
          </a:prstGeom>
          <a:solidFill>
            <a:srgbClr val="BFEEEA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1440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r>
              <a:rPr lang="it-IT" sz="1000" b="0" i="0" u="none" strike="noStrike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Riconsidera in base al ROI</a:t>
            </a:r>
          </a:p>
        </p:txBody>
      </p:sp>
      <p:sp>
        <p:nvSpPr>
          <p:cNvPr id="58" name="AutoShape 167">
            <a:extLst>
              <a:ext uri="{FF2B5EF4-FFF2-40B4-BE49-F238E27FC236}">
                <a16:creationId xmlns:a16="http://schemas.microsoft.com/office/drawing/2014/main" id="{CE8459D4-EF56-F747-A962-FE58CA917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436" y="4339865"/>
            <a:ext cx="2103120" cy="364211"/>
          </a:xfrm>
          <a:prstGeom prst="roundRect">
            <a:avLst>
              <a:gd name="adj" fmla="val 50000"/>
            </a:avLst>
          </a:prstGeom>
          <a:solidFill>
            <a:srgbClr val="98E0BA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1440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r>
              <a:rPr lang="it-IT" sz="1000" b="0" i="0" u="none" strike="noStrike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Fai ulteriori ricerche</a:t>
            </a:r>
          </a:p>
        </p:txBody>
      </p:sp>
      <p:sp>
        <p:nvSpPr>
          <p:cNvPr id="60" name="AutoShape 167">
            <a:extLst>
              <a:ext uri="{FF2B5EF4-FFF2-40B4-BE49-F238E27FC236}">
                <a16:creationId xmlns:a16="http://schemas.microsoft.com/office/drawing/2014/main" id="{14050546-36BD-AF41-9BDC-406D6F8DB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436" y="6052348"/>
            <a:ext cx="2103120" cy="364211"/>
          </a:xfrm>
          <a:prstGeom prst="roundRect">
            <a:avLst>
              <a:gd name="adj" fmla="val 50000"/>
            </a:avLst>
          </a:prstGeom>
          <a:solidFill>
            <a:srgbClr val="C6E3AA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1440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r>
              <a:rPr lang="it-IT" sz="1000" b="0" i="0" u="none" strike="noStrike" baseline="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Rivaluta l'ambito e le dipendenze della funzionalità</a:t>
            </a:r>
          </a:p>
        </p:txBody>
      </p:sp>
      <p:sp>
        <p:nvSpPr>
          <p:cNvPr id="64" name="AutoShape 167">
            <a:extLst>
              <a:ext uri="{FF2B5EF4-FFF2-40B4-BE49-F238E27FC236}">
                <a16:creationId xmlns:a16="http://schemas.microsoft.com/office/drawing/2014/main" id="{A0A0F091-8730-2243-9FDF-0C84AF7E7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436" y="1771144"/>
            <a:ext cx="2103120" cy="364211"/>
          </a:xfrm>
          <a:prstGeom prst="roundRect">
            <a:avLst>
              <a:gd name="adj" fmla="val 50000"/>
            </a:avLst>
          </a:prstGeom>
          <a:solidFill>
            <a:srgbClr val="BFEEEA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1440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r>
              <a:rPr lang="it-IT" sz="1000" b="0" i="0" u="none" strike="noStrike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Pianifica l'acquisizione delle risorse</a:t>
            </a:r>
          </a:p>
        </p:txBody>
      </p:sp>
      <p:sp>
        <p:nvSpPr>
          <p:cNvPr id="65" name="AutoShape 167">
            <a:extLst>
              <a:ext uri="{FF2B5EF4-FFF2-40B4-BE49-F238E27FC236}">
                <a16:creationId xmlns:a16="http://schemas.microsoft.com/office/drawing/2014/main" id="{1810525E-F91E-6C44-81BD-171D3541F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436" y="3483625"/>
            <a:ext cx="2103120" cy="364211"/>
          </a:xfrm>
          <a:prstGeom prst="roundRect">
            <a:avLst>
              <a:gd name="adj" fmla="val 50000"/>
            </a:avLst>
          </a:prstGeom>
          <a:solidFill>
            <a:srgbClr val="98E0BA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1440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r>
              <a:rPr lang="it-IT" sz="1000" b="0" i="0" u="none" strike="noStrike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Ottieni il feedback dei clienti per le alternative</a:t>
            </a:r>
          </a:p>
        </p:txBody>
      </p:sp>
      <p:sp>
        <p:nvSpPr>
          <p:cNvPr id="66" name="AutoShape 167">
            <a:extLst>
              <a:ext uri="{FF2B5EF4-FFF2-40B4-BE49-F238E27FC236}">
                <a16:creationId xmlns:a16="http://schemas.microsoft.com/office/drawing/2014/main" id="{CA8AB739-9738-F14F-BBD4-1EB116A04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436" y="5196106"/>
            <a:ext cx="2103120" cy="364211"/>
          </a:xfrm>
          <a:prstGeom prst="roundRect">
            <a:avLst>
              <a:gd name="adj" fmla="val 50000"/>
            </a:avLst>
          </a:prstGeom>
          <a:solidFill>
            <a:srgbClr val="C6E3AA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1440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r>
              <a:rPr lang="it-IT" sz="1000" b="0" i="0" u="none" strike="noStrike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Programma lo sprint futuro</a:t>
            </a:r>
          </a:p>
        </p:txBody>
      </p:sp>
      <p:sp>
        <p:nvSpPr>
          <p:cNvPr id="67" name="AutoShape 167">
            <a:extLst>
              <a:ext uri="{FF2B5EF4-FFF2-40B4-BE49-F238E27FC236}">
                <a16:creationId xmlns:a16="http://schemas.microsoft.com/office/drawing/2014/main" id="{D4B69E3F-C1AE-5642-A6C9-9784F5D7B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436" y="2199264"/>
            <a:ext cx="1803130" cy="364211"/>
          </a:xfrm>
          <a:prstGeom prst="roundRect">
            <a:avLst>
              <a:gd name="adj" fmla="val 50000"/>
            </a:avLst>
          </a:prstGeom>
          <a:solidFill>
            <a:srgbClr val="E0F5F3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1440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r>
              <a:rPr lang="it-IT" sz="1000" b="0" i="0" u="none" strike="noStrike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Assegna le priorità di sviluppo</a:t>
            </a:r>
          </a:p>
        </p:txBody>
      </p:sp>
      <p:sp>
        <p:nvSpPr>
          <p:cNvPr id="68" name="AutoShape 167">
            <a:extLst>
              <a:ext uri="{FF2B5EF4-FFF2-40B4-BE49-F238E27FC236}">
                <a16:creationId xmlns:a16="http://schemas.microsoft.com/office/drawing/2014/main" id="{BDA8328B-8664-314D-B522-6343FF335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436" y="3911745"/>
            <a:ext cx="1803130" cy="364211"/>
          </a:xfrm>
          <a:prstGeom prst="roundRect">
            <a:avLst>
              <a:gd name="adj" fmla="val 50000"/>
            </a:avLst>
          </a:prstGeom>
          <a:solidFill>
            <a:srgbClr val="CCEFDA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1440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r>
              <a:rPr lang="it-IT" sz="1000" b="0" i="0" u="none" strike="noStrike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Implementa nel ciclo di rilascio successivo</a:t>
            </a:r>
          </a:p>
        </p:txBody>
      </p:sp>
      <p:sp>
        <p:nvSpPr>
          <p:cNvPr id="69" name="AutoShape 167">
            <a:extLst>
              <a:ext uri="{FF2B5EF4-FFF2-40B4-BE49-F238E27FC236}">
                <a16:creationId xmlns:a16="http://schemas.microsoft.com/office/drawing/2014/main" id="{5AEBCEAB-78B5-A544-A049-23BCE3911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436" y="5624226"/>
            <a:ext cx="1803130" cy="364211"/>
          </a:xfrm>
          <a:prstGeom prst="roundRect">
            <a:avLst>
              <a:gd name="adj" fmla="val 50000"/>
            </a:avLst>
          </a:prstGeom>
          <a:solidFill>
            <a:srgbClr val="DFEECF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1440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r>
              <a:rPr lang="it-IT" sz="1000" b="0" i="0" u="none" strike="noStrike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Procedi con il test di integrazione</a:t>
            </a:r>
          </a:p>
        </p:txBody>
      </p:sp>
      <p:sp>
        <p:nvSpPr>
          <p:cNvPr id="70" name="AutoShape 167">
            <a:extLst>
              <a:ext uri="{FF2B5EF4-FFF2-40B4-BE49-F238E27FC236}">
                <a16:creationId xmlns:a16="http://schemas.microsoft.com/office/drawing/2014/main" id="{5810C9AC-86FA-D142-98EF-D6ED97F46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436" y="1343024"/>
            <a:ext cx="1803130" cy="364211"/>
          </a:xfrm>
          <a:prstGeom prst="roundRect">
            <a:avLst>
              <a:gd name="adj" fmla="val 50000"/>
            </a:avLst>
          </a:prstGeom>
          <a:solidFill>
            <a:srgbClr val="E0F5F3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1440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r>
              <a:rPr lang="it-IT" sz="1000" b="0" i="0" u="none" strike="noStrike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Inizia la fase di sviluppo</a:t>
            </a:r>
          </a:p>
        </p:txBody>
      </p:sp>
      <p:sp>
        <p:nvSpPr>
          <p:cNvPr id="71" name="AutoShape 167">
            <a:extLst>
              <a:ext uri="{FF2B5EF4-FFF2-40B4-BE49-F238E27FC236}">
                <a16:creationId xmlns:a16="http://schemas.microsoft.com/office/drawing/2014/main" id="{4D339E7D-1AED-FE40-A0AA-D2A41AF19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436" y="3055505"/>
            <a:ext cx="1803130" cy="364211"/>
          </a:xfrm>
          <a:prstGeom prst="roundRect">
            <a:avLst>
              <a:gd name="adj" fmla="val 50000"/>
            </a:avLst>
          </a:prstGeom>
          <a:solidFill>
            <a:srgbClr val="CCEFDA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1440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r>
              <a:rPr lang="it-IT" sz="1000" b="0" i="0" u="none" strike="noStrike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Convalida con prototipo</a:t>
            </a:r>
          </a:p>
        </p:txBody>
      </p:sp>
      <p:sp>
        <p:nvSpPr>
          <p:cNvPr id="72" name="AutoShape 167">
            <a:extLst>
              <a:ext uri="{FF2B5EF4-FFF2-40B4-BE49-F238E27FC236}">
                <a16:creationId xmlns:a16="http://schemas.microsoft.com/office/drawing/2014/main" id="{D993DB0F-C9B0-2846-B269-5BD921EE3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436" y="4767985"/>
            <a:ext cx="1803130" cy="364211"/>
          </a:xfrm>
          <a:prstGeom prst="roundRect">
            <a:avLst>
              <a:gd name="adj" fmla="val 50000"/>
            </a:avLst>
          </a:prstGeom>
          <a:solidFill>
            <a:srgbClr val="DFEECF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1440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r>
              <a:rPr lang="it-IT" sz="1000" b="0" i="0" u="none" strike="noStrike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Monitora rapidamente lo sviluppo</a:t>
            </a:r>
          </a:p>
        </p:txBody>
      </p:sp>
      <p:sp>
        <p:nvSpPr>
          <p:cNvPr id="73" name="Text Box 173">
            <a:extLst>
              <a:ext uri="{FF2B5EF4-FFF2-40B4-BE49-F238E27FC236}">
                <a16:creationId xmlns:a16="http://schemas.microsoft.com/office/drawing/2014/main" id="{C9A3FC2B-046C-B741-B5EF-4314CC760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9994" y="2016957"/>
            <a:ext cx="389442" cy="27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05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Century Gothic" charset="0"/>
                <a:ea typeface="Century Gothic" charset="0"/>
                <a:cs typeface="Century Gothic" charset="0"/>
              </a:rPr>
              <a:t>SÌ</a:t>
            </a:r>
          </a:p>
        </p:txBody>
      </p:sp>
      <p:sp>
        <p:nvSpPr>
          <p:cNvPr id="74" name="Text Box 173">
            <a:extLst>
              <a:ext uri="{FF2B5EF4-FFF2-40B4-BE49-F238E27FC236}">
                <a16:creationId xmlns:a16="http://schemas.microsoft.com/office/drawing/2014/main" id="{AF748685-654E-7941-9CB4-A8BCE5E4F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9994" y="3748005"/>
            <a:ext cx="389442" cy="27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05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Century Gothic" charset="0"/>
                <a:ea typeface="Century Gothic" charset="0"/>
                <a:cs typeface="Century Gothic" charset="0"/>
              </a:rPr>
              <a:t>SÌ</a:t>
            </a:r>
          </a:p>
        </p:txBody>
      </p:sp>
      <p:sp>
        <p:nvSpPr>
          <p:cNvPr id="75" name="Text Box 173">
            <a:extLst>
              <a:ext uri="{FF2B5EF4-FFF2-40B4-BE49-F238E27FC236}">
                <a16:creationId xmlns:a16="http://schemas.microsoft.com/office/drawing/2014/main" id="{9D80500C-0D38-7D4E-A436-FC8681A65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9994" y="5473234"/>
            <a:ext cx="389442" cy="27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05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Century Gothic" charset="0"/>
                <a:ea typeface="Century Gothic" charset="0"/>
                <a:cs typeface="Century Gothic" charset="0"/>
              </a:rPr>
              <a:t>SÌ</a:t>
            </a:r>
          </a:p>
        </p:txBody>
      </p:sp>
      <p:sp>
        <p:nvSpPr>
          <p:cNvPr id="76" name="AutoShape 167">
            <a:extLst>
              <a:ext uri="{FF2B5EF4-FFF2-40B4-BE49-F238E27FC236}">
                <a16:creationId xmlns:a16="http://schemas.microsoft.com/office/drawing/2014/main" id="{64CDC506-D5A4-8846-AF3E-022FB8F06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163422"/>
            <a:ext cx="3114675" cy="822960"/>
          </a:xfrm>
          <a:prstGeom prst="diamond">
            <a:avLst/>
          </a:prstGeom>
          <a:solidFill>
            <a:srgbClr val="1C8C8B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 rtl="0"/>
            <a:r>
              <a:rPr lang="it-IT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Decisione A2: </a:t>
            </a:r>
            <a:br>
              <a:rPr lang="en-US" sz="9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t-IT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Fornirà un vantaggio competitivo?</a:t>
            </a:r>
            <a:endParaRPr lang="it-IT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8450730-3453-BEF6-2F55-520C0D5A6F26}"/>
              </a:ext>
            </a:extLst>
          </p:cNvPr>
          <p:cNvGrpSpPr/>
          <p:nvPr/>
        </p:nvGrpSpPr>
        <p:grpSpPr>
          <a:xfrm>
            <a:off x="9112151" y="2250729"/>
            <a:ext cx="723056" cy="633910"/>
            <a:chOff x="9706038" y="1361021"/>
            <a:chExt cx="795688" cy="950490"/>
          </a:xfrm>
        </p:grpSpPr>
        <p:sp>
          <p:nvSpPr>
            <p:cNvPr id="103" name="Text Box 173">
              <a:extLst>
                <a:ext uri="{FF2B5EF4-FFF2-40B4-BE49-F238E27FC236}">
                  <a16:creationId xmlns:a16="http://schemas.microsoft.com/office/drawing/2014/main" id="{6B972D36-E201-8247-8F5C-3FFD39A1A6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6038" y="1896961"/>
              <a:ext cx="428562" cy="4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it-IT" sz="105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NO</a:t>
              </a:r>
            </a:p>
          </p:txBody>
        </p:sp>
        <p:sp>
          <p:nvSpPr>
            <p:cNvPr id="104" name="Text Box 173">
              <a:extLst>
                <a:ext uri="{FF2B5EF4-FFF2-40B4-BE49-F238E27FC236}">
                  <a16:creationId xmlns:a16="http://schemas.microsoft.com/office/drawing/2014/main" id="{8FB493F6-AE0A-1F4C-A693-71B5A7E8E2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2388" y="1361021"/>
              <a:ext cx="428562" cy="4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it-IT" sz="105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SÌ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3417D786-5EA2-6C45-9225-6F106F6617E8}"/>
                </a:ext>
              </a:extLst>
            </p:cNvPr>
            <p:cNvCxnSpPr/>
            <p:nvPr/>
          </p:nvCxnSpPr>
          <p:spPr>
            <a:xfrm>
              <a:off x="10044526" y="1951807"/>
              <a:ext cx="457200" cy="18288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903364F7-027C-534C-8046-51FF16861429}"/>
                </a:ext>
              </a:extLst>
            </p:cNvPr>
            <p:cNvCxnSpPr/>
            <p:nvPr/>
          </p:nvCxnSpPr>
          <p:spPr>
            <a:xfrm flipV="1">
              <a:off x="10044526" y="1558107"/>
              <a:ext cx="457200" cy="18288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C11E8CA-6753-16E7-A23E-1AF1FF4C6CA6}"/>
              </a:ext>
            </a:extLst>
          </p:cNvPr>
          <p:cNvGrpSpPr/>
          <p:nvPr/>
        </p:nvGrpSpPr>
        <p:grpSpPr>
          <a:xfrm>
            <a:off x="9112151" y="1381707"/>
            <a:ext cx="723056" cy="633910"/>
            <a:chOff x="9706038" y="58001"/>
            <a:chExt cx="795688" cy="950490"/>
          </a:xfrm>
        </p:grpSpPr>
        <p:sp>
          <p:nvSpPr>
            <p:cNvPr id="99" name="Text Box 173">
              <a:extLst>
                <a:ext uri="{FF2B5EF4-FFF2-40B4-BE49-F238E27FC236}">
                  <a16:creationId xmlns:a16="http://schemas.microsoft.com/office/drawing/2014/main" id="{1D1F50AE-AAD1-684E-AD3F-02FCEFD464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6038" y="593941"/>
              <a:ext cx="428562" cy="4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it-IT" sz="105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NO</a:t>
              </a:r>
            </a:p>
          </p:txBody>
        </p:sp>
        <p:sp>
          <p:nvSpPr>
            <p:cNvPr id="100" name="Text Box 173">
              <a:extLst>
                <a:ext uri="{FF2B5EF4-FFF2-40B4-BE49-F238E27FC236}">
                  <a16:creationId xmlns:a16="http://schemas.microsoft.com/office/drawing/2014/main" id="{2B8B417C-FEF1-1C4A-B631-ABF70D6A45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2388" y="58001"/>
              <a:ext cx="428562" cy="4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it-IT" sz="105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SÌ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DA115241-65DE-AB46-96CB-FB3C04DE5ED9}"/>
                </a:ext>
              </a:extLst>
            </p:cNvPr>
            <p:cNvCxnSpPr/>
            <p:nvPr/>
          </p:nvCxnSpPr>
          <p:spPr>
            <a:xfrm>
              <a:off x="10044526" y="648787"/>
              <a:ext cx="457200" cy="18288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076C5C57-DDFC-8E4D-91AB-1C02461382AF}"/>
                </a:ext>
              </a:extLst>
            </p:cNvPr>
            <p:cNvCxnSpPr/>
            <p:nvPr/>
          </p:nvCxnSpPr>
          <p:spPr>
            <a:xfrm flipV="1">
              <a:off x="10044526" y="255087"/>
              <a:ext cx="457200" cy="18288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DFB6561-E162-FB40-BEC2-338FF9C36E85}"/>
              </a:ext>
            </a:extLst>
          </p:cNvPr>
          <p:cNvGrpSpPr/>
          <p:nvPr/>
        </p:nvGrpSpPr>
        <p:grpSpPr>
          <a:xfrm>
            <a:off x="9112151" y="3119752"/>
            <a:ext cx="723056" cy="633910"/>
            <a:chOff x="9706038" y="2664041"/>
            <a:chExt cx="795688" cy="950490"/>
          </a:xfrm>
        </p:grpSpPr>
        <p:sp>
          <p:nvSpPr>
            <p:cNvPr id="95" name="Text Box 173">
              <a:extLst>
                <a:ext uri="{FF2B5EF4-FFF2-40B4-BE49-F238E27FC236}">
                  <a16:creationId xmlns:a16="http://schemas.microsoft.com/office/drawing/2014/main" id="{7DE9FB07-85AE-0358-9E96-73ACDB3582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6038" y="3199981"/>
              <a:ext cx="428562" cy="4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it-IT" sz="105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NO</a:t>
              </a:r>
            </a:p>
          </p:txBody>
        </p:sp>
        <p:sp>
          <p:nvSpPr>
            <p:cNvPr id="96" name="Text Box 173">
              <a:extLst>
                <a:ext uri="{FF2B5EF4-FFF2-40B4-BE49-F238E27FC236}">
                  <a16:creationId xmlns:a16="http://schemas.microsoft.com/office/drawing/2014/main" id="{5D19129F-039B-8D86-158E-B6C4BD73F0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2388" y="2664041"/>
              <a:ext cx="428562" cy="4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it-IT" sz="105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SÌ</a:t>
              </a:r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B869400E-EF42-757F-FB19-B898C0FD52B1}"/>
                </a:ext>
              </a:extLst>
            </p:cNvPr>
            <p:cNvCxnSpPr/>
            <p:nvPr/>
          </p:nvCxnSpPr>
          <p:spPr>
            <a:xfrm>
              <a:off x="10044526" y="3254827"/>
              <a:ext cx="457200" cy="18288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ECBB66B2-AB3B-6F13-0A33-BB54FA311BA2}"/>
                </a:ext>
              </a:extLst>
            </p:cNvPr>
            <p:cNvCxnSpPr/>
            <p:nvPr/>
          </p:nvCxnSpPr>
          <p:spPr>
            <a:xfrm flipV="1">
              <a:off x="10044526" y="2861127"/>
              <a:ext cx="457200" cy="18288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284A3EF-B3A4-744A-85A0-034D8453A365}"/>
              </a:ext>
            </a:extLst>
          </p:cNvPr>
          <p:cNvGrpSpPr/>
          <p:nvPr/>
        </p:nvGrpSpPr>
        <p:grpSpPr>
          <a:xfrm>
            <a:off x="9112151" y="3988775"/>
            <a:ext cx="723056" cy="633910"/>
            <a:chOff x="9706038" y="3967061"/>
            <a:chExt cx="795688" cy="950490"/>
          </a:xfrm>
        </p:grpSpPr>
        <p:sp>
          <p:nvSpPr>
            <p:cNvPr id="91" name="Text Box 173">
              <a:extLst>
                <a:ext uri="{FF2B5EF4-FFF2-40B4-BE49-F238E27FC236}">
                  <a16:creationId xmlns:a16="http://schemas.microsoft.com/office/drawing/2014/main" id="{EB1681E1-C66A-675E-C0CE-5D4D94F526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6038" y="4503001"/>
              <a:ext cx="428562" cy="4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it-IT" sz="105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NO</a:t>
              </a:r>
            </a:p>
          </p:txBody>
        </p:sp>
        <p:sp>
          <p:nvSpPr>
            <p:cNvPr id="92" name="Text Box 173">
              <a:extLst>
                <a:ext uri="{FF2B5EF4-FFF2-40B4-BE49-F238E27FC236}">
                  <a16:creationId xmlns:a16="http://schemas.microsoft.com/office/drawing/2014/main" id="{65123088-7E74-82D8-3898-CDF2458A63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2388" y="3967061"/>
              <a:ext cx="428562" cy="4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it-IT" sz="105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SÌ</a:t>
              </a:r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FA69EF71-E011-36C0-28A3-E94638BA5332}"/>
                </a:ext>
              </a:extLst>
            </p:cNvPr>
            <p:cNvCxnSpPr/>
            <p:nvPr/>
          </p:nvCxnSpPr>
          <p:spPr>
            <a:xfrm>
              <a:off x="10044526" y="4557847"/>
              <a:ext cx="457200" cy="18288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56ED1266-14C0-139A-51E7-284AC8B9FC83}"/>
                </a:ext>
              </a:extLst>
            </p:cNvPr>
            <p:cNvCxnSpPr/>
            <p:nvPr/>
          </p:nvCxnSpPr>
          <p:spPr>
            <a:xfrm flipV="1">
              <a:off x="10044526" y="4164147"/>
              <a:ext cx="457200" cy="18288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57BF7B4-7253-A84F-A1AE-A910DB4A615E}"/>
              </a:ext>
            </a:extLst>
          </p:cNvPr>
          <p:cNvGrpSpPr/>
          <p:nvPr/>
        </p:nvGrpSpPr>
        <p:grpSpPr>
          <a:xfrm>
            <a:off x="9112151" y="4857798"/>
            <a:ext cx="723056" cy="633910"/>
            <a:chOff x="9706038" y="5270081"/>
            <a:chExt cx="795688" cy="950490"/>
          </a:xfrm>
        </p:grpSpPr>
        <p:sp>
          <p:nvSpPr>
            <p:cNvPr id="87" name="Text Box 173">
              <a:extLst>
                <a:ext uri="{FF2B5EF4-FFF2-40B4-BE49-F238E27FC236}">
                  <a16:creationId xmlns:a16="http://schemas.microsoft.com/office/drawing/2014/main" id="{8A22ECE9-3079-4F20-785C-383DCE913A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6038" y="5806021"/>
              <a:ext cx="428562" cy="4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it-IT" sz="105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NO</a:t>
              </a:r>
            </a:p>
          </p:txBody>
        </p:sp>
        <p:sp>
          <p:nvSpPr>
            <p:cNvPr id="88" name="Text Box 173">
              <a:extLst>
                <a:ext uri="{FF2B5EF4-FFF2-40B4-BE49-F238E27FC236}">
                  <a16:creationId xmlns:a16="http://schemas.microsoft.com/office/drawing/2014/main" id="{1574CCDF-7CB7-B744-A650-BDD9587C99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2388" y="5270081"/>
              <a:ext cx="428562" cy="4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it-IT" sz="105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SÌ</a:t>
              </a:r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CAFFF916-231B-7198-C5D5-3CEEA315F394}"/>
                </a:ext>
              </a:extLst>
            </p:cNvPr>
            <p:cNvCxnSpPr/>
            <p:nvPr/>
          </p:nvCxnSpPr>
          <p:spPr>
            <a:xfrm>
              <a:off x="10044526" y="5860867"/>
              <a:ext cx="457200" cy="18288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7ACF6F9E-F05B-7DE8-19B1-B2EF2021BCC2}"/>
                </a:ext>
              </a:extLst>
            </p:cNvPr>
            <p:cNvCxnSpPr/>
            <p:nvPr/>
          </p:nvCxnSpPr>
          <p:spPr>
            <a:xfrm flipV="1">
              <a:off x="10044526" y="5467167"/>
              <a:ext cx="457200" cy="18288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5A5D6C2-CA3B-2C49-9ADB-967B0854D9CC}"/>
              </a:ext>
            </a:extLst>
          </p:cNvPr>
          <p:cNvGrpSpPr/>
          <p:nvPr/>
        </p:nvGrpSpPr>
        <p:grpSpPr>
          <a:xfrm>
            <a:off x="9112151" y="5726820"/>
            <a:ext cx="723056" cy="633910"/>
            <a:chOff x="9706038" y="6573101"/>
            <a:chExt cx="795688" cy="950490"/>
          </a:xfrm>
        </p:grpSpPr>
        <p:sp>
          <p:nvSpPr>
            <p:cNvPr id="83" name="Text Box 173">
              <a:extLst>
                <a:ext uri="{FF2B5EF4-FFF2-40B4-BE49-F238E27FC236}">
                  <a16:creationId xmlns:a16="http://schemas.microsoft.com/office/drawing/2014/main" id="{93D9B924-8C6C-5F5D-7DCE-0A1A72EA5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6038" y="7109041"/>
              <a:ext cx="428562" cy="4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it-IT" sz="105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NO</a:t>
              </a:r>
            </a:p>
          </p:txBody>
        </p:sp>
        <p:sp>
          <p:nvSpPr>
            <p:cNvPr id="84" name="Text Box 173">
              <a:extLst>
                <a:ext uri="{FF2B5EF4-FFF2-40B4-BE49-F238E27FC236}">
                  <a16:creationId xmlns:a16="http://schemas.microsoft.com/office/drawing/2014/main" id="{15582954-5132-9A5D-F013-6C093ED658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2388" y="6573101"/>
              <a:ext cx="428562" cy="4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it-IT" sz="105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SÌ</a:t>
              </a: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7D0B9F02-490B-7C7E-6063-4D0AFB929E6E}"/>
                </a:ext>
              </a:extLst>
            </p:cNvPr>
            <p:cNvCxnSpPr/>
            <p:nvPr/>
          </p:nvCxnSpPr>
          <p:spPr>
            <a:xfrm>
              <a:off x="10044526" y="7163887"/>
              <a:ext cx="457200" cy="18288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420F1865-2C0F-EEBB-0FB8-23097CB52301}"/>
                </a:ext>
              </a:extLst>
            </p:cNvPr>
            <p:cNvCxnSpPr/>
            <p:nvPr/>
          </p:nvCxnSpPr>
          <p:spPr>
            <a:xfrm flipV="1">
              <a:off x="10044526" y="6770187"/>
              <a:ext cx="457200" cy="18288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64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C4CC84A-D192-1E17-1112-2F240D2B7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559238"/>
              </p:ext>
            </p:extLst>
          </p:nvPr>
        </p:nvGraphicFramePr>
        <p:xfrm>
          <a:off x="256541" y="1039330"/>
          <a:ext cx="11643360" cy="55315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634">
                  <a:extLst>
                    <a:ext uri="{9D8B030D-6E8A-4147-A177-3AD203B41FA5}">
                      <a16:colId xmlns:a16="http://schemas.microsoft.com/office/drawing/2014/main" val="867580656"/>
                    </a:ext>
                  </a:extLst>
                </a:gridCol>
                <a:gridCol w="3624263">
                  <a:extLst>
                    <a:ext uri="{9D8B030D-6E8A-4147-A177-3AD203B41FA5}">
                      <a16:colId xmlns:a16="http://schemas.microsoft.com/office/drawing/2014/main" val="1582733205"/>
                    </a:ext>
                  </a:extLst>
                </a:gridCol>
                <a:gridCol w="3843337">
                  <a:extLst>
                    <a:ext uri="{9D8B030D-6E8A-4147-A177-3AD203B41FA5}">
                      <a16:colId xmlns:a16="http://schemas.microsoft.com/office/drawing/2014/main" val="3351947120"/>
                    </a:ext>
                  </a:extLst>
                </a:gridCol>
                <a:gridCol w="2270126">
                  <a:extLst>
                    <a:ext uri="{9D8B030D-6E8A-4147-A177-3AD203B41FA5}">
                      <a16:colId xmlns:a16="http://schemas.microsoft.com/office/drawing/2014/main" val="739977279"/>
                    </a:ext>
                  </a:extLst>
                </a:gridCol>
              </a:tblGrid>
              <a:tr h="417330"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6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Domanda iniziale</a:t>
                      </a: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6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Livello decisionale 1</a:t>
                      </a: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6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Livello decisionale 2</a:t>
                      </a: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6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Risultato</a:t>
                      </a: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0204753"/>
                  </a:ext>
                </a:extLst>
              </a:tr>
              <a:tr h="5114261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228775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B52886F-B031-15BC-4AFB-864EA60DA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706777"/>
              </p:ext>
            </p:extLst>
          </p:nvPr>
        </p:nvGraphicFramePr>
        <p:xfrm>
          <a:off x="256540" y="176704"/>
          <a:ext cx="11643359" cy="698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86015">
                  <a:extLst>
                    <a:ext uri="{9D8B030D-6E8A-4147-A177-3AD203B41FA5}">
                      <a16:colId xmlns:a16="http://schemas.microsoft.com/office/drawing/2014/main" val="684787995"/>
                    </a:ext>
                  </a:extLst>
                </a:gridCol>
                <a:gridCol w="2387220">
                  <a:extLst>
                    <a:ext uri="{9D8B030D-6E8A-4147-A177-3AD203B41FA5}">
                      <a16:colId xmlns:a16="http://schemas.microsoft.com/office/drawing/2014/main" val="1194938607"/>
                    </a:ext>
                  </a:extLst>
                </a:gridCol>
                <a:gridCol w="2270124">
                  <a:extLst>
                    <a:ext uri="{9D8B030D-6E8A-4147-A177-3AD203B41FA5}">
                      <a16:colId xmlns:a16="http://schemas.microsoft.com/office/drawing/2014/main" val="2473674201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PROCESSO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AUTORE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DATA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995443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300914"/>
                  </a:ext>
                </a:extLst>
              </a:tr>
            </a:tbl>
          </a:graphicData>
        </a:graphic>
      </p:graphicFrame>
      <p:sp>
        <p:nvSpPr>
          <p:cNvPr id="6" name="AutoShape 167">
            <a:extLst>
              <a:ext uri="{FF2B5EF4-FFF2-40B4-BE49-F238E27FC236}">
                <a16:creationId xmlns:a16="http://schemas.microsoft.com/office/drawing/2014/main" id="{3BCD9379-E4B2-3D45-A65C-7E770C7C3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301" y="3889948"/>
            <a:ext cx="2908261" cy="822960"/>
          </a:xfrm>
          <a:prstGeom prst="diamond">
            <a:avLst/>
          </a:prstGeom>
          <a:solidFill>
            <a:srgbClr val="368C65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AutoShape 167">
            <a:extLst>
              <a:ext uri="{FF2B5EF4-FFF2-40B4-BE49-F238E27FC236}">
                <a16:creationId xmlns:a16="http://schemas.microsoft.com/office/drawing/2014/main" id="{B251E51C-2DBC-2845-9A6B-FE258335F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301" y="5608005"/>
            <a:ext cx="2908261" cy="822960"/>
          </a:xfrm>
          <a:prstGeom prst="diamond">
            <a:avLst/>
          </a:prstGeom>
          <a:solidFill>
            <a:srgbClr val="517F33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AutoShape 167">
            <a:extLst>
              <a:ext uri="{FF2B5EF4-FFF2-40B4-BE49-F238E27FC236}">
                <a16:creationId xmlns:a16="http://schemas.microsoft.com/office/drawing/2014/main" id="{5C0CEC7C-B0A0-0CE7-276C-0500B6848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099" y="3445286"/>
            <a:ext cx="1442677" cy="794233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US" sz="1200" b="0" i="0" u="none" strike="noStrike" baseline="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" name="Text Box 173">
            <a:extLst>
              <a:ext uri="{FF2B5EF4-FFF2-40B4-BE49-F238E27FC236}">
                <a16:creationId xmlns:a16="http://schemas.microsoft.com/office/drawing/2014/main" id="{413DA6B0-2E95-B4C1-928C-720072DA3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2360" y="2482808"/>
            <a:ext cx="389442" cy="27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05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NO</a:t>
            </a:r>
          </a:p>
        </p:txBody>
      </p:sp>
      <p:sp>
        <p:nvSpPr>
          <p:cNvPr id="11" name="AutoShape 167">
            <a:extLst>
              <a:ext uri="{FF2B5EF4-FFF2-40B4-BE49-F238E27FC236}">
                <a16:creationId xmlns:a16="http://schemas.microsoft.com/office/drawing/2014/main" id="{9EDB65D3-379C-3F45-9A75-4F168F48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3264" y="1734344"/>
            <a:ext cx="3128299" cy="870711"/>
          </a:xfrm>
          <a:prstGeom prst="diamond">
            <a:avLst/>
          </a:prstGeom>
          <a:solidFill>
            <a:srgbClr val="26B8B6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0" tIns="18288" rIns="0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AutoShape 167">
            <a:extLst>
              <a:ext uri="{FF2B5EF4-FFF2-40B4-BE49-F238E27FC236}">
                <a16:creationId xmlns:a16="http://schemas.microsoft.com/office/drawing/2014/main" id="{D5B564C5-CF77-0741-AE92-5AC257DAE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2194" y="2605054"/>
            <a:ext cx="1412584" cy="457200"/>
          </a:xfrm>
          <a:prstGeom prst="roundRect">
            <a:avLst>
              <a:gd name="adj" fmla="val 50000"/>
            </a:avLst>
          </a:prstGeom>
          <a:solidFill>
            <a:srgbClr val="BFEEEA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US" sz="1050" b="0" i="0" u="none" strike="noStrike" baseline="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B79B0B0-37B8-2948-9DF6-0C5A49523A8E}"/>
              </a:ext>
            </a:extLst>
          </p:cNvPr>
          <p:cNvCxnSpPr/>
          <p:nvPr/>
        </p:nvCxnSpPr>
        <p:spPr>
          <a:xfrm flipV="1">
            <a:off x="1861637" y="2469536"/>
            <a:ext cx="1165613" cy="1406021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DCC97EC-6293-5C44-BF46-A09A5A787613}"/>
              </a:ext>
            </a:extLst>
          </p:cNvPr>
          <p:cNvCxnSpPr/>
          <p:nvPr/>
        </p:nvCxnSpPr>
        <p:spPr>
          <a:xfrm>
            <a:off x="1861637" y="3873616"/>
            <a:ext cx="415466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utoShape 167">
            <a:extLst>
              <a:ext uri="{FF2B5EF4-FFF2-40B4-BE49-F238E27FC236}">
                <a16:creationId xmlns:a16="http://schemas.microsoft.com/office/drawing/2014/main" id="{656CBE57-9163-4744-9FE0-E69F940F4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3264" y="3445286"/>
            <a:ext cx="3132613" cy="870711"/>
          </a:xfrm>
          <a:prstGeom prst="diamond">
            <a:avLst/>
          </a:prstGeom>
          <a:solidFill>
            <a:srgbClr val="44AF7E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0" tIns="18288" rIns="0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AutoShape 167">
            <a:extLst>
              <a:ext uri="{FF2B5EF4-FFF2-40B4-BE49-F238E27FC236}">
                <a16:creationId xmlns:a16="http://schemas.microsoft.com/office/drawing/2014/main" id="{0293FE7E-D72A-734D-BCA0-EF634461E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2194" y="4339865"/>
            <a:ext cx="1412584" cy="457200"/>
          </a:xfrm>
          <a:prstGeom prst="roundRect">
            <a:avLst>
              <a:gd name="adj" fmla="val 50000"/>
            </a:avLst>
          </a:prstGeom>
          <a:solidFill>
            <a:srgbClr val="98E0BA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US" sz="1050" b="0" i="0" u="none" strike="noStrike" baseline="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7" name="Text Box 173">
            <a:extLst>
              <a:ext uri="{FF2B5EF4-FFF2-40B4-BE49-F238E27FC236}">
                <a16:creationId xmlns:a16="http://schemas.microsoft.com/office/drawing/2014/main" id="{938C5350-3C8A-444C-83E1-46B9B5EE2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2360" y="4210689"/>
            <a:ext cx="389442" cy="27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05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NO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3A4F901-2926-1845-B91C-64674A6331A5}"/>
              </a:ext>
            </a:extLst>
          </p:cNvPr>
          <p:cNvCxnSpPr/>
          <p:nvPr/>
        </p:nvCxnSpPr>
        <p:spPr>
          <a:xfrm>
            <a:off x="4578410" y="2478731"/>
            <a:ext cx="203029" cy="109385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0A22FA4-377E-2445-BDA9-B93553F0AAE0}"/>
              </a:ext>
            </a:extLst>
          </p:cNvPr>
          <p:cNvCxnSpPr/>
          <p:nvPr/>
        </p:nvCxnSpPr>
        <p:spPr>
          <a:xfrm>
            <a:off x="4578410" y="4206612"/>
            <a:ext cx="203029" cy="109385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73">
            <a:extLst>
              <a:ext uri="{FF2B5EF4-FFF2-40B4-BE49-F238E27FC236}">
                <a16:creationId xmlns:a16="http://schemas.microsoft.com/office/drawing/2014/main" id="{037C718D-1E96-BB4B-A585-813030B87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2360" y="5904690"/>
            <a:ext cx="389442" cy="27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05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NO</a:t>
            </a:r>
          </a:p>
        </p:txBody>
      </p:sp>
      <p:sp>
        <p:nvSpPr>
          <p:cNvPr id="31" name="AutoShape 167">
            <a:extLst>
              <a:ext uri="{FF2B5EF4-FFF2-40B4-BE49-F238E27FC236}">
                <a16:creationId xmlns:a16="http://schemas.microsoft.com/office/drawing/2014/main" id="{BED275A8-3CB1-124B-9740-448D4E520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3264" y="5156227"/>
            <a:ext cx="3128299" cy="870711"/>
          </a:xfrm>
          <a:prstGeom prst="diamond">
            <a:avLst/>
          </a:prstGeom>
          <a:solidFill>
            <a:srgbClr val="62993E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0" tIns="18288" rIns="0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AutoShape 167">
            <a:extLst>
              <a:ext uri="{FF2B5EF4-FFF2-40B4-BE49-F238E27FC236}">
                <a16:creationId xmlns:a16="http://schemas.microsoft.com/office/drawing/2014/main" id="{3ABFB658-8F54-B04E-9F55-FD58A354C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2194" y="6052347"/>
            <a:ext cx="1412584" cy="457200"/>
          </a:xfrm>
          <a:prstGeom prst="roundRect">
            <a:avLst>
              <a:gd name="adj" fmla="val 50000"/>
            </a:avLst>
          </a:prstGeom>
          <a:solidFill>
            <a:srgbClr val="C6E3AA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US" sz="1050" b="0" i="0" u="none" strike="noStrike" baseline="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A65B70E-48E7-FC45-9A0D-078918C4298C}"/>
              </a:ext>
            </a:extLst>
          </p:cNvPr>
          <p:cNvCxnSpPr/>
          <p:nvPr/>
        </p:nvCxnSpPr>
        <p:spPr>
          <a:xfrm flipV="1">
            <a:off x="5508504" y="1800405"/>
            <a:ext cx="830932" cy="366151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C6A76D6-CB32-B542-ACF7-8B18DD852359}"/>
              </a:ext>
            </a:extLst>
          </p:cNvPr>
          <p:cNvCxnSpPr/>
          <p:nvPr/>
        </p:nvCxnSpPr>
        <p:spPr>
          <a:xfrm flipV="1">
            <a:off x="5508503" y="3509653"/>
            <a:ext cx="830932" cy="36590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DF35654-D5A2-C04F-A4B5-86D47C26E221}"/>
              </a:ext>
            </a:extLst>
          </p:cNvPr>
          <p:cNvCxnSpPr/>
          <p:nvPr/>
        </p:nvCxnSpPr>
        <p:spPr>
          <a:xfrm flipV="1">
            <a:off x="5508504" y="5211877"/>
            <a:ext cx="830932" cy="366151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74F0CC0-F0C1-784F-886E-B82A048EE803}"/>
              </a:ext>
            </a:extLst>
          </p:cNvPr>
          <p:cNvCxnSpPr/>
          <p:nvPr/>
        </p:nvCxnSpPr>
        <p:spPr>
          <a:xfrm>
            <a:off x="1861637" y="3875557"/>
            <a:ext cx="1200235" cy="1372141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B676435-BCEC-5948-9DD2-E761F7767ECE}"/>
              </a:ext>
            </a:extLst>
          </p:cNvPr>
          <p:cNvCxnSpPr/>
          <p:nvPr/>
        </p:nvCxnSpPr>
        <p:spPr>
          <a:xfrm>
            <a:off x="4578410" y="5900613"/>
            <a:ext cx="203029" cy="109385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AutoShape 167">
            <a:extLst>
              <a:ext uri="{FF2B5EF4-FFF2-40B4-BE49-F238E27FC236}">
                <a16:creationId xmlns:a16="http://schemas.microsoft.com/office/drawing/2014/main" id="{AF17192F-18C3-4B40-A850-993640B2E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301" y="1300159"/>
            <a:ext cx="2908261" cy="822960"/>
          </a:xfrm>
          <a:prstGeom prst="diamond">
            <a:avLst/>
          </a:prstGeom>
          <a:solidFill>
            <a:srgbClr val="1C8C8B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AutoShape 167">
            <a:extLst>
              <a:ext uri="{FF2B5EF4-FFF2-40B4-BE49-F238E27FC236}">
                <a16:creationId xmlns:a16="http://schemas.microsoft.com/office/drawing/2014/main" id="{7E2E0F55-A3E8-FD4B-9B28-6A7882699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301" y="3026685"/>
            <a:ext cx="2908261" cy="822960"/>
          </a:xfrm>
          <a:prstGeom prst="diamond">
            <a:avLst/>
          </a:prstGeom>
          <a:solidFill>
            <a:srgbClr val="368C65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AutoShape 167">
            <a:extLst>
              <a:ext uri="{FF2B5EF4-FFF2-40B4-BE49-F238E27FC236}">
                <a16:creationId xmlns:a16="http://schemas.microsoft.com/office/drawing/2014/main" id="{804848D4-8622-704A-99BB-744350BA0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301" y="4765917"/>
            <a:ext cx="2908261" cy="822960"/>
          </a:xfrm>
          <a:prstGeom prst="diamond">
            <a:avLst/>
          </a:prstGeom>
          <a:solidFill>
            <a:srgbClr val="517F33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2E291EA-634A-3342-8CB9-211FD2A4CA86}"/>
              </a:ext>
            </a:extLst>
          </p:cNvPr>
          <p:cNvCxnSpPr/>
          <p:nvPr/>
        </p:nvCxnSpPr>
        <p:spPr>
          <a:xfrm>
            <a:off x="5496963" y="5584558"/>
            <a:ext cx="830932" cy="36590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2F58561-1F53-7C41-8A72-8F26A3D8F45D}"/>
              </a:ext>
            </a:extLst>
          </p:cNvPr>
          <p:cNvCxnSpPr/>
          <p:nvPr/>
        </p:nvCxnSpPr>
        <p:spPr>
          <a:xfrm>
            <a:off x="5508504" y="3873616"/>
            <a:ext cx="830932" cy="36590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E3D5AB1-C4A6-694F-B94F-9F2B9AE6408E}"/>
              </a:ext>
            </a:extLst>
          </p:cNvPr>
          <p:cNvCxnSpPr/>
          <p:nvPr/>
        </p:nvCxnSpPr>
        <p:spPr>
          <a:xfrm>
            <a:off x="5508504" y="2162675"/>
            <a:ext cx="830932" cy="36590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utoShape 167">
            <a:extLst>
              <a:ext uri="{FF2B5EF4-FFF2-40B4-BE49-F238E27FC236}">
                <a16:creationId xmlns:a16="http://schemas.microsoft.com/office/drawing/2014/main" id="{1A5F5A33-8B40-9B4C-87AA-445D64921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436" y="2627385"/>
            <a:ext cx="2103120" cy="364211"/>
          </a:xfrm>
          <a:prstGeom prst="roundRect">
            <a:avLst>
              <a:gd name="adj" fmla="val 50000"/>
            </a:avLst>
          </a:prstGeom>
          <a:solidFill>
            <a:srgbClr val="BFEEEA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1440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endParaRPr lang="en-US" sz="1000" b="0" i="0" u="none" strike="noStrike" baseline="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8" name="AutoShape 167">
            <a:extLst>
              <a:ext uri="{FF2B5EF4-FFF2-40B4-BE49-F238E27FC236}">
                <a16:creationId xmlns:a16="http://schemas.microsoft.com/office/drawing/2014/main" id="{CE8459D4-EF56-F747-A962-FE58CA917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436" y="4339865"/>
            <a:ext cx="2103120" cy="364211"/>
          </a:xfrm>
          <a:prstGeom prst="roundRect">
            <a:avLst>
              <a:gd name="adj" fmla="val 50000"/>
            </a:avLst>
          </a:prstGeom>
          <a:solidFill>
            <a:srgbClr val="98E0BA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1440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endParaRPr lang="en-US" sz="1000" b="0" i="0" u="none" strike="noStrike" baseline="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0" name="AutoShape 167">
            <a:extLst>
              <a:ext uri="{FF2B5EF4-FFF2-40B4-BE49-F238E27FC236}">
                <a16:creationId xmlns:a16="http://schemas.microsoft.com/office/drawing/2014/main" id="{14050546-36BD-AF41-9BDC-406D6F8DB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436" y="6052348"/>
            <a:ext cx="2103120" cy="364211"/>
          </a:xfrm>
          <a:prstGeom prst="roundRect">
            <a:avLst>
              <a:gd name="adj" fmla="val 50000"/>
            </a:avLst>
          </a:prstGeom>
          <a:solidFill>
            <a:srgbClr val="C6E3AA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1440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endParaRPr lang="en-US" sz="1000" b="0" i="0" u="none" strike="noStrike" baseline="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4" name="AutoShape 167">
            <a:extLst>
              <a:ext uri="{FF2B5EF4-FFF2-40B4-BE49-F238E27FC236}">
                <a16:creationId xmlns:a16="http://schemas.microsoft.com/office/drawing/2014/main" id="{A0A0F091-8730-2243-9FDF-0C84AF7E7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436" y="1771144"/>
            <a:ext cx="2103120" cy="364211"/>
          </a:xfrm>
          <a:prstGeom prst="roundRect">
            <a:avLst>
              <a:gd name="adj" fmla="val 50000"/>
            </a:avLst>
          </a:prstGeom>
          <a:solidFill>
            <a:srgbClr val="BFEEEA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1440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endParaRPr lang="en-US" sz="1000" b="0" i="0" u="none" strike="noStrike" baseline="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5" name="AutoShape 167">
            <a:extLst>
              <a:ext uri="{FF2B5EF4-FFF2-40B4-BE49-F238E27FC236}">
                <a16:creationId xmlns:a16="http://schemas.microsoft.com/office/drawing/2014/main" id="{1810525E-F91E-6C44-81BD-171D3541F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436" y="3483625"/>
            <a:ext cx="2103120" cy="364211"/>
          </a:xfrm>
          <a:prstGeom prst="roundRect">
            <a:avLst>
              <a:gd name="adj" fmla="val 50000"/>
            </a:avLst>
          </a:prstGeom>
          <a:solidFill>
            <a:srgbClr val="98E0BA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1440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endParaRPr lang="en-US" sz="1000" b="0" i="0" u="none" strike="noStrike" baseline="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6" name="AutoShape 167">
            <a:extLst>
              <a:ext uri="{FF2B5EF4-FFF2-40B4-BE49-F238E27FC236}">
                <a16:creationId xmlns:a16="http://schemas.microsoft.com/office/drawing/2014/main" id="{CA8AB739-9738-F14F-BBD4-1EB116A04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436" y="5196106"/>
            <a:ext cx="2103120" cy="364211"/>
          </a:xfrm>
          <a:prstGeom prst="roundRect">
            <a:avLst>
              <a:gd name="adj" fmla="val 50000"/>
            </a:avLst>
          </a:prstGeom>
          <a:solidFill>
            <a:srgbClr val="C6E3AA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1440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endParaRPr lang="en-US" sz="1000" b="0" i="0" u="none" strike="noStrike" baseline="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7" name="AutoShape 167">
            <a:extLst>
              <a:ext uri="{FF2B5EF4-FFF2-40B4-BE49-F238E27FC236}">
                <a16:creationId xmlns:a16="http://schemas.microsoft.com/office/drawing/2014/main" id="{D4B69E3F-C1AE-5642-A6C9-9784F5D7B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436" y="2199264"/>
            <a:ext cx="1803130" cy="364211"/>
          </a:xfrm>
          <a:prstGeom prst="roundRect">
            <a:avLst>
              <a:gd name="adj" fmla="val 50000"/>
            </a:avLst>
          </a:prstGeom>
          <a:solidFill>
            <a:srgbClr val="E0F5F3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1440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endParaRPr lang="en-US" sz="1000" b="0" i="0" u="none" strike="noStrike" baseline="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8" name="AutoShape 167">
            <a:extLst>
              <a:ext uri="{FF2B5EF4-FFF2-40B4-BE49-F238E27FC236}">
                <a16:creationId xmlns:a16="http://schemas.microsoft.com/office/drawing/2014/main" id="{BDA8328B-8664-314D-B522-6343FF335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436" y="3911745"/>
            <a:ext cx="1803130" cy="364211"/>
          </a:xfrm>
          <a:prstGeom prst="roundRect">
            <a:avLst>
              <a:gd name="adj" fmla="val 50000"/>
            </a:avLst>
          </a:prstGeom>
          <a:solidFill>
            <a:srgbClr val="CCEFDA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1440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endParaRPr lang="en-US" sz="1000" b="0" i="0" u="none" strike="noStrike" baseline="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9" name="AutoShape 167">
            <a:extLst>
              <a:ext uri="{FF2B5EF4-FFF2-40B4-BE49-F238E27FC236}">
                <a16:creationId xmlns:a16="http://schemas.microsoft.com/office/drawing/2014/main" id="{5AEBCEAB-78B5-A544-A049-23BCE3911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436" y="5624226"/>
            <a:ext cx="1803130" cy="364211"/>
          </a:xfrm>
          <a:prstGeom prst="roundRect">
            <a:avLst>
              <a:gd name="adj" fmla="val 50000"/>
            </a:avLst>
          </a:prstGeom>
          <a:solidFill>
            <a:srgbClr val="DFEECF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1440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endParaRPr lang="en-US" sz="1000" b="0" i="0" u="none" strike="noStrike" baseline="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0" name="AutoShape 167">
            <a:extLst>
              <a:ext uri="{FF2B5EF4-FFF2-40B4-BE49-F238E27FC236}">
                <a16:creationId xmlns:a16="http://schemas.microsoft.com/office/drawing/2014/main" id="{5810C9AC-86FA-D142-98EF-D6ED97F46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436" y="1343024"/>
            <a:ext cx="1803130" cy="364211"/>
          </a:xfrm>
          <a:prstGeom prst="roundRect">
            <a:avLst>
              <a:gd name="adj" fmla="val 50000"/>
            </a:avLst>
          </a:prstGeom>
          <a:solidFill>
            <a:srgbClr val="E0F5F3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1440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endParaRPr lang="en-US" sz="1000" b="0" i="0" u="none" strike="noStrike" baseline="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1" name="AutoShape 167">
            <a:extLst>
              <a:ext uri="{FF2B5EF4-FFF2-40B4-BE49-F238E27FC236}">
                <a16:creationId xmlns:a16="http://schemas.microsoft.com/office/drawing/2014/main" id="{4D339E7D-1AED-FE40-A0AA-D2A41AF19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436" y="3055505"/>
            <a:ext cx="1803130" cy="364211"/>
          </a:xfrm>
          <a:prstGeom prst="roundRect">
            <a:avLst>
              <a:gd name="adj" fmla="val 50000"/>
            </a:avLst>
          </a:prstGeom>
          <a:solidFill>
            <a:srgbClr val="CCEFDA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1440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endParaRPr lang="en-US" sz="1000" b="0" i="0" u="none" strike="noStrike" baseline="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2" name="AutoShape 167">
            <a:extLst>
              <a:ext uri="{FF2B5EF4-FFF2-40B4-BE49-F238E27FC236}">
                <a16:creationId xmlns:a16="http://schemas.microsoft.com/office/drawing/2014/main" id="{D993DB0F-C9B0-2846-B269-5BD921EE3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436" y="4767985"/>
            <a:ext cx="1803130" cy="364211"/>
          </a:xfrm>
          <a:prstGeom prst="roundRect">
            <a:avLst>
              <a:gd name="adj" fmla="val 50000"/>
            </a:avLst>
          </a:prstGeom>
          <a:solidFill>
            <a:srgbClr val="DFEECF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1440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endParaRPr lang="en-US" sz="1000" b="0" i="0" u="none" strike="noStrike" baseline="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3" name="Text Box 173">
            <a:extLst>
              <a:ext uri="{FF2B5EF4-FFF2-40B4-BE49-F238E27FC236}">
                <a16:creationId xmlns:a16="http://schemas.microsoft.com/office/drawing/2014/main" id="{C9A3FC2B-046C-B741-B5EF-4314CC760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9994" y="2016957"/>
            <a:ext cx="389442" cy="27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05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Century Gothic" charset="0"/>
                <a:ea typeface="Century Gothic" charset="0"/>
                <a:cs typeface="Century Gothic" charset="0"/>
              </a:rPr>
              <a:t>SÌ</a:t>
            </a:r>
          </a:p>
        </p:txBody>
      </p:sp>
      <p:sp>
        <p:nvSpPr>
          <p:cNvPr id="74" name="Text Box 173">
            <a:extLst>
              <a:ext uri="{FF2B5EF4-FFF2-40B4-BE49-F238E27FC236}">
                <a16:creationId xmlns:a16="http://schemas.microsoft.com/office/drawing/2014/main" id="{AF748685-654E-7941-9CB4-A8BCE5E4F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9994" y="3748005"/>
            <a:ext cx="389442" cy="27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05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Century Gothic" charset="0"/>
                <a:ea typeface="Century Gothic" charset="0"/>
                <a:cs typeface="Century Gothic" charset="0"/>
              </a:rPr>
              <a:t>SÌ</a:t>
            </a:r>
          </a:p>
        </p:txBody>
      </p:sp>
      <p:sp>
        <p:nvSpPr>
          <p:cNvPr id="75" name="Text Box 173">
            <a:extLst>
              <a:ext uri="{FF2B5EF4-FFF2-40B4-BE49-F238E27FC236}">
                <a16:creationId xmlns:a16="http://schemas.microsoft.com/office/drawing/2014/main" id="{9D80500C-0D38-7D4E-A436-FC8681A65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9994" y="5473234"/>
            <a:ext cx="389442" cy="27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it-IT" sz="105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Century Gothic" charset="0"/>
                <a:ea typeface="Century Gothic" charset="0"/>
                <a:cs typeface="Century Gothic" charset="0"/>
              </a:rPr>
              <a:t>SÌ</a:t>
            </a:r>
          </a:p>
        </p:txBody>
      </p:sp>
      <p:sp>
        <p:nvSpPr>
          <p:cNvPr id="76" name="AutoShape 167">
            <a:extLst>
              <a:ext uri="{FF2B5EF4-FFF2-40B4-BE49-F238E27FC236}">
                <a16:creationId xmlns:a16="http://schemas.microsoft.com/office/drawing/2014/main" id="{64CDC506-D5A4-8846-AF3E-022FB8F06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301" y="2163422"/>
            <a:ext cx="2908261" cy="822960"/>
          </a:xfrm>
          <a:prstGeom prst="diamond">
            <a:avLst/>
          </a:prstGeom>
          <a:solidFill>
            <a:srgbClr val="1C8C8B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8450730-3453-BEF6-2F55-520C0D5A6F26}"/>
              </a:ext>
            </a:extLst>
          </p:cNvPr>
          <p:cNvGrpSpPr/>
          <p:nvPr/>
        </p:nvGrpSpPr>
        <p:grpSpPr>
          <a:xfrm>
            <a:off x="9112151" y="2250729"/>
            <a:ext cx="723056" cy="633910"/>
            <a:chOff x="9706038" y="1361021"/>
            <a:chExt cx="795688" cy="950490"/>
          </a:xfrm>
        </p:grpSpPr>
        <p:sp>
          <p:nvSpPr>
            <p:cNvPr id="103" name="Text Box 173">
              <a:extLst>
                <a:ext uri="{FF2B5EF4-FFF2-40B4-BE49-F238E27FC236}">
                  <a16:creationId xmlns:a16="http://schemas.microsoft.com/office/drawing/2014/main" id="{6B972D36-E201-8247-8F5C-3FFD39A1A6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6038" y="1896961"/>
              <a:ext cx="428562" cy="4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it-IT" sz="105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NO</a:t>
              </a:r>
            </a:p>
          </p:txBody>
        </p:sp>
        <p:sp>
          <p:nvSpPr>
            <p:cNvPr id="104" name="Text Box 173">
              <a:extLst>
                <a:ext uri="{FF2B5EF4-FFF2-40B4-BE49-F238E27FC236}">
                  <a16:creationId xmlns:a16="http://schemas.microsoft.com/office/drawing/2014/main" id="{8FB493F6-AE0A-1F4C-A693-71B5A7E8E2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2388" y="1361021"/>
              <a:ext cx="428562" cy="4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it-IT" sz="105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SÌ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3417D786-5EA2-6C45-9225-6F106F6617E8}"/>
                </a:ext>
              </a:extLst>
            </p:cNvPr>
            <p:cNvCxnSpPr/>
            <p:nvPr/>
          </p:nvCxnSpPr>
          <p:spPr>
            <a:xfrm>
              <a:off x="10044526" y="1951807"/>
              <a:ext cx="457200" cy="18288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903364F7-027C-534C-8046-51FF16861429}"/>
                </a:ext>
              </a:extLst>
            </p:cNvPr>
            <p:cNvCxnSpPr/>
            <p:nvPr/>
          </p:nvCxnSpPr>
          <p:spPr>
            <a:xfrm flipV="1">
              <a:off x="10044526" y="1558107"/>
              <a:ext cx="457200" cy="18288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C11E8CA-6753-16E7-A23E-1AF1FF4C6CA6}"/>
              </a:ext>
            </a:extLst>
          </p:cNvPr>
          <p:cNvGrpSpPr/>
          <p:nvPr/>
        </p:nvGrpSpPr>
        <p:grpSpPr>
          <a:xfrm>
            <a:off x="9112151" y="1381707"/>
            <a:ext cx="723056" cy="633910"/>
            <a:chOff x="9706038" y="58001"/>
            <a:chExt cx="795688" cy="950490"/>
          </a:xfrm>
        </p:grpSpPr>
        <p:sp>
          <p:nvSpPr>
            <p:cNvPr id="99" name="Text Box 173">
              <a:extLst>
                <a:ext uri="{FF2B5EF4-FFF2-40B4-BE49-F238E27FC236}">
                  <a16:creationId xmlns:a16="http://schemas.microsoft.com/office/drawing/2014/main" id="{1D1F50AE-AAD1-684E-AD3F-02FCEFD464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6038" y="593941"/>
              <a:ext cx="428562" cy="4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it-IT" sz="105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NO</a:t>
              </a:r>
            </a:p>
          </p:txBody>
        </p:sp>
        <p:sp>
          <p:nvSpPr>
            <p:cNvPr id="100" name="Text Box 173">
              <a:extLst>
                <a:ext uri="{FF2B5EF4-FFF2-40B4-BE49-F238E27FC236}">
                  <a16:creationId xmlns:a16="http://schemas.microsoft.com/office/drawing/2014/main" id="{2B8B417C-FEF1-1C4A-B631-ABF70D6A45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2388" y="58001"/>
              <a:ext cx="428562" cy="4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it-IT" sz="105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SÌ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DA115241-65DE-AB46-96CB-FB3C04DE5ED9}"/>
                </a:ext>
              </a:extLst>
            </p:cNvPr>
            <p:cNvCxnSpPr/>
            <p:nvPr/>
          </p:nvCxnSpPr>
          <p:spPr>
            <a:xfrm>
              <a:off x="10044526" y="648787"/>
              <a:ext cx="457200" cy="18288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076C5C57-DDFC-8E4D-91AB-1C02461382AF}"/>
                </a:ext>
              </a:extLst>
            </p:cNvPr>
            <p:cNvCxnSpPr/>
            <p:nvPr/>
          </p:nvCxnSpPr>
          <p:spPr>
            <a:xfrm flipV="1">
              <a:off x="10044526" y="255087"/>
              <a:ext cx="457200" cy="18288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DFB6561-E162-FB40-BEC2-338FF9C36E85}"/>
              </a:ext>
            </a:extLst>
          </p:cNvPr>
          <p:cNvGrpSpPr/>
          <p:nvPr/>
        </p:nvGrpSpPr>
        <p:grpSpPr>
          <a:xfrm>
            <a:off x="9112151" y="3119752"/>
            <a:ext cx="723056" cy="633910"/>
            <a:chOff x="9706038" y="2664041"/>
            <a:chExt cx="795688" cy="950490"/>
          </a:xfrm>
        </p:grpSpPr>
        <p:sp>
          <p:nvSpPr>
            <p:cNvPr id="95" name="Text Box 173">
              <a:extLst>
                <a:ext uri="{FF2B5EF4-FFF2-40B4-BE49-F238E27FC236}">
                  <a16:creationId xmlns:a16="http://schemas.microsoft.com/office/drawing/2014/main" id="{7DE9FB07-85AE-0358-9E96-73ACDB3582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6038" y="3199981"/>
              <a:ext cx="428562" cy="4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it-IT" sz="105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NO</a:t>
              </a:r>
            </a:p>
          </p:txBody>
        </p:sp>
        <p:sp>
          <p:nvSpPr>
            <p:cNvPr id="96" name="Text Box 173">
              <a:extLst>
                <a:ext uri="{FF2B5EF4-FFF2-40B4-BE49-F238E27FC236}">
                  <a16:creationId xmlns:a16="http://schemas.microsoft.com/office/drawing/2014/main" id="{5D19129F-039B-8D86-158E-B6C4BD73F0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2388" y="2664041"/>
              <a:ext cx="428562" cy="4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it-IT" sz="105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SÌ</a:t>
              </a:r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B869400E-EF42-757F-FB19-B898C0FD52B1}"/>
                </a:ext>
              </a:extLst>
            </p:cNvPr>
            <p:cNvCxnSpPr/>
            <p:nvPr/>
          </p:nvCxnSpPr>
          <p:spPr>
            <a:xfrm>
              <a:off x="10044526" y="3254827"/>
              <a:ext cx="457200" cy="18288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ECBB66B2-AB3B-6F13-0A33-BB54FA311BA2}"/>
                </a:ext>
              </a:extLst>
            </p:cNvPr>
            <p:cNvCxnSpPr/>
            <p:nvPr/>
          </p:nvCxnSpPr>
          <p:spPr>
            <a:xfrm flipV="1">
              <a:off x="10044526" y="2861127"/>
              <a:ext cx="457200" cy="18288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284A3EF-B3A4-744A-85A0-034D8453A365}"/>
              </a:ext>
            </a:extLst>
          </p:cNvPr>
          <p:cNvGrpSpPr/>
          <p:nvPr/>
        </p:nvGrpSpPr>
        <p:grpSpPr>
          <a:xfrm>
            <a:off x="9112151" y="3988775"/>
            <a:ext cx="723056" cy="633910"/>
            <a:chOff x="9706038" y="3967061"/>
            <a:chExt cx="795688" cy="950490"/>
          </a:xfrm>
        </p:grpSpPr>
        <p:sp>
          <p:nvSpPr>
            <p:cNvPr id="91" name="Text Box 173">
              <a:extLst>
                <a:ext uri="{FF2B5EF4-FFF2-40B4-BE49-F238E27FC236}">
                  <a16:creationId xmlns:a16="http://schemas.microsoft.com/office/drawing/2014/main" id="{EB1681E1-C66A-675E-C0CE-5D4D94F526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6038" y="4503001"/>
              <a:ext cx="428562" cy="4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it-IT" sz="105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NO</a:t>
              </a:r>
            </a:p>
          </p:txBody>
        </p:sp>
        <p:sp>
          <p:nvSpPr>
            <p:cNvPr id="92" name="Text Box 173">
              <a:extLst>
                <a:ext uri="{FF2B5EF4-FFF2-40B4-BE49-F238E27FC236}">
                  <a16:creationId xmlns:a16="http://schemas.microsoft.com/office/drawing/2014/main" id="{65123088-7E74-82D8-3898-CDF2458A63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2388" y="3967061"/>
              <a:ext cx="428562" cy="4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it-IT" sz="105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SÌ</a:t>
              </a:r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FA69EF71-E011-36C0-28A3-E94638BA5332}"/>
                </a:ext>
              </a:extLst>
            </p:cNvPr>
            <p:cNvCxnSpPr/>
            <p:nvPr/>
          </p:nvCxnSpPr>
          <p:spPr>
            <a:xfrm>
              <a:off x="10044526" y="4557847"/>
              <a:ext cx="457200" cy="18288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56ED1266-14C0-139A-51E7-284AC8B9FC83}"/>
                </a:ext>
              </a:extLst>
            </p:cNvPr>
            <p:cNvCxnSpPr/>
            <p:nvPr/>
          </p:nvCxnSpPr>
          <p:spPr>
            <a:xfrm flipV="1">
              <a:off x="10044526" y="4164147"/>
              <a:ext cx="457200" cy="18288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57BF7B4-7253-A84F-A1AE-A910DB4A615E}"/>
              </a:ext>
            </a:extLst>
          </p:cNvPr>
          <p:cNvGrpSpPr/>
          <p:nvPr/>
        </p:nvGrpSpPr>
        <p:grpSpPr>
          <a:xfrm>
            <a:off x="9112151" y="4857798"/>
            <a:ext cx="723056" cy="633910"/>
            <a:chOff x="9706038" y="5270081"/>
            <a:chExt cx="795688" cy="950490"/>
          </a:xfrm>
        </p:grpSpPr>
        <p:sp>
          <p:nvSpPr>
            <p:cNvPr id="87" name="Text Box 173">
              <a:extLst>
                <a:ext uri="{FF2B5EF4-FFF2-40B4-BE49-F238E27FC236}">
                  <a16:creationId xmlns:a16="http://schemas.microsoft.com/office/drawing/2014/main" id="{8A22ECE9-3079-4F20-785C-383DCE913A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6038" y="5806021"/>
              <a:ext cx="428562" cy="4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it-IT" sz="105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NO</a:t>
              </a:r>
            </a:p>
          </p:txBody>
        </p:sp>
        <p:sp>
          <p:nvSpPr>
            <p:cNvPr id="88" name="Text Box 173">
              <a:extLst>
                <a:ext uri="{FF2B5EF4-FFF2-40B4-BE49-F238E27FC236}">
                  <a16:creationId xmlns:a16="http://schemas.microsoft.com/office/drawing/2014/main" id="{1574CCDF-7CB7-B744-A650-BDD9587C99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2388" y="5270081"/>
              <a:ext cx="428562" cy="4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it-IT" sz="105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SÌ</a:t>
              </a:r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CAFFF916-231B-7198-C5D5-3CEEA315F394}"/>
                </a:ext>
              </a:extLst>
            </p:cNvPr>
            <p:cNvCxnSpPr/>
            <p:nvPr/>
          </p:nvCxnSpPr>
          <p:spPr>
            <a:xfrm>
              <a:off x="10044526" y="5860867"/>
              <a:ext cx="457200" cy="18288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7ACF6F9E-F05B-7DE8-19B1-B2EF2021BCC2}"/>
                </a:ext>
              </a:extLst>
            </p:cNvPr>
            <p:cNvCxnSpPr/>
            <p:nvPr/>
          </p:nvCxnSpPr>
          <p:spPr>
            <a:xfrm flipV="1">
              <a:off x="10044526" y="5467167"/>
              <a:ext cx="457200" cy="18288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5A5D6C2-CA3B-2C49-9ADB-967B0854D9CC}"/>
              </a:ext>
            </a:extLst>
          </p:cNvPr>
          <p:cNvGrpSpPr/>
          <p:nvPr/>
        </p:nvGrpSpPr>
        <p:grpSpPr>
          <a:xfrm>
            <a:off x="9112151" y="5726820"/>
            <a:ext cx="723056" cy="633910"/>
            <a:chOff x="9706038" y="6573101"/>
            <a:chExt cx="795688" cy="950490"/>
          </a:xfrm>
        </p:grpSpPr>
        <p:sp>
          <p:nvSpPr>
            <p:cNvPr id="83" name="Text Box 173">
              <a:extLst>
                <a:ext uri="{FF2B5EF4-FFF2-40B4-BE49-F238E27FC236}">
                  <a16:creationId xmlns:a16="http://schemas.microsoft.com/office/drawing/2014/main" id="{93D9B924-8C6C-5F5D-7DCE-0A1A72EA5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6038" y="7109041"/>
              <a:ext cx="428562" cy="4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it-IT" sz="105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NO</a:t>
              </a:r>
            </a:p>
          </p:txBody>
        </p:sp>
        <p:sp>
          <p:nvSpPr>
            <p:cNvPr id="84" name="Text Box 173">
              <a:extLst>
                <a:ext uri="{FF2B5EF4-FFF2-40B4-BE49-F238E27FC236}">
                  <a16:creationId xmlns:a16="http://schemas.microsoft.com/office/drawing/2014/main" id="{15582954-5132-9A5D-F013-6C093ED658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2388" y="6573101"/>
              <a:ext cx="428562" cy="4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it-IT" sz="105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SÌ</a:t>
              </a: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7D0B9F02-490B-7C7E-6063-4D0AFB929E6E}"/>
                </a:ext>
              </a:extLst>
            </p:cNvPr>
            <p:cNvCxnSpPr/>
            <p:nvPr/>
          </p:nvCxnSpPr>
          <p:spPr>
            <a:xfrm>
              <a:off x="10044526" y="7163887"/>
              <a:ext cx="457200" cy="18288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420F1865-2C0F-EEBB-0FB8-23097CB52301}"/>
                </a:ext>
              </a:extLst>
            </p:cNvPr>
            <p:cNvCxnSpPr/>
            <p:nvPr/>
          </p:nvCxnSpPr>
          <p:spPr>
            <a:xfrm flipV="1">
              <a:off x="10044526" y="6770187"/>
              <a:ext cx="457200" cy="18288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4210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l'accuratezza, l'affidabilità, l'idoneità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IT-Project-Roadmap-Template_PowerPoint" id="{E0B00D7D-4A39-F94B-B626-1431173AFEFD}" vid="{70A50C9C-6E0F-054C-A285-DFEABD7B5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12694</TotalTime>
  <Words>464</Words>
  <Application>Microsoft Office PowerPoint</Application>
  <PresentationFormat>Widescreen</PresentationFormat>
  <Paragraphs>90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Admin</cp:lastModifiedBy>
  <cp:revision>215</cp:revision>
  <cp:lastPrinted>2024-02-20T23:48:17Z</cp:lastPrinted>
  <dcterms:created xsi:type="dcterms:W3CDTF">2021-07-07T23:54:57Z</dcterms:created>
  <dcterms:modified xsi:type="dcterms:W3CDTF">2024-11-12T10:36:39Z</dcterms:modified>
</cp:coreProperties>
</file>