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9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08DA70"/>
    <a:srgbClr val="4FE5E5"/>
    <a:srgbClr val="86F2E2"/>
    <a:srgbClr val="FFF7CC"/>
    <a:srgbClr val="FFD691"/>
    <a:srgbClr val="FFBDBE"/>
    <a:srgbClr val="FFEDCE"/>
    <a:srgbClr val="FFAE30"/>
    <a:srgbClr val="DDF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varScale="1">
        <p:scale>
          <a:sx n="64" d="100"/>
          <a:sy n="64" d="100"/>
        </p:scale>
        <p:origin x="84" y="83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01392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smartsheet.com/try-it?trp=3816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7845042" cy="1077218"/>
          </a:xfrm>
          <a:prstGeom prst="rect">
            <a:avLst/>
          </a:prstGeom>
          <a:noFill/>
          <a:effectLst/>
        </p:spPr>
        <p:txBody>
          <a:bodyPr wrap="square" rtlCol="0">
            <a:spAutoFit/>
          </a:bodyPr>
          <a:lstStyle/>
          <a:p>
            <a:pPr rtl="0"/>
            <a:r>
              <a:rPr lang="it-IT" sz="3200" b="1" dirty="0">
                <a:solidFill>
                  <a:schemeClr val="tx1">
                    <a:lumMod val="65000"/>
                    <a:lumOff val="35000"/>
                  </a:schemeClr>
                </a:solidFill>
                <a:latin typeface="Century Gothic" panose="020B0502020202020204" pitchFamily="34" charset="0"/>
              </a:rPr>
              <a:t>Modello di diagramma di flusso animato per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18562"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698581" cy="4855625"/>
          </a:xfrm>
          <a:prstGeom prst="rect">
            <a:avLst/>
          </a:prstGeom>
          <a:noFill/>
        </p:spPr>
        <p:txBody>
          <a:bodyPr wrap="square" rtlCol="0">
            <a:spAutoFit/>
          </a:bodyPr>
          <a:lstStyle/>
          <a:p>
            <a:pPr algn="l" rtl="0">
              <a:lnSpc>
                <a:spcPct val="150000"/>
              </a:lnSpc>
              <a:spcBef>
                <a:spcPts val="0"/>
              </a:spcBef>
              <a:spcAft>
                <a:spcPts val="0"/>
              </a:spcAft>
            </a:pPr>
            <a:r>
              <a:rPr lang="it-IT" sz="1300" b="1" i="0" u="none" strike="noStrike" dirty="0">
                <a:solidFill>
                  <a:srgbClr val="000000"/>
                </a:solidFill>
                <a:effectLst/>
                <a:latin typeface="Century Gothic" panose="020B0502020202020204" pitchFamily="34" charset="0"/>
              </a:rPr>
              <a:t>Quando utilizzare questo modello: </a:t>
            </a:r>
            <a:r>
              <a:rPr lang="it-IT" sz="1300" i="0" u="none" strike="noStrike" dirty="0">
                <a:solidFill>
                  <a:srgbClr val="000000"/>
                </a:solidFill>
                <a:effectLst/>
                <a:latin typeface="Century Gothic" panose="020B0502020202020204" pitchFamily="34" charset="0"/>
              </a:rPr>
              <a:t>scegli questo modello di diagramma di flusso animato per PowerPoint per rendere le tue presentazioni più coinvolgenti con le animazioni, soprattutto in scenari in cui stai spiegando flussi di lavoro complessi o processi che richiedono maggiore chiarezza. </a:t>
            </a:r>
          </a:p>
          <a:p>
            <a:pPr algn="l" rtl="0">
              <a:lnSpc>
                <a:spcPct val="150000"/>
              </a:lnSpc>
              <a:spcBef>
                <a:spcPts val="0"/>
              </a:spcBef>
              <a:spcAft>
                <a:spcPts val="0"/>
              </a:spcAft>
            </a:pPr>
            <a:r>
              <a:rPr lang="it-IT"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it-IT" sz="1300" b="1" i="0" u="none" strike="noStrike" dirty="0">
                <a:solidFill>
                  <a:srgbClr val="000000"/>
                </a:solidFill>
                <a:effectLst/>
                <a:latin typeface="Century Gothic" panose="020B0502020202020204" pitchFamily="34" charset="0"/>
              </a:rPr>
              <a:t>Caratteristiche particolari del modello: </a:t>
            </a:r>
            <a:r>
              <a:rPr lang="it-IT" sz="1300" i="0" u="none" strike="noStrike" dirty="0">
                <a:solidFill>
                  <a:srgbClr val="000000"/>
                </a:solidFill>
                <a:effectLst/>
                <a:latin typeface="Century Gothic" panose="020B0502020202020204" pitchFamily="34" charset="0"/>
              </a:rPr>
              <a:t>questo modello di diagramma di flusso animato per PowerPoint prende vita con animazioni che guidano chi lo visualizza attraverso ogni fase di un processo, rendendolo più facile da capire e ricordare. È progettato per qualsiasi tipologia di utente e consente di migliorare le presentazioni con elementi visivamente accattivanti che catturano e mantengono l'attenzione. </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15774" y="1600292"/>
            <a:ext cx="6767076" cy="380648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rgbClr val="DDF4E5"/>
            </a:gs>
            <a:gs pos="55000">
              <a:srgbClr val="FFF7CC"/>
            </a:gs>
            <a:gs pos="0">
              <a:srgbClr val="33EFF0"/>
            </a:gs>
            <a:gs pos="74000">
              <a:schemeClr val="bg2"/>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D3544A-4460-9EA2-50FC-F2BA15255228}"/>
              </a:ext>
            </a:extLst>
          </p:cNvPr>
          <p:cNvPicPr>
            <a:picLocks noChangeAspect="1"/>
          </p:cNvPicPr>
          <p:nvPr/>
        </p:nvPicPr>
        <p:blipFill>
          <a:blip r:embed="rId3">
            <a:alphaModFix amt="12000"/>
          </a:blip>
          <a:stretch>
            <a:fillRect/>
          </a:stretch>
        </p:blipFill>
        <p:spPr>
          <a:xfrm>
            <a:off x="0" y="2784"/>
            <a:ext cx="12192000" cy="6172199"/>
          </a:xfrm>
          <a:prstGeom prst="rect">
            <a:avLst/>
          </a:prstGeom>
        </p:spPr>
      </p:pic>
      <p:cxnSp>
        <p:nvCxnSpPr>
          <p:cNvPr id="4" name="Straight Arrow Connector 3">
            <a:extLst>
              <a:ext uri="{FF2B5EF4-FFF2-40B4-BE49-F238E27FC236}">
                <a16:creationId xmlns:a16="http://schemas.microsoft.com/office/drawing/2014/main" id="{D09E6CEE-9896-AACC-3EE1-B59002FAA63D}"/>
              </a:ext>
            </a:extLst>
          </p:cNvPr>
          <p:cNvCxnSpPr>
            <a:cxnSpLocks/>
          </p:cNvCxnSpPr>
          <p:nvPr/>
        </p:nvCxnSpPr>
        <p:spPr>
          <a:xfrm>
            <a:off x="8933264" y="2017242"/>
            <a:ext cx="912722" cy="27543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7842494" y="1840599"/>
            <a:ext cx="52185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400" b="1" i="0" u="none" strike="noStrike" baseline="0">
                <a:solidFill>
                  <a:srgbClr val="C00000"/>
                </a:solidFill>
                <a:latin typeface="Century Gothic" charset="0"/>
                <a:ea typeface="Century Gothic" charset="0"/>
                <a:cs typeface="Century Gothic" charset="0"/>
              </a:rPr>
              <a:t>NO</a:t>
            </a:r>
          </a:p>
        </p:txBody>
      </p:sp>
      <p:sp>
        <p:nvSpPr>
          <p:cNvPr id="6"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9266944" y="1840599"/>
            <a:ext cx="463292"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400" b="1" i="0" u="none" strike="noStrike" baseline="0">
                <a:solidFill>
                  <a:schemeClr val="bg2">
                    <a:lumMod val="25000"/>
                  </a:schemeClr>
                </a:solidFill>
                <a:latin typeface="Century Gothic" charset="0"/>
                <a:ea typeface="Century Gothic" charset="0"/>
                <a:cs typeface="Century Gothic" charset="0"/>
              </a:rPr>
              <a:t>SÌ</a:t>
            </a:r>
          </a:p>
        </p:txBody>
      </p:sp>
      <p:cxnSp>
        <p:nvCxnSpPr>
          <p:cNvPr id="7" name="Straight Arrow Connector 6">
            <a:extLst>
              <a:ext uri="{FF2B5EF4-FFF2-40B4-BE49-F238E27FC236}">
                <a16:creationId xmlns:a16="http://schemas.microsoft.com/office/drawing/2014/main" id="{29E43CD6-FCCC-674A-B971-74F2748AD34B}"/>
              </a:ext>
            </a:extLst>
          </p:cNvPr>
          <p:cNvCxnSpPr>
            <a:cxnSpLocks/>
          </p:cNvCxnSpPr>
          <p:nvPr/>
        </p:nvCxnSpPr>
        <p:spPr>
          <a:xfrm flipH="1">
            <a:off x="7766588" y="2017242"/>
            <a:ext cx="831609" cy="322219"/>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36E455-2428-AC46-9D39-09F2701BD402}"/>
              </a:ext>
            </a:extLst>
          </p:cNvPr>
          <p:cNvCxnSpPr>
            <a:cxnSpLocks/>
          </p:cNvCxnSpPr>
          <p:nvPr/>
        </p:nvCxnSpPr>
        <p:spPr>
          <a:xfrm>
            <a:off x="2882562" y="1244809"/>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4BA79E-7D91-3740-9F67-38790C6C3BB8}"/>
              </a:ext>
            </a:extLst>
          </p:cNvPr>
          <p:cNvCxnSpPr>
            <a:cxnSpLocks/>
          </p:cNvCxnSpPr>
          <p:nvPr/>
        </p:nvCxnSpPr>
        <p:spPr>
          <a:xfrm>
            <a:off x="5581315" y="1244809"/>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6835B18-9FA0-BC4E-9F36-5F2DAE597B44}"/>
              </a:ext>
            </a:extLst>
          </p:cNvPr>
          <p:cNvCxnSpPr>
            <a:cxnSpLocks/>
          </p:cNvCxnSpPr>
          <p:nvPr/>
        </p:nvCxnSpPr>
        <p:spPr>
          <a:xfrm>
            <a:off x="8693113" y="5066994"/>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C8CAD74-4B4D-3742-864E-EF2FF8A5A53A}"/>
              </a:ext>
            </a:extLst>
          </p:cNvPr>
          <p:cNvCxnSpPr>
            <a:cxnSpLocks/>
          </p:cNvCxnSpPr>
          <p:nvPr/>
        </p:nvCxnSpPr>
        <p:spPr>
          <a:xfrm flipH="1">
            <a:off x="3022558" y="2733481"/>
            <a:ext cx="1699913"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03D7009-9744-2B4D-90F6-7ED14342DCE5}"/>
              </a:ext>
            </a:extLst>
          </p:cNvPr>
          <p:cNvCxnSpPr>
            <a:cxnSpLocks/>
          </p:cNvCxnSpPr>
          <p:nvPr/>
        </p:nvCxnSpPr>
        <p:spPr>
          <a:xfrm>
            <a:off x="3229092" y="5066994"/>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68C5A3-D27B-656C-7572-C153FDC9FB33}"/>
              </a:ext>
            </a:extLst>
          </p:cNvPr>
          <p:cNvCxnSpPr>
            <a:cxnSpLocks/>
          </p:cNvCxnSpPr>
          <p:nvPr/>
        </p:nvCxnSpPr>
        <p:spPr>
          <a:xfrm>
            <a:off x="1688819" y="3261792"/>
            <a:ext cx="0" cy="1194455"/>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18" name="Text Box 173">
            <a:extLst>
              <a:ext uri="{FF2B5EF4-FFF2-40B4-BE49-F238E27FC236}">
                <a16:creationId xmlns:a16="http://schemas.microsoft.com/office/drawing/2014/main" id="{A47CEB87-A8B3-5CB1-25E3-28631D0F1E9F}"/>
              </a:ext>
            </a:extLst>
          </p:cNvPr>
          <p:cNvSpPr txBox="1">
            <a:spLocks noChangeArrowheads="1"/>
          </p:cNvSpPr>
          <p:nvPr/>
        </p:nvSpPr>
        <p:spPr bwMode="auto">
          <a:xfrm>
            <a:off x="5918939" y="3764852"/>
            <a:ext cx="518174"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400" b="1" i="0" u="none" strike="noStrike" baseline="0">
                <a:solidFill>
                  <a:srgbClr val="C00000"/>
                </a:solidFill>
                <a:latin typeface="Century Gothic" charset="0"/>
                <a:ea typeface="Century Gothic" charset="0"/>
                <a:cs typeface="Century Gothic" charset="0"/>
              </a:rPr>
              <a:t>NO</a:t>
            </a:r>
          </a:p>
        </p:txBody>
      </p:sp>
      <p:sp>
        <p:nvSpPr>
          <p:cNvPr id="19" name="Text Box 174">
            <a:extLst>
              <a:ext uri="{FF2B5EF4-FFF2-40B4-BE49-F238E27FC236}">
                <a16:creationId xmlns:a16="http://schemas.microsoft.com/office/drawing/2014/main" id="{4F634050-5959-540C-3249-78E14E3497B7}"/>
              </a:ext>
            </a:extLst>
          </p:cNvPr>
          <p:cNvSpPr txBox="1">
            <a:spLocks noChangeArrowheads="1"/>
          </p:cNvSpPr>
          <p:nvPr/>
        </p:nvSpPr>
        <p:spPr bwMode="auto">
          <a:xfrm>
            <a:off x="8823035" y="4684846"/>
            <a:ext cx="44828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400" b="1" i="0" u="none" strike="noStrike" baseline="0">
                <a:solidFill>
                  <a:schemeClr val="bg2">
                    <a:lumMod val="25000"/>
                  </a:schemeClr>
                </a:solidFill>
                <a:latin typeface="Century Gothic" charset="0"/>
                <a:ea typeface="Century Gothic" charset="0"/>
                <a:cs typeface="Century Gothic" charset="0"/>
              </a:rPr>
              <a:t>SÌ</a:t>
            </a:r>
          </a:p>
        </p:txBody>
      </p:sp>
      <p:cxnSp>
        <p:nvCxnSpPr>
          <p:cNvPr id="17" name="Straight Arrow Connector 16">
            <a:extLst>
              <a:ext uri="{FF2B5EF4-FFF2-40B4-BE49-F238E27FC236}">
                <a16:creationId xmlns:a16="http://schemas.microsoft.com/office/drawing/2014/main" id="{2184B2E6-85F7-7E48-69FB-B4FB18104E29}"/>
              </a:ext>
            </a:extLst>
          </p:cNvPr>
          <p:cNvCxnSpPr>
            <a:cxnSpLocks/>
          </p:cNvCxnSpPr>
          <p:nvPr/>
        </p:nvCxnSpPr>
        <p:spPr>
          <a:xfrm flipV="1">
            <a:off x="6429397" y="3409377"/>
            <a:ext cx="0" cy="822960"/>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46" name="AutoShape 167">
            <a:extLst>
              <a:ext uri="{FF2B5EF4-FFF2-40B4-BE49-F238E27FC236}">
                <a16:creationId xmlns:a16="http://schemas.microsoft.com/office/drawing/2014/main" id="{8BE62BFD-4C7C-5144-8D25-E4E0E159AA61}"/>
              </a:ext>
            </a:extLst>
          </p:cNvPr>
          <p:cNvSpPr>
            <a:spLocks noChangeArrowheads="1"/>
          </p:cNvSpPr>
          <p:nvPr/>
        </p:nvSpPr>
        <p:spPr bwMode="auto">
          <a:xfrm>
            <a:off x="592369" y="858470"/>
            <a:ext cx="2213048" cy="772678"/>
          </a:xfrm>
          <a:prstGeom prst="roundRect">
            <a:avLst>
              <a:gd name="adj" fmla="val 50000"/>
            </a:avLst>
          </a:prstGeom>
          <a:solidFill>
            <a:schemeClr val="bg1"/>
          </a:soli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800" b="0" i="0" u="none" strike="noStrike" baseline="0">
                <a:solidFill>
                  <a:schemeClr val="bg2">
                    <a:lumMod val="25000"/>
                  </a:schemeClr>
                </a:solidFill>
                <a:latin typeface="Century Gothic" charset="0"/>
                <a:ea typeface="Century Gothic" charset="0"/>
                <a:cs typeface="Century Gothic" charset="0"/>
              </a:rPr>
              <a:t>Avvia il processo.</a:t>
            </a:r>
          </a:p>
        </p:txBody>
      </p:sp>
      <p:sp>
        <p:nvSpPr>
          <p:cNvPr id="50" name="AutoShape 168">
            <a:extLst>
              <a:ext uri="{FF2B5EF4-FFF2-40B4-BE49-F238E27FC236}">
                <a16:creationId xmlns:a16="http://schemas.microsoft.com/office/drawing/2014/main" id="{D4C957FA-3E22-8D4E-A48B-BAA4E79A3804}"/>
              </a:ext>
            </a:extLst>
          </p:cNvPr>
          <p:cNvSpPr>
            <a:spLocks noChangeArrowheads="1"/>
          </p:cNvSpPr>
          <p:nvPr/>
        </p:nvSpPr>
        <p:spPr bwMode="auto">
          <a:xfrm>
            <a:off x="6615910" y="519446"/>
            <a:ext cx="4298165" cy="1450727"/>
          </a:xfrm>
          <a:prstGeom prst="flowChartDecision">
            <a:avLst/>
          </a:prstGeom>
          <a:gradFill>
            <a:gsLst>
              <a:gs pos="36000">
                <a:srgbClr val="4FE5E5"/>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Punto di decisione che richiede una risposta sì/no.</a:t>
            </a:r>
          </a:p>
        </p:txBody>
      </p:sp>
      <p:sp>
        <p:nvSpPr>
          <p:cNvPr id="52" name="AutoShape 166">
            <a:extLst>
              <a:ext uri="{FF2B5EF4-FFF2-40B4-BE49-F238E27FC236}">
                <a16:creationId xmlns:a16="http://schemas.microsoft.com/office/drawing/2014/main" id="{AB73FFA7-2CC8-EB47-8348-B755D3CA9FEE}"/>
              </a:ext>
            </a:extLst>
          </p:cNvPr>
          <p:cNvSpPr>
            <a:spLocks noChangeArrowheads="1"/>
          </p:cNvSpPr>
          <p:nvPr/>
        </p:nvSpPr>
        <p:spPr bwMode="auto">
          <a:xfrm>
            <a:off x="3743874" y="787609"/>
            <a:ext cx="1707894" cy="914400"/>
          </a:xfrm>
          <a:prstGeom prst="flowChartProcess">
            <a:avLst/>
          </a:prstGeom>
          <a:gradFill>
            <a:gsLst>
              <a:gs pos="87000">
                <a:schemeClr val="accent4">
                  <a:lumMod val="60000"/>
                  <a:lumOff val="40000"/>
                </a:schemeClr>
              </a:gs>
              <a:gs pos="37000">
                <a:srgbClr val="FFB102"/>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Inserisci dati o azione.</a:t>
            </a:r>
          </a:p>
        </p:txBody>
      </p:sp>
      <p:sp>
        <p:nvSpPr>
          <p:cNvPr id="55" name="AutoShape 167">
            <a:extLst>
              <a:ext uri="{FF2B5EF4-FFF2-40B4-BE49-F238E27FC236}">
                <a16:creationId xmlns:a16="http://schemas.microsoft.com/office/drawing/2014/main" id="{53EFCBFF-2C37-2B4B-BD08-BF1764C82EA5}"/>
              </a:ext>
            </a:extLst>
          </p:cNvPr>
          <p:cNvSpPr>
            <a:spLocks noChangeArrowheads="1"/>
          </p:cNvSpPr>
          <p:nvPr/>
        </p:nvSpPr>
        <p:spPr bwMode="auto">
          <a:xfrm>
            <a:off x="9685855" y="2345151"/>
            <a:ext cx="1999282" cy="822960"/>
          </a:xfrm>
          <a:prstGeom prst="roundRect">
            <a:avLst>
              <a:gd name="adj" fmla="val 50000"/>
            </a:avLst>
          </a:prstGeom>
          <a:gradFill>
            <a:gsLst>
              <a:gs pos="36000">
                <a:srgbClr val="77F5A4"/>
              </a:gs>
              <a:gs pos="84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FINE</a:t>
            </a:r>
          </a:p>
        </p:txBody>
      </p:sp>
      <p:sp>
        <p:nvSpPr>
          <p:cNvPr id="65" name="AutoShape 169">
            <a:extLst>
              <a:ext uri="{FF2B5EF4-FFF2-40B4-BE49-F238E27FC236}">
                <a16:creationId xmlns:a16="http://schemas.microsoft.com/office/drawing/2014/main" id="{0EF0F3AA-8AE8-3F43-94BB-7334DC93141E}"/>
              </a:ext>
            </a:extLst>
          </p:cNvPr>
          <p:cNvSpPr>
            <a:spLocks noChangeArrowheads="1"/>
          </p:cNvSpPr>
          <p:nvPr/>
        </p:nvSpPr>
        <p:spPr bwMode="auto">
          <a:xfrm>
            <a:off x="4544916" y="2342229"/>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Mostra l'input o l'output delle informazioni.</a:t>
            </a:r>
          </a:p>
        </p:txBody>
      </p:sp>
      <p:sp>
        <p:nvSpPr>
          <p:cNvPr id="67" name="AutoShape 166">
            <a:extLst>
              <a:ext uri="{FF2B5EF4-FFF2-40B4-BE49-F238E27FC236}">
                <a16:creationId xmlns:a16="http://schemas.microsoft.com/office/drawing/2014/main" id="{B9165CB5-711E-3C44-9BED-30F898BF4E66}"/>
              </a:ext>
            </a:extLst>
          </p:cNvPr>
          <p:cNvSpPr>
            <a:spLocks noChangeArrowheads="1"/>
          </p:cNvSpPr>
          <p:nvPr/>
        </p:nvSpPr>
        <p:spPr bwMode="auto">
          <a:xfrm>
            <a:off x="510487" y="2322001"/>
            <a:ext cx="2372075" cy="822960"/>
          </a:xfrm>
          <a:prstGeom prst="flowChartProcess">
            <a:avLst/>
          </a:prstGeom>
          <a:gradFill>
            <a:gsLst>
              <a:gs pos="87000">
                <a:schemeClr val="accent4">
                  <a:lumMod val="60000"/>
                  <a:lumOff val="40000"/>
                </a:schemeClr>
              </a:gs>
              <a:gs pos="37000">
                <a:srgbClr val="FFAE30"/>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Azione o processo di follow-up.</a:t>
            </a:r>
          </a:p>
        </p:txBody>
      </p:sp>
      <p:sp>
        <p:nvSpPr>
          <p:cNvPr id="68" name="AutoShape 167">
            <a:extLst>
              <a:ext uri="{FF2B5EF4-FFF2-40B4-BE49-F238E27FC236}">
                <a16:creationId xmlns:a16="http://schemas.microsoft.com/office/drawing/2014/main" id="{4084EC94-F510-6D47-ABCA-B423BAA4ED50}"/>
              </a:ext>
            </a:extLst>
          </p:cNvPr>
          <p:cNvSpPr>
            <a:spLocks noChangeArrowheads="1"/>
          </p:cNvSpPr>
          <p:nvPr/>
        </p:nvSpPr>
        <p:spPr bwMode="auto">
          <a:xfrm>
            <a:off x="9534363" y="4558007"/>
            <a:ext cx="2329691" cy="1017974"/>
          </a:xfrm>
          <a:prstGeom prst="roundRect">
            <a:avLst>
              <a:gd name="adj" fmla="val 50000"/>
            </a:avLst>
          </a:prstGeom>
          <a:gradFill>
            <a:gsLst>
              <a:gs pos="36000">
                <a:srgbClr val="00F06C"/>
              </a:gs>
              <a:gs pos="82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FINE:</a:t>
            </a:r>
          </a:p>
          <a:p>
            <a:pPr algn="ctr" rtl="0">
              <a:defRPr sz="1000"/>
            </a:pPr>
            <a:r>
              <a:rPr lang="it-IT" sz="1600" b="0" i="0" u="none" strike="noStrike" baseline="0">
                <a:latin typeface="Century Gothic" charset="0"/>
                <a:ea typeface="Century Gothic" charset="0"/>
                <a:cs typeface="Century Gothic" charset="0"/>
              </a:rPr>
              <a:t>conclude il processo.</a:t>
            </a:r>
          </a:p>
        </p:txBody>
      </p:sp>
      <p:sp>
        <p:nvSpPr>
          <p:cNvPr id="13" name="AutoShape 169">
            <a:extLst>
              <a:ext uri="{FF2B5EF4-FFF2-40B4-BE49-F238E27FC236}">
                <a16:creationId xmlns:a16="http://schemas.microsoft.com/office/drawing/2014/main" id="{46ED6480-2CFA-FAFA-AE78-23543CC77BA4}"/>
              </a:ext>
            </a:extLst>
          </p:cNvPr>
          <p:cNvSpPr>
            <a:spLocks noChangeArrowheads="1"/>
          </p:cNvSpPr>
          <p:nvPr/>
        </p:nvSpPr>
        <p:spPr bwMode="auto">
          <a:xfrm>
            <a:off x="236811" y="4578275"/>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Mostra l'input o l'output delle informazioni.</a:t>
            </a:r>
          </a:p>
        </p:txBody>
      </p:sp>
      <p:sp>
        <p:nvSpPr>
          <p:cNvPr id="21" name="AutoShape 168">
            <a:extLst>
              <a:ext uri="{FF2B5EF4-FFF2-40B4-BE49-F238E27FC236}">
                <a16:creationId xmlns:a16="http://schemas.microsoft.com/office/drawing/2014/main" id="{0ADD7280-BD46-A811-0BED-C98E47F8C43A}"/>
              </a:ext>
            </a:extLst>
          </p:cNvPr>
          <p:cNvSpPr>
            <a:spLocks noChangeArrowheads="1"/>
          </p:cNvSpPr>
          <p:nvPr/>
        </p:nvSpPr>
        <p:spPr bwMode="auto">
          <a:xfrm>
            <a:off x="4280315" y="4341631"/>
            <a:ext cx="4298165" cy="1450727"/>
          </a:xfrm>
          <a:prstGeom prst="flowChartDecision">
            <a:avLst/>
          </a:prstGeom>
          <a:gradFill>
            <a:gsLst>
              <a:gs pos="36000">
                <a:srgbClr val="86F2E2"/>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1600" b="0" i="0" u="none" strike="noStrike" baseline="0">
                <a:latin typeface="Century Gothic" charset="0"/>
                <a:ea typeface="Century Gothic" charset="0"/>
                <a:cs typeface="Century Gothic" charset="0"/>
              </a:rPr>
              <a:t>Punto di decisione che richiede una risposta sì/no.</a:t>
            </a:r>
          </a:p>
        </p:txBody>
      </p:sp>
      <p:sp>
        <p:nvSpPr>
          <p:cNvPr id="45" name="TextBox 44">
            <a:extLst>
              <a:ext uri="{FF2B5EF4-FFF2-40B4-BE49-F238E27FC236}">
                <a16:creationId xmlns:a16="http://schemas.microsoft.com/office/drawing/2014/main" id="{320EB92D-9604-84CD-04A5-0A91866E37AD}"/>
              </a:ext>
            </a:extLst>
          </p:cNvPr>
          <p:cNvSpPr txBox="1"/>
          <p:nvPr/>
        </p:nvSpPr>
        <p:spPr>
          <a:xfrm>
            <a:off x="222175" y="6168667"/>
            <a:ext cx="11815495" cy="677108"/>
          </a:xfrm>
          <a:prstGeom prst="rect">
            <a:avLst/>
          </a:prstGeom>
          <a:noFill/>
          <a:effectLst/>
        </p:spPr>
        <p:txBody>
          <a:bodyPr wrap="square" rtlCol="0">
            <a:spAutoFit/>
          </a:bodyPr>
          <a:lstStyle/>
          <a:p>
            <a:pPr algn="r" rtl="0"/>
            <a:r>
              <a:rPr lang="it-IT" sz="3800">
                <a:solidFill>
                  <a:schemeClr val="bg2">
                    <a:lumMod val="25000"/>
                  </a:schemeClr>
                </a:solidFill>
                <a:latin typeface="Century Gothic" panose="020B0502020202020204" pitchFamily="34" charset="0"/>
              </a:rPr>
              <a:t>Titolo del processo</a:t>
            </a:r>
          </a:p>
        </p:txBody>
      </p:sp>
    </p:spTree>
    <p:extLst>
      <p:ext uri="{BB962C8B-B14F-4D97-AF65-F5344CB8AC3E}">
        <p14:creationId xmlns:p14="http://schemas.microsoft.com/office/powerpoint/2010/main" val="36708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dissolve">
                                      <p:cBhvr>
                                        <p:cTn id="11" dur="10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1000" fill="hold"/>
                                        <p:tgtEl>
                                          <p:spTgt spid="52"/>
                                        </p:tgtEl>
                                        <p:attrNameLst>
                                          <p:attrName>ppt_x</p:attrName>
                                        </p:attrNameLst>
                                      </p:cBhvr>
                                      <p:tavLst>
                                        <p:tav tm="0">
                                          <p:val>
                                            <p:strVal val="0-#ppt_w/2"/>
                                          </p:val>
                                        </p:tav>
                                        <p:tav tm="100000">
                                          <p:val>
                                            <p:strVal val="#ppt_x"/>
                                          </p:val>
                                        </p:tav>
                                      </p:tavLst>
                                    </p:anim>
                                    <p:anim calcmode="lin" valueType="num">
                                      <p:cBhvr additive="base">
                                        <p:cTn id="17"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10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dissolve">
                                      <p:cBhvr>
                                        <p:cTn id="52" dur="20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dissolv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1000" fill="hold"/>
                                        <p:tgtEl>
                                          <p:spTgt spid="67"/>
                                        </p:tgtEl>
                                        <p:attrNameLst>
                                          <p:attrName>ppt_x</p:attrName>
                                        </p:attrNameLst>
                                      </p:cBhvr>
                                      <p:tavLst>
                                        <p:tav tm="0">
                                          <p:val>
                                            <p:strVal val="1+#ppt_w/2"/>
                                          </p:val>
                                        </p:tav>
                                        <p:tav tm="100000">
                                          <p:val>
                                            <p:strVal val="#ppt_x"/>
                                          </p:val>
                                        </p:tav>
                                      </p:tavLst>
                                    </p:anim>
                                    <p:anim calcmode="lin" valueType="num">
                                      <p:cBhvr additive="base">
                                        <p:cTn id="63"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dissolv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1"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strips(downLeft)">
                                      <p:cBhvr>
                                        <p:cTn id="83" dur="1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dissolve">
                                      <p:cBhvr>
                                        <p:cTn id="96" dur="500"/>
                                        <p:tgtEl>
                                          <p:spTgt spid="19"/>
                                        </p:tgtEl>
                                      </p:cBhvr>
                                    </p:animEffect>
                                  </p:childTnLst>
                                </p:cTn>
                              </p:par>
                              <p:par>
                                <p:cTn id="97" presetID="9"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dissolve">
                                      <p:cBhvr>
                                        <p:cTn id="99" dur="500"/>
                                        <p:tgtEl>
                                          <p:spTgt spid="51"/>
                                        </p:tgtEl>
                                      </p:cBhvr>
                                    </p:animEffect>
                                  </p:childTnLst>
                                </p:cTn>
                              </p:par>
                            </p:childTnLst>
                          </p:cTn>
                        </p:par>
                      </p:childTnLst>
                    </p:cTn>
                  </p:par>
                  <p:par>
                    <p:cTn id="100" fill="hold">
                      <p:stCondLst>
                        <p:cond delay="indefinite"/>
                      </p:stCondLst>
                      <p:childTnLst>
                        <p:par>
                          <p:cTn id="101" fill="hold">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edge">
                                      <p:cBhvr>
                                        <p:cTn id="104"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19" grpId="0"/>
      <p:bldP spid="46" grpId="0" animBg="1"/>
      <p:bldP spid="50" grpId="0" animBg="1"/>
      <p:bldP spid="52" grpId="0" animBg="1"/>
      <p:bldP spid="55" grpId="0" animBg="1"/>
      <p:bldP spid="65" grpId="0" animBg="1"/>
      <p:bldP spid="67" grpId="0" animBg="1"/>
      <p:bldP spid="68" grpId="0" animBg="1"/>
      <p:bldP spid="13"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it-IT" sz="1600" b="1">
                          <a:solidFill>
                            <a:schemeClr val="tx1"/>
                          </a:solidFill>
                          <a:effectLst/>
                          <a:latin typeface="Century Gothic" panose="020B0502020202020204" pitchFamily="34" charset="0"/>
                        </a:rPr>
                        <a:t>DICHIARAZIONE DI NON RESPONSABILITÀ</a:t>
                      </a:r>
                    </a:p>
                    <a:p>
                      <a:pPr marL="0" marR="0" rtl="0">
                        <a:spcBef>
                          <a:spcPts val="0"/>
                        </a:spcBef>
                        <a:spcAft>
                          <a:spcPts val="0"/>
                        </a:spcAft>
                      </a:pPr>
                      <a:r>
                        <a:rPr lang="it-IT" sz="1200" b="0">
                          <a:solidFill>
                            <a:schemeClr val="tx1"/>
                          </a:solidFill>
                          <a:effectLst/>
                          <a:latin typeface="Century Gothic" panose="020B0502020202020204" pitchFamily="34" charset="0"/>
                        </a:rPr>
                        <a:t> </a:t>
                      </a:r>
                    </a:p>
                    <a:p>
                      <a:pPr marL="0" marR="0" rtl="0">
                        <a:spcBef>
                          <a:spcPts val="0"/>
                        </a:spcBef>
                        <a:spcAft>
                          <a:spcPts val="0"/>
                        </a:spcAft>
                      </a:pPr>
                      <a:r>
                        <a:rPr lang="it-IT" sz="1400" b="0">
                          <a:solidFill>
                            <a:schemeClr val="tx1"/>
                          </a:solidFill>
                          <a:effectLst/>
                          <a:latin typeface="Century Gothic" panose="020B0502020202020204" pitchFamily="34" charset="0"/>
                        </a:rPr>
                        <a:t>Qualsiasi articolo, modello o informazione è fornito da Smartsheet sul sito web solo come riferimento. Pur adoperandoci per mantenere le informazioni aggiornate e corrette, non offriamo alcuna garanzia o dichiarazione di alcun tipo, esplicita o implicita, relativamente alla completezza, l'accuratezza, l'affidabilità, l'idoneità o la disponibilità rispetto al sito web o le informazioni, gli articoli, i modelli o della relativa grafica contenuti nel sito. Qualsiasi affidamento si faccia su tali informazioni è pertanto strettamente a proprio rischio.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13636</TotalTime>
  <Words>275</Words>
  <Application>Microsoft Office PowerPoint</Application>
  <PresentationFormat>Widescreen</PresentationFormat>
  <Paragraphs>25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Admin</cp:lastModifiedBy>
  <cp:revision>226</cp:revision>
  <cp:lastPrinted>2024-02-20T23:48:17Z</cp:lastPrinted>
  <dcterms:created xsi:type="dcterms:W3CDTF">2021-07-07T23:54:57Z</dcterms:created>
  <dcterms:modified xsi:type="dcterms:W3CDTF">2024-11-12T10:12:31Z</dcterms:modified>
</cp:coreProperties>
</file>