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3" r:id="rId2"/>
    <p:sldId id="35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6F4"/>
    <a:srgbClr val="FFD966"/>
    <a:srgbClr val="C8F088"/>
    <a:srgbClr val="ADEBDC"/>
    <a:srgbClr val="28DACF"/>
    <a:srgbClr val="BEE3E0"/>
    <a:srgbClr val="F9F9F9"/>
    <a:srgbClr val="0D72D4"/>
    <a:srgbClr val="D6EEFD"/>
    <a:srgbClr val="EAF8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15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750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414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2611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06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236233"/>
            <a:ext cx="10940406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PIANO DI BASE DI COINVOLGIMENTO DEGLI STAKEHOLDER - ESEMPIO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D221B0-7786-070A-A88B-04382A3AB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498110"/>
              </p:ext>
            </p:extLst>
          </p:nvPr>
        </p:nvGraphicFramePr>
        <p:xfrm>
          <a:off x="165559" y="809285"/>
          <a:ext cx="4215384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9264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3246120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NOME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PROGETTO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Riqualificazione di un parco urbano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A64307-81AD-924E-B338-45DB0C045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132224"/>
              </p:ext>
            </p:extLst>
          </p:nvPr>
        </p:nvGraphicFramePr>
        <p:xfrm>
          <a:off x="4383741" y="816367"/>
          <a:ext cx="7491648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1636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6470012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DESCRIZIONE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PROGETTO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 scopo di questo progetto è rivitalizzare un parco urbano esistente migliorandone le strutture ricreative, valorizzandone gli spazi verdi, modernizzandone i parchi giochi e perfezionandone i percorsi pedonali e l’illuminazione.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B1C0F4-D130-3FF2-7D9D-92714F900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196910"/>
              </p:ext>
            </p:extLst>
          </p:nvPr>
        </p:nvGraphicFramePr>
        <p:xfrm>
          <a:off x="249647" y="1887175"/>
          <a:ext cx="11625741" cy="4383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4207">
                  <a:extLst>
                    <a:ext uri="{9D8B030D-6E8A-4147-A177-3AD203B41FA5}">
                      <a16:colId xmlns:a16="http://schemas.microsoft.com/office/drawing/2014/main" val="1870766234"/>
                    </a:ext>
                  </a:extLst>
                </a:gridCol>
                <a:gridCol w="2691699">
                  <a:extLst>
                    <a:ext uri="{9D8B030D-6E8A-4147-A177-3AD203B41FA5}">
                      <a16:colId xmlns:a16="http://schemas.microsoft.com/office/drawing/2014/main" val="3005387046"/>
                    </a:ext>
                  </a:extLst>
                </a:gridCol>
                <a:gridCol w="1478872">
                  <a:extLst>
                    <a:ext uri="{9D8B030D-6E8A-4147-A177-3AD203B41FA5}">
                      <a16:colId xmlns:a16="http://schemas.microsoft.com/office/drawing/2014/main" val="1980129178"/>
                    </a:ext>
                  </a:extLst>
                </a:gridCol>
                <a:gridCol w="2508424">
                  <a:extLst>
                    <a:ext uri="{9D8B030D-6E8A-4147-A177-3AD203B41FA5}">
                      <a16:colId xmlns:a16="http://schemas.microsoft.com/office/drawing/2014/main" val="2955866649"/>
                    </a:ext>
                  </a:extLst>
                </a:gridCol>
                <a:gridCol w="1748295">
                  <a:extLst>
                    <a:ext uri="{9D8B030D-6E8A-4147-A177-3AD203B41FA5}">
                      <a16:colId xmlns:a16="http://schemas.microsoft.com/office/drawing/2014/main" val="3233869296"/>
                    </a:ext>
                  </a:extLst>
                </a:gridCol>
                <a:gridCol w="1444244">
                  <a:extLst>
                    <a:ext uri="{9D8B030D-6E8A-4147-A177-3AD203B41FA5}">
                      <a16:colId xmlns:a16="http://schemas.microsoft.com/office/drawing/2014/main" val="4132924051"/>
                    </a:ext>
                  </a:extLst>
                </a:gridCol>
              </a:tblGrid>
              <a:tr h="54350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Stakeholder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Area(e) di interesse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Fase(i) </a:t>
                      </a:r>
                      <a:b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del progetto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Approccio al </a:t>
                      </a:r>
                      <a:b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coinvolgimento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Metodo di coinvolgimento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Frequenza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40542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Residenti della città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DA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Sicurezza e accessibilità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Pianificazione, Esecuzione, Chiusura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Inclusivo: chiedere loro suggerimenti e commenti.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Post sui social media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Settimanale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752285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Associazioni ambientaliste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EB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Salvaguardia degli spazi verdi e progettazione sostenibile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Avvio, Pianificazione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Consultivo: avvalersi delle loro competenze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E-mail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Mensile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6520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Dipartimento dei </a:t>
                      </a:r>
                      <a:b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parchi e delle attività ricreative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0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Manutenzione, Gestione e Conformità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Avvio, Pianificazione, Esecuzione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Orientato alla partnership: lavorare per garantire la vitalità a lungo termine del parco.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Telefonate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Bisettimanale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6906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Imprese di costruzione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Budget e garanzia di qualità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Pianificazione, Esecuzione, Chiusura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Collaborativo: lavorare a stretto contatto per garantire che l’esecuzione vada a buon fine.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Riunioni in presenza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Settimanale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09745"/>
                  </a:ext>
                </a:extLst>
              </a:tr>
            </a:tbl>
          </a:graphicData>
        </a:graphic>
      </p:graphicFrame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874786B5-C62A-7374-5C49-7A47093030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1203" y="185120"/>
            <a:ext cx="2414185" cy="48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8" y="236233"/>
            <a:ext cx="11224491" cy="4154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PIANO DI BASE DI COINVOLGIMENTO DEGLI STAKEHOLDER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D221B0-7786-070A-A88B-04382A3AB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508038"/>
              </p:ext>
            </p:extLst>
          </p:nvPr>
        </p:nvGraphicFramePr>
        <p:xfrm>
          <a:off x="165559" y="809285"/>
          <a:ext cx="4215384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9264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3246120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NOME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PROGETTO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A64307-81AD-924E-B338-45DB0C045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23660"/>
              </p:ext>
            </p:extLst>
          </p:nvPr>
        </p:nvGraphicFramePr>
        <p:xfrm>
          <a:off x="4383741" y="816367"/>
          <a:ext cx="7491648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1636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6470012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DESCRIZIONE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PROGETTO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B1C0F4-D130-3FF2-7D9D-92714F900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282369"/>
              </p:ext>
            </p:extLst>
          </p:nvPr>
        </p:nvGraphicFramePr>
        <p:xfrm>
          <a:off x="249647" y="1887175"/>
          <a:ext cx="11625741" cy="4383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4207">
                  <a:extLst>
                    <a:ext uri="{9D8B030D-6E8A-4147-A177-3AD203B41FA5}">
                      <a16:colId xmlns:a16="http://schemas.microsoft.com/office/drawing/2014/main" val="1870766234"/>
                    </a:ext>
                  </a:extLst>
                </a:gridCol>
                <a:gridCol w="2691699">
                  <a:extLst>
                    <a:ext uri="{9D8B030D-6E8A-4147-A177-3AD203B41FA5}">
                      <a16:colId xmlns:a16="http://schemas.microsoft.com/office/drawing/2014/main" val="3005387046"/>
                    </a:ext>
                  </a:extLst>
                </a:gridCol>
                <a:gridCol w="1478872">
                  <a:extLst>
                    <a:ext uri="{9D8B030D-6E8A-4147-A177-3AD203B41FA5}">
                      <a16:colId xmlns:a16="http://schemas.microsoft.com/office/drawing/2014/main" val="1980129178"/>
                    </a:ext>
                  </a:extLst>
                </a:gridCol>
                <a:gridCol w="2508424">
                  <a:extLst>
                    <a:ext uri="{9D8B030D-6E8A-4147-A177-3AD203B41FA5}">
                      <a16:colId xmlns:a16="http://schemas.microsoft.com/office/drawing/2014/main" val="2955866649"/>
                    </a:ext>
                  </a:extLst>
                </a:gridCol>
                <a:gridCol w="1748295">
                  <a:extLst>
                    <a:ext uri="{9D8B030D-6E8A-4147-A177-3AD203B41FA5}">
                      <a16:colId xmlns:a16="http://schemas.microsoft.com/office/drawing/2014/main" val="3233869296"/>
                    </a:ext>
                  </a:extLst>
                </a:gridCol>
                <a:gridCol w="1444244">
                  <a:extLst>
                    <a:ext uri="{9D8B030D-6E8A-4147-A177-3AD203B41FA5}">
                      <a16:colId xmlns:a16="http://schemas.microsoft.com/office/drawing/2014/main" val="4132924051"/>
                    </a:ext>
                  </a:extLst>
                </a:gridCol>
              </a:tblGrid>
              <a:tr h="54350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Stakeholder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Area(e) di interesse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Fase(i) </a:t>
                      </a:r>
                      <a:b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del progetto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Approccio al </a:t>
                      </a:r>
                      <a:b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coinvolgimento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Metodo di coinvolgimento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Frequenza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40542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752285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6520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6906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09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812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267346"/>
              </p:ext>
            </p:extLst>
          </p:nvPr>
        </p:nvGraphicFramePr>
        <p:xfrm>
          <a:off x="787790" y="1050352"/>
          <a:ext cx="1059338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9338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7054</TotalTime>
  <Words>321</Words>
  <Application>Microsoft Office PowerPoint</Application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Times New Roman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91</cp:revision>
  <cp:lastPrinted>2020-08-31T22:23:58Z</cp:lastPrinted>
  <dcterms:created xsi:type="dcterms:W3CDTF">2021-07-07T23:54:57Z</dcterms:created>
  <dcterms:modified xsi:type="dcterms:W3CDTF">2024-10-28T12:54:02Z</dcterms:modified>
</cp:coreProperties>
</file>