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51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5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168" y="27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87831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SEMPLICE PER RISCHIO E OPPORTUNITÀ – ESEMPIO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99903" y="288532"/>
            <a:ext cx="2465822" cy="490440"/>
          </a:xfrm>
          <a:prstGeom prst="rect">
            <a:avLst/>
          </a:prstGeom>
        </p:spPr>
      </p:pic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87110"/>
              </p:ext>
            </p:extLst>
          </p:nvPr>
        </p:nvGraphicFramePr>
        <p:xfrm>
          <a:off x="368972" y="1314677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RISCHIO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Rallentare la concorrenza migliorando i tempi di evasione, operazioni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Personalizzare aziende specialistiche abbassando i prezzi sui volumi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Costi di nuova apparecchiatura e margini di reclutamento dalla concorrenza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Talenti in progettazione che lasciano l’azienda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>
                          <a:effectLst/>
                          <a:latin typeface="Century Gothic" panose="020B0502020202020204" pitchFamily="34" charset="0"/>
                        </a:rPr>
                        <a:t>Cali nella domanda per fascia alta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93282"/>
              </p:ext>
            </p:extLst>
          </p:nvPr>
        </p:nvGraphicFramePr>
        <p:xfrm>
          <a:off x="6230854" y="1318585"/>
          <a:ext cx="5534871" cy="451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kumimoji="0" lang="it-IT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100" u="none" strike="noStrike">
                          <a:effectLst/>
                          <a:latin typeface="Century Gothic" panose="020B0502020202020204" pitchFamily="34" charset="0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Essere il primo motore in aziende in rapida crescita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Espandere le origini dei fornitori per fascia alta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Eseguire l’upgrade dei macchinari per migliorare i tempi di evasione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Migliorare la capacità e la programmazione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1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Migliorare gli sconti per volume</a:t>
                      </a: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426051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425188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58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87359" y="277745"/>
            <a:ext cx="10889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RISCHI E OPPORTUNITÀ</a:t>
            </a:r>
          </a:p>
        </p:txBody>
      </p:sp>
      <p:graphicFrame>
        <p:nvGraphicFramePr>
          <p:cNvPr id="541" name="Table 540">
            <a:extLst>
              <a:ext uri="{FF2B5EF4-FFF2-40B4-BE49-F238E27FC236}">
                <a16:creationId xmlns:a16="http://schemas.microsoft.com/office/drawing/2014/main" id="{C7EE0600-0DFD-36CB-F4EE-C8D8ADE4E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28388"/>
              </p:ext>
            </p:extLst>
          </p:nvPr>
        </p:nvGraphicFramePr>
        <p:xfrm>
          <a:off x="368972" y="953718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kumimoji="0" lang="it-IT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RISCHIO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F8BD73-47E3-6CFC-5488-1793C457FC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066991"/>
              </p:ext>
            </p:extLst>
          </p:nvPr>
        </p:nvGraphicFramePr>
        <p:xfrm>
          <a:off x="6230854" y="957626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kumimoji="0" lang="it-IT" sz="3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OPPORTUNITÀ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451" name="Graphic 10">
            <a:extLst>
              <a:ext uri="{FF2B5EF4-FFF2-40B4-BE49-F238E27FC236}">
                <a16:creationId xmlns:a16="http://schemas.microsoft.com/office/drawing/2014/main" id="{E1B87E3C-FA94-4915-BE94-11C9BCBD9ED3}"/>
              </a:ext>
            </a:extLst>
          </p:cNvPr>
          <p:cNvGrpSpPr/>
          <p:nvPr/>
        </p:nvGrpSpPr>
        <p:grpSpPr>
          <a:xfrm>
            <a:off x="425430" y="1065092"/>
            <a:ext cx="688317" cy="558598"/>
            <a:chOff x="0" y="0"/>
            <a:chExt cx="2406491" cy="1955244"/>
          </a:xfrm>
        </p:grpSpPr>
        <p:sp>
          <p:nvSpPr>
            <p:cNvPr id="479" name="Freeform 478">
              <a:extLst>
                <a:ext uri="{FF2B5EF4-FFF2-40B4-BE49-F238E27FC236}">
                  <a16:creationId xmlns:a16="http://schemas.microsoft.com/office/drawing/2014/main" id="{E6FA14AA-0156-3704-15D3-BD64906242C5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0" name="Freeform 479">
              <a:extLst>
                <a:ext uri="{FF2B5EF4-FFF2-40B4-BE49-F238E27FC236}">
                  <a16:creationId xmlns:a16="http://schemas.microsoft.com/office/drawing/2014/main" id="{D789D832-73D5-6F0F-842E-94CF095C5CE9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1" name="Freeform 480">
              <a:extLst>
                <a:ext uri="{FF2B5EF4-FFF2-40B4-BE49-F238E27FC236}">
                  <a16:creationId xmlns:a16="http://schemas.microsoft.com/office/drawing/2014/main" id="{F8AD2C9C-AFF6-17D8-DB58-992903FE0E9E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82" name="Graphic 10">
              <a:extLst>
                <a:ext uri="{FF2B5EF4-FFF2-40B4-BE49-F238E27FC236}">
                  <a16:creationId xmlns:a16="http://schemas.microsoft.com/office/drawing/2014/main" id="{862A0C28-2341-9E85-0A84-324AE5A9A8BE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052700-AB17-E22D-9B17-30B15AC3496C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D0CD246F-AB36-CC60-AD78-2CB6D886259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3" name="Graphic 10">
            <a:extLst>
              <a:ext uri="{FF2B5EF4-FFF2-40B4-BE49-F238E27FC236}">
                <a16:creationId xmlns:a16="http://schemas.microsoft.com/office/drawing/2014/main" id="{DD433872-CC77-FDEC-7905-EEE57EA93D74}"/>
              </a:ext>
            </a:extLst>
          </p:cNvPr>
          <p:cNvGrpSpPr/>
          <p:nvPr/>
        </p:nvGrpSpPr>
        <p:grpSpPr>
          <a:xfrm>
            <a:off x="6338310" y="1064229"/>
            <a:ext cx="593900" cy="592458"/>
            <a:chOff x="0" y="0"/>
            <a:chExt cx="2075497" cy="2074180"/>
          </a:xfrm>
        </p:grpSpPr>
        <p:sp>
          <p:nvSpPr>
            <p:cNvPr id="466" name="Freeform 465">
              <a:extLst>
                <a:ext uri="{FF2B5EF4-FFF2-40B4-BE49-F238E27FC236}">
                  <a16:creationId xmlns:a16="http://schemas.microsoft.com/office/drawing/2014/main" id="{E4F7AB48-42B3-250A-6D57-C78C4502D91E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7" name="Freeform 466">
              <a:extLst>
                <a:ext uri="{FF2B5EF4-FFF2-40B4-BE49-F238E27FC236}">
                  <a16:creationId xmlns:a16="http://schemas.microsoft.com/office/drawing/2014/main" id="{E246B1EA-5669-FC39-2982-0C264B02A7A2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8" name="Freeform 467">
              <a:extLst>
                <a:ext uri="{FF2B5EF4-FFF2-40B4-BE49-F238E27FC236}">
                  <a16:creationId xmlns:a16="http://schemas.microsoft.com/office/drawing/2014/main" id="{A26AAF9C-56EE-B34B-7149-FDCD93A4EBCE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9" name="Freeform 468">
              <a:extLst>
                <a:ext uri="{FF2B5EF4-FFF2-40B4-BE49-F238E27FC236}">
                  <a16:creationId xmlns:a16="http://schemas.microsoft.com/office/drawing/2014/main" id="{42F62364-2FD1-6070-4434-71323B728BB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0" name="Freeform 469">
              <a:extLst>
                <a:ext uri="{FF2B5EF4-FFF2-40B4-BE49-F238E27FC236}">
                  <a16:creationId xmlns:a16="http://schemas.microsoft.com/office/drawing/2014/main" id="{68DF6FDE-6C4A-4A58-1DBB-A4A68C70ACF7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1" name="Freeform 470">
              <a:extLst>
                <a:ext uri="{FF2B5EF4-FFF2-40B4-BE49-F238E27FC236}">
                  <a16:creationId xmlns:a16="http://schemas.microsoft.com/office/drawing/2014/main" id="{FA198606-C0C3-2541-8E9C-431F82759391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" name="Freeform 471">
              <a:extLst>
                <a:ext uri="{FF2B5EF4-FFF2-40B4-BE49-F238E27FC236}">
                  <a16:creationId xmlns:a16="http://schemas.microsoft.com/office/drawing/2014/main" id="{459D6D2A-8F46-9739-A9A0-3A26B52E2DBB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" name="Freeform 472">
              <a:extLst>
                <a:ext uri="{FF2B5EF4-FFF2-40B4-BE49-F238E27FC236}">
                  <a16:creationId xmlns:a16="http://schemas.microsoft.com/office/drawing/2014/main" id="{1C80EDC8-24F4-5EAA-9141-C295D9A21FB7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" name="Freeform 473">
              <a:extLst>
                <a:ext uri="{FF2B5EF4-FFF2-40B4-BE49-F238E27FC236}">
                  <a16:creationId xmlns:a16="http://schemas.microsoft.com/office/drawing/2014/main" id="{F46778F3-EAD6-0006-1937-E9391FB137C6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2435</TotalTime>
  <Words>202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59</cp:revision>
  <cp:lastPrinted>2020-08-31T22:23:58Z</cp:lastPrinted>
  <dcterms:created xsi:type="dcterms:W3CDTF">2021-07-07T23:54:57Z</dcterms:created>
  <dcterms:modified xsi:type="dcterms:W3CDTF">2024-12-11T03:19:14Z</dcterms:modified>
</cp:coreProperties>
</file>