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7" r:id="rId2"/>
    <p:sldId id="350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E659"/>
    <a:srgbClr val="FFFF00"/>
    <a:srgbClr val="F7F9FB"/>
    <a:srgbClr val="EAEEF3"/>
    <a:srgbClr val="F3F0F0"/>
    <a:srgbClr val="E6DFDB"/>
    <a:srgbClr val="EDE4DB"/>
    <a:srgbClr val="FBF2EB"/>
    <a:srgbClr val="FE5A01"/>
    <a:srgbClr val="FFF2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85" autoAdjust="0"/>
    <p:restoredTop sz="86447"/>
  </p:normalViewPr>
  <p:slideViewPr>
    <p:cSldViewPr snapToGrid="0" snapToObjects="1">
      <p:cViewPr varScale="1">
        <p:scale>
          <a:sx n="135" d="100"/>
          <a:sy n="135" d="100"/>
        </p:scale>
        <p:origin x="126" y="256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it.smartsheet.com/try-it?trp=38199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TextBox 524">
            <a:extLst>
              <a:ext uri="{FF2B5EF4-FFF2-40B4-BE49-F238E27FC236}">
                <a16:creationId xmlns:a16="http://schemas.microsoft.com/office/drawing/2014/main" id="{993314DF-19A8-7BA0-E7D5-9AAE57CDF62A}"/>
              </a:ext>
            </a:extLst>
          </p:cNvPr>
          <p:cNvSpPr txBox="1"/>
          <p:nvPr/>
        </p:nvSpPr>
        <p:spPr>
          <a:xfrm>
            <a:off x="207847" y="154817"/>
            <a:ext cx="905972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REGISTRO RISCHIO E OPPORTUNITÀ – ESEMPIO</a:t>
            </a:r>
          </a:p>
        </p:txBody>
      </p:sp>
      <p:pic>
        <p:nvPicPr>
          <p:cNvPr id="526" name="Picture 525">
            <a:hlinkClick r:id="rId2"/>
            <a:extLst>
              <a:ext uri="{FF2B5EF4-FFF2-40B4-BE49-F238E27FC236}">
                <a16:creationId xmlns:a16="http://schemas.microsoft.com/office/drawing/2014/main" id="{FBE43351-BC7D-4D94-A6F1-E00A6D44368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375656" y="165604"/>
            <a:ext cx="2465822" cy="490440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FCCC84C-9BA0-F969-668B-A734D71108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475529"/>
              </p:ext>
            </p:extLst>
          </p:nvPr>
        </p:nvGraphicFramePr>
        <p:xfrm>
          <a:off x="303926" y="830984"/>
          <a:ext cx="11537552" cy="55911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4856">
                  <a:extLst>
                    <a:ext uri="{9D8B030D-6E8A-4147-A177-3AD203B41FA5}">
                      <a16:colId xmlns:a16="http://schemas.microsoft.com/office/drawing/2014/main" val="2805350575"/>
                    </a:ext>
                  </a:extLst>
                </a:gridCol>
                <a:gridCol w="2361818">
                  <a:extLst>
                    <a:ext uri="{9D8B030D-6E8A-4147-A177-3AD203B41FA5}">
                      <a16:colId xmlns:a16="http://schemas.microsoft.com/office/drawing/2014/main" val="454506827"/>
                    </a:ext>
                  </a:extLst>
                </a:gridCol>
                <a:gridCol w="1070113">
                  <a:extLst>
                    <a:ext uri="{9D8B030D-6E8A-4147-A177-3AD203B41FA5}">
                      <a16:colId xmlns:a16="http://schemas.microsoft.com/office/drawing/2014/main" val="3039088257"/>
                    </a:ext>
                  </a:extLst>
                </a:gridCol>
                <a:gridCol w="1070113">
                  <a:extLst>
                    <a:ext uri="{9D8B030D-6E8A-4147-A177-3AD203B41FA5}">
                      <a16:colId xmlns:a16="http://schemas.microsoft.com/office/drawing/2014/main" val="11568570"/>
                    </a:ext>
                  </a:extLst>
                </a:gridCol>
                <a:gridCol w="1070113">
                  <a:extLst>
                    <a:ext uri="{9D8B030D-6E8A-4147-A177-3AD203B41FA5}">
                      <a16:colId xmlns:a16="http://schemas.microsoft.com/office/drawing/2014/main" val="2873069235"/>
                    </a:ext>
                  </a:extLst>
                </a:gridCol>
                <a:gridCol w="2673103">
                  <a:extLst>
                    <a:ext uri="{9D8B030D-6E8A-4147-A177-3AD203B41FA5}">
                      <a16:colId xmlns:a16="http://schemas.microsoft.com/office/drawing/2014/main" val="2229967764"/>
                    </a:ext>
                  </a:extLst>
                </a:gridCol>
                <a:gridCol w="1157436">
                  <a:extLst>
                    <a:ext uri="{9D8B030D-6E8A-4147-A177-3AD203B41FA5}">
                      <a16:colId xmlns:a16="http://schemas.microsoft.com/office/drawing/2014/main" val="607476714"/>
                    </a:ext>
                  </a:extLst>
                </a:gridCol>
              </a:tblGrid>
              <a:tr h="54835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DESCRIZIONE DEL RISCHIO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DESCRIZIONE DELL’IMPATTO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 dirty="0">
                          <a:effectLst/>
                          <a:latin typeface="Century Gothic" panose="020B0502020202020204" pitchFamily="34" charset="0"/>
                        </a:rPr>
                        <a:t>LIVELLO 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1100" u="none" strike="noStrike" dirty="0">
                          <a:effectLst/>
                          <a:latin typeface="Century Gothic" panose="020B0502020202020204" pitchFamily="34" charset="0"/>
                        </a:rPr>
                        <a:t>DELL’IMPATTO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 dirty="0">
                          <a:effectLst/>
                          <a:latin typeface="Century Gothic" panose="020B0502020202020204" pitchFamily="34" charset="0"/>
                        </a:rPr>
                        <a:t>LIVELLO DI PROBABILITÀ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LIVELLO DI PRIORITÀ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OPPORTUNITÀ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PROPRIETARIO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053626"/>
                  </a:ext>
                </a:extLst>
              </a:tr>
              <a:tr h="70839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Fornisci un breve riepilogo del rischio.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Cosa succederà se il rischio non viene mitigato o eliminato?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Valuta da </a:t>
                      </a:r>
                      <a:br>
                        <a:rPr lang="en-US" sz="900" u="none" strike="noStrike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1 (BASSO) a </a:t>
                      </a:r>
                      <a:br>
                        <a:rPr lang="en-US" sz="900" u="none" strike="noStrike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5 (ALTO)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Valuta da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1 (BASSO) a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5 (ALTO)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900" u="none" strike="noStrike" dirty="0">
                          <a:effectLst/>
                          <a:latin typeface="Century Gothic" panose="020B0502020202020204" pitchFamily="34" charset="0"/>
                        </a:rPr>
                        <a:t>( IMPATTO X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900" u="none" strike="noStrike" dirty="0">
                          <a:effectLst/>
                          <a:latin typeface="Century Gothic" panose="020B0502020202020204" pitchFamily="34" charset="0"/>
                        </a:rPr>
                        <a:t>PROBABILITÀ )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900" u="none" strike="noStrike" dirty="0">
                          <a:effectLst/>
                          <a:latin typeface="Century Gothic" panose="020B0502020202020204" pitchFamily="34" charset="0"/>
                        </a:rPr>
                        <a:t>Affronta prima il più alto. 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Cosa possiamo fare per ridurre o eliminare l’impatto o la probabilità?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Chi è </a:t>
                      </a:r>
                    </a:p>
                    <a:p>
                      <a:pPr algn="l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il responsabile?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807988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La consegna del materiale è in ritardo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Arresti di produzione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u="none" strike="noStrike">
                          <a:effectLst/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Tenersi in contatto con il fornitore e anticipatamente con fornitori alternativi.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Hazel Christensen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65759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Guasti ai macchinari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Produzione ritardata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u="none" strike="noStrike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E65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Aumentare le ispezioni.  </a:t>
                      </a:r>
                      <a:b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Disporre di parti di ricambio sul sito.  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Jason Desjardins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72929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Le perdite dal tetto quando piove rendono scivoloso il pavimento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Scivolate e cadute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u="none" strike="noStrike">
                          <a:effectLst/>
                          <a:latin typeface="Century Gothic" panose="020B0502020202020204" pitchFamily="34" charset="0"/>
                        </a:rPr>
                        <a:t>15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– Ordinare segnaletica di sicurezza </a:t>
                      </a:r>
                      <a:b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– Tenere a portata di mano degli stracci </a:t>
                      </a:r>
                      <a:b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– Riparare il tetto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Luiza Smith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28211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Scarsa protezione per gli occhi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 dirty="0">
                          <a:effectLst/>
                          <a:latin typeface="Century Gothic" panose="020B0502020202020204" pitchFamily="34" charset="0"/>
                        </a:rPr>
                        <a:t>– Aumento degli infortuni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1100" u="none" strike="noStrike" dirty="0">
                          <a:effectLst/>
                          <a:latin typeface="Century Gothic" panose="020B0502020202020204" pitchFamily="34" charset="0"/>
                        </a:rPr>
                        <a:t>– Produzione ritardata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1100" u="none" strike="noStrike" dirty="0">
                          <a:effectLst/>
                          <a:latin typeface="Century Gothic" panose="020B0502020202020204" pitchFamily="34" charset="0"/>
                        </a:rPr>
                        <a:t>– Aumento di extra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u="none" strike="noStrike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E65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– Aumento di forniture </a:t>
                      </a:r>
                      <a:b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– Avvertenze di scarso inventario </a:t>
                      </a:r>
                      <a:b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– Trova fornitori alternativi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Sheldon Greene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48032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u="none" strike="noStrike">
                          <a:effectLst/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391832"/>
                  </a:ext>
                </a:extLst>
              </a:tr>
              <a:tr h="53129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559392"/>
                  </a:ext>
                </a:extLst>
              </a:tr>
              <a:tr h="53129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149"/>
                  </a:ext>
                </a:extLst>
              </a:tr>
            </a:tbl>
          </a:graphicData>
        </a:graphic>
      </p:graphicFrame>
      <p:grpSp>
        <p:nvGrpSpPr>
          <p:cNvPr id="3" name="Group 2">
            <a:extLst>
              <a:ext uri="{FF2B5EF4-FFF2-40B4-BE49-F238E27FC236}">
                <a16:creationId xmlns:a16="http://schemas.microsoft.com/office/drawing/2014/main" id="{63687E29-98CB-6AD8-E9E3-E1A79D96DBBC}"/>
              </a:ext>
            </a:extLst>
          </p:cNvPr>
          <p:cNvGrpSpPr/>
          <p:nvPr/>
        </p:nvGrpSpPr>
        <p:grpSpPr>
          <a:xfrm>
            <a:off x="1483894" y="3490074"/>
            <a:ext cx="3112170" cy="2781257"/>
            <a:chOff x="0" y="0"/>
            <a:chExt cx="2369065" cy="236906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47DF74D-3930-0DCA-A21F-00EC7DC7D18B}"/>
                </a:ext>
              </a:extLst>
            </p:cNvPr>
            <p:cNvSpPr/>
            <p:nvPr/>
          </p:nvSpPr>
          <p:spPr>
            <a:xfrm>
              <a:off x="0" y="0"/>
              <a:ext cx="2369065" cy="2369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92271" dist="38100" dir="8100000" sx="102000" sy="102000" algn="tr" rotWithShape="0">
                <a:schemeClr val="tx1">
                  <a:lumMod val="65000"/>
                  <a:lumOff val="35000"/>
                  <a:alpha val="40000"/>
                </a:scheme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1A3FDCFB-E345-2E4B-90CE-8899479A6D4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16473" y="125071"/>
              <a:ext cx="2083774" cy="214820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09751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TextBox 524">
            <a:extLst>
              <a:ext uri="{FF2B5EF4-FFF2-40B4-BE49-F238E27FC236}">
                <a16:creationId xmlns:a16="http://schemas.microsoft.com/office/drawing/2014/main" id="{993314DF-19A8-7BA0-E7D5-9AAE57CDF62A}"/>
              </a:ext>
            </a:extLst>
          </p:cNvPr>
          <p:cNvSpPr txBox="1"/>
          <p:nvPr/>
        </p:nvSpPr>
        <p:spPr>
          <a:xfrm>
            <a:off x="207847" y="154817"/>
            <a:ext cx="1141574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MODELLO DI REGISTRO DEI RISCHI-OPPORTUNITÀ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FCCC84C-9BA0-F969-668B-A734D71108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4307110"/>
              </p:ext>
            </p:extLst>
          </p:nvPr>
        </p:nvGraphicFramePr>
        <p:xfrm>
          <a:off x="303926" y="830070"/>
          <a:ext cx="11537552" cy="55625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4856">
                  <a:extLst>
                    <a:ext uri="{9D8B030D-6E8A-4147-A177-3AD203B41FA5}">
                      <a16:colId xmlns:a16="http://schemas.microsoft.com/office/drawing/2014/main" val="2805350575"/>
                    </a:ext>
                  </a:extLst>
                </a:gridCol>
                <a:gridCol w="2361818">
                  <a:extLst>
                    <a:ext uri="{9D8B030D-6E8A-4147-A177-3AD203B41FA5}">
                      <a16:colId xmlns:a16="http://schemas.microsoft.com/office/drawing/2014/main" val="454506827"/>
                    </a:ext>
                  </a:extLst>
                </a:gridCol>
                <a:gridCol w="1070113">
                  <a:extLst>
                    <a:ext uri="{9D8B030D-6E8A-4147-A177-3AD203B41FA5}">
                      <a16:colId xmlns:a16="http://schemas.microsoft.com/office/drawing/2014/main" val="3039088257"/>
                    </a:ext>
                  </a:extLst>
                </a:gridCol>
                <a:gridCol w="1070113">
                  <a:extLst>
                    <a:ext uri="{9D8B030D-6E8A-4147-A177-3AD203B41FA5}">
                      <a16:colId xmlns:a16="http://schemas.microsoft.com/office/drawing/2014/main" val="11568570"/>
                    </a:ext>
                  </a:extLst>
                </a:gridCol>
                <a:gridCol w="1070113">
                  <a:extLst>
                    <a:ext uri="{9D8B030D-6E8A-4147-A177-3AD203B41FA5}">
                      <a16:colId xmlns:a16="http://schemas.microsoft.com/office/drawing/2014/main" val="2873069235"/>
                    </a:ext>
                  </a:extLst>
                </a:gridCol>
                <a:gridCol w="2673103">
                  <a:extLst>
                    <a:ext uri="{9D8B030D-6E8A-4147-A177-3AD203B41FA5}">
                      <a16:colId xmlns:a16="http://schemas.microsoft.com/office/drawing/2014/main" val="2229967764"/>
                    </a:ext>
                  </a:extLst>
                </a:gridCol>
                <a:gridCol w="1157436">
                  <a:extLst>
                    <a:ext uri="{9D8B030D-6E8A-4147-A177-3AD203B41FA5}">
                      <a16:colId xmlns:a16="http://schemas.microsoft.com/office/drawing/2014/main" val="607476714"/>
                    </a:ext>
                  </a:extLst>
                </a:gridCol>
              </a:tblGrid>
              <a:tr h="54835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DESCRIZIONE DEL RISCHIO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DESCRIZIONE DELL’IMPATTO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LIVELLO 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DELL’IMPATTO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LIVELLO DI PROBABILITÀ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LIVELLO DI PRIORITÀ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OPPORTUNITÀ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PROPRIETARIO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053626"/>
                  </a:ext>
                </a:extLst>
              </a:tr>
              <a:tr h="70839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Fornisci un breve riepilogo del rischio.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Cosa succederà se il rischio non viene mitigato o eliminato?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Valuta da </a:t>
                      </a:r>
                      <a:br>
                        <a:rPr lang="en-US" sz="900" u="none" strike="noStrike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1 (BASSO) a </a:t>
                      </a:r>
                      <a:br>
                        <a:rPr lang="en-US" sz="900" u="none" strike="noStrike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5 (ALTO)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Valuta da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1 (BASSO) a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5 (ALTO)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900" u="none" strike="noStrike" dirty="0">
                          <a:effectLst/>
                          <a:latin typeface="Century Gothic" panose="020B0502020202020204" pitchFamily="34" charset="0"/>
                        </a:rPr>
                        <a:t>( IMPATTO X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900" u="none" strike="noStrike" dirty="0">
                          <a:effectLst/>
                          <a:latin typeface="Century Gothic" panose="020B0502020202020204" pitchFamily="34" charset="0"/>
                        </a:rPr>
                        <a:t>PROBABILITÀ )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900" u="none" strike="noStrike" dirty="0">
                          <a:effectLst/>
                          <a:latin typeface="Century Gothic" panose="020B0502020202020204" pitchFamily="34" charset="0"/>
                        </a:rPr>
                        <a:t>Affronta prima il più alto. 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Cosa possiamo fare per ridurre o eliminare l’impatto o la probabilità?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Chi è </a:t>
                      </a:r>
                    </a:p>
                    <a:p>
                      <a:pPr algn="l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il responsabile?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807988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65759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72929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28211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48032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391832"/>
                  </a:ext>
                </a:extLst>
              </a:tr>
              <a:tr h="531297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559392"/>
                  </a:ext>
                </a:extLst>
              </a:tr>
              <a:tr h="531297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1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3943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per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della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2433</TotalTime>
  <Words>431</Words>
  <Application>Microsoft Office PowerPoint</Application>
  <PresentationFormat>Widescreen</PresentationFormat>
  <Paragraphs>85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Mira Li</cp:lastModifiedBy>
  <cp:revision>59</cp:revision>
  <cp:lastPrinted>2020-08-31T22:23:58Z</cp:lastPrinted>
  <dcterms:created xsi:type="dcterms:W3CDTF">2021-07-07T23:54:57Z</dcterms:created>
  <dcterms:modified xsi:type="dcterms:W3CDTF">2024-12-11T03:18:44Z</dcterms:modified>
</cp:coreProperties>
</file>