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1" r:id="rId2"/>
    <p:sldId id="352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659"/>
    <a:srgbClr val="FFFF00"/>
    <a:srgbClr val="F7F9FB"/>
    <a:srgbClr val="EAEEF3"/>
    <a:srgbClr val="F3F0F0"/>
    <a:srgbClr val="E6DFDB"/>
    <a:srgbClr val="EDE4DB"/>
    <a:srgbClr val="FBF2EB"/>
    <a:srgbClr val="FE5A01"/>
    <a:srgbClr val="FFF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85" autoAdjust="0"/>
    <p:restoredTop sz="86447"/>
  </p:normalViewPr>
  <p:slideViewPr>
    <p:cSldViewPr snapToGrid="0" snapToObjects="1">
      <p:cViewPr varScale="1">
        <p:scale>
          <a:sx n="135" d="100"/>
          <a:sy n="135" d="100"/>
        </p:scale>
        <p:origin x="126" y="256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t.smartsheet.com/try-it?trp=38199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224390"/>
            <a:ext cx="891209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MATRICE RISCHI-OPPORTUNITÀ</a:t>
            </a:r>
          </a:p>
        </p:txBody>
      </p:sp>
      <p:pic>
        <p:nvPicPr>
          <p:cNvPr id="526" name="Picture 525">
            <a:hlinkClick r:id="rId2"/>
            <a:extLst>
              <a:ext uri="{FF2B5EF4-FFF2-40B4-BE49-F238E27FC236}">
                <a16:creationId xmlns:a16="http://schemas.microsoft.com/office/drawing/2014/main" id="{FBE43351-BC7D-4D94-A6F1-E00A6D44368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35899" y="235177"/>
            <a:ext cx="2465822" cy="4904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2E08861-7205-45D1-7444-F0E0153FA83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34017" y="870823"/>
            <a:ext cx="5745458" cy="5698419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86C7DFE-B85D-0D0F-FAF3-AFC34F3C1F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437478"/>
              </p:ext>
            </p:extLst>
          </p:nvPr>
        </p:nvGraphicFramePr>
        <p:xfrm>
          <a:off x="6251163" y="870823"/>
          <a:ext cx="5550558" cy="57627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9556">
                  <a:extLst>
                    <a:ext uri="{9D8B030D-6E8A-4147-A177-3AD203B41FA5}">
                      <a16:colId xmlns:a16="http://schemas.microsoft.com/office/drawing/2014/main" val="3795786135"/>
                    </a:ext>
                  </a:extLst>
                </a:gridCol>
                <a:gridCol w="1850501">
                  <a:extLst>
                    <a:ext uri="{9D8B030D-6E8A-4147-A177-3AD203B41FA5}">
                      <a16:colId xmlns:a16="http://schemas.microsoft.com/office/drawing/2014/main" val="37213754"/>
                    </a:ext>
                  </a:extLst>
                </a:gridCol>
                <a:gridCol w="1850501">
                  <a:extLst>
                    <a:ext uri="{9D8B030D-6E8A-4147-A177-3AD203B41FA5}">
                      <a16:colId xmlns:a16="http://schemas.microsoft.com/office/drawing/2014/main" val="1959910323"/>
                    </a:ext>
                  </a:extLst>
                </a:gridCol>
              </a:tblGrid>
              <a:tr h="42118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GRAVITÀ </a:t>
                      </a:r>
                      <a:br>
                        <a:rPr lang="en-US" sz="105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DEL RISCHIO</a:t>
                      </a:r>
                    </a:p>
                  </a:txBody>
                  <a:tcPr marL="70715" marR="56474" marT="70715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PROBABILITÀ </a:t>
                      </a:r>
                      <a:br>
                        <a:rPr lang="en-US" sz="105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DEL RISCHIO</a:t>
                      </a:r>
                    </a:p>
                  </a:txBody>
                  <a:tcPr marL="70715" marR="56474" marT="70715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LIVELLO </a:t>
                      </a:r>
                      <a:br>
                        <a:rPr lang="en-US" sz="105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 RISCHIO</a:t>
                      </a:r>
                    </a:p>
                  </a:txBody>
                  <a:tcPr marL="70715" marR="56474" marT="70715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546052"/>
                  </a:ext>
                </a:extLst>
              </a:tr>
              <a:tr h="44954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INTOLLERABILE</a:t>
                      </a:r>
                    </a:p>
                  </a:txBody>
                  <a:tcPr marL="70715" marR="5647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POSSIBILE</a:t>
                      </a:r>
                    </a:p>
                  </a:txBody>
                  <a:tcPr marL="70715" marR="5647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ESTREMO</a:t>
                      </a:r>
                    </a:p>
                  </a:txBody>
                  <a:tcPr marL="70715" marR="5647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060009"/>
                  </a:ext>
                </a:extLst>
              </a:tr>
              <a:tr h="507940">
                <a:tc gridSpan="3"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RISCHIO E IMPATTO</a:t>
                      </a:r>
                    </a:p>
                  </a:txBody>
                  <a:tcPr marL="70715" marR="56474" marT="70715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348549"/>
                  </a:ext>
                </a:extLst>
              </a:tr>
              <a:tr h="1491048">
                <a:tc gridSpan="3"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it-IT" sz="14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Scarsa protezione per gli occhi</a:t>
                      </a:r>
                    </a:p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– Aumento degli infortuni</a:t>
                      </a:r>
                    </a:p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– Produzione ritardata</a:t>
                      </a:r>
                    </a:p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– Aumento di extra</a:t>
                      </a:r>
                    </a:p>
                  </a:txBody>
                  <a:tcPr marL="182880" marR="56474" marT="18288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780632"/>
                  </a:ext>
                </a:extLst>
              </a:tr>
              <a:tr h="420927">
                <a:tc gridSpan="3"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OPPORTUNITÀ</a:t>
                      </a:r>
                    </a:p>
                  </a:txBody>
                  <a:tcPr marL="70715" marR="56474" marT="70715" marB="0" anchor="b"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850893"/>
                  </a:ext>
                </a:extLst>
              </a:tr>
              <a:tr h="247215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– Aumento di forniture </a:t>
                      </a:r>
                    </a:p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– Avvertenze di scarso inventario </a:t>
                      </a:r>
                    </a:p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– Trova fornitori alternativi</a:t>
                      </a:r>
                    </a:p>
                  </a:txBody>
                  <a:tcPr marL="182880" marR="56474" marT="18288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52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320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224390"/>
            <a:ext cx="109013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6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MATRICE RISCHI-OPPORTUNITÀ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E4645E0-747C-1295-F8B6-F4ACD8862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880352"/>
              </p:ext>
            </p:extLst>
          </p:nvPr>
        </p:nvGraphicFramePr>
        <p:xfrm>
          <a:off x="6251163" y="870823"/>
          <a:ext cx="5550558" cy="57627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9556">
                  <a:extLst>
                    <a:ext uri="{9D8B030D-6E8A-4147-A177-3AD203B41FA5}">
                      <a16:colId xmlns:a16="http://schemas.microsoft.com/office/drawing/2014/main" val="3795786135"/>
                    </a:ext>
                  </a:extLst>
                </a:gridCol>
                <a:gridCol w="1850501">
                  <a:extLst>
                    <a:ext uri="{9D8B030D-6E8A-4147-A177-3AD203B41FA5}">
                      <a16:colId xmlns:a16="http://schemas.microsoft.com/office/drawing/2014/main" val="37213754"/>
                    </a:ext>
                  </a:extLst>
                </a:gridCol>
                <a:gridCol w="1850501">
                  <a:extLst>
                    <a:ext uri="{9D8B030D-6E8A-4147-A177-3AD203B41FA5}">
                      <a16:colId xmlns:a16="http://schemas.microsoft.com/office/drawing/2014/main" val="1959910323"/>
                    </a:ext>
                  </a:extLst>
                </a:gridCol>
              </a:tblGrid>
              <a:tr h="42118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GRAVITÀ </a:t>
                      </a:r>
                      <a:br>
                        <a:rPr lang="en-US" sz="105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DEL RISCHIO</a:t>
                      </a:r>
                    </a:p>
                  </a:txBody>
                  <a:tcPr marL="70715" marR="56474" marT="70715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PROBABILITÀ </a:t>
                      </a:r>
                      <a:br>
                        <a:rPr lang="en-US" sz="105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DEL RISCHIO</a:t>
                      </a:r>
                    </a:p>
                  </a:txBody>
                  <a:tcPr marL="70715" marR="56474" marT="70715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LIVELLO </a:t>
                      </a:r>
                      <a:br>
                        <a:rPr lang="en-US" sz="105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-IT" sz="1050" b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 RISCHIO</a:t>
                      </a:r>
                    </a:p>
                  </a:txBody>
                  <a:tcPr marL="70715" marR="56474" marT="70715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546052"/>
                  </a:ext>
                </a:extLst>
              </a:tr>
              <a:tr h="4495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715" marR="5647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715" marR="5647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715" marR="56474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060009"/>
                  </a:ext>
                </a:extLst>
              </a:tr>
              <a:tr h="507940">
                <a:tc gridSpan="3"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RISCHIO E IMPATTO</a:t>
                      </a:r>
                    </a:p>
                  </a:txBody>
                  <a:tcPr marL="70715" marR="56474" marT="70715" marB="0" anchor="b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348549"/>
                  </a:ext>
                </a:extLst>
              </a:tr>
              <a:tr h="1491048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56474" marT="18288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780632"/>
                  </a:ext>
                </a:extLst>
              </a:tr>
              <a:tr h="420927">
                <a:tc gridSpan="3"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OPPORTUNITÀ</a:t>
                      </a:r>
                    </a:p>
                  </a:txBody>
                  <a:tcPr marL="70715" marR="56474" marT="70715" marB="0" anchor="b"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850893"/>
                  </a:ext>
                </a:extLst>
              </a:tr>
              <a:tr h="247215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56474" marT="18288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52573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5EBADE66-8EC6-369E-E983-067785BCC41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34017" y="870823"/>
            <a:ext cx="5745458" cy="569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25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2453</TotalTime>
  <Words>166</Words>
  <Application>Microsoft Office PowerPoint</Application>
  <PresentationFormat>Widescreen</PresentationFormat>
  <Paragraphs>27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Mira Li</cp:lastModifiedBy>
  <cp:revision>62</cp:revision>
  <cp:lastPrinted>2020-08-31T22:23:58Z</cp:lastPrinted>
  <dcterms:created xsi:type="dcterms:W3CDTF">2021-07-07T23:54:57Z</dcterms:created>
  <dcterms:modified xsi:type="dcterms:W3CDTF">2024-12-11T03:18:59Z</dcterms:modified>
</cp:coreProperties>
</file>