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7" r:id="rId2"/>
    <p:sldId id="349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0F0"/>
    <a:srgbClr val="E6DFDB"/>
    <a:srgbClr val="EDE4DB"/>
    <a:srgbClr val="FBF2EB"/>
    <a:srgbClr val="FE5A01"/>
    <a:srgbClr val="FFF2F0"/>
    <a:srgbClr val="00E8F6"/>
    <a:srgbClr val="007A84"/>
    <a:srgbClr val="00929D"/>
    <a:srgbClr val="AD2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85" autoAdjust="0"/>
    <p:restoredTop sz="86447"/>
  </p:normalViewPr>
  <p:slideViewPr>
    <p:cSldViewPr snapToGrid="0" snapToObjects="1">
      <p:cViewPr varScale="1">
        <p:scale>
          <a:sx n="135" d="100"/>
          <a:sy n="135" d="100"/>
        </p:scale>
        <p:origin x="126" y="256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it.smartsheet.com/try-it?trp=38199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Rounded Rectangle 317">
            <a:extLst>
              <a:ext uri="{FF2B5EF4-FFF2-40B4-BE49-F238E27FC236}">
                <a16:creationId xmlns:a16="http://schemas.microsoft.com/office/drawing/2014/main" id="{9253457F-3543-0E27-79AC-3923E17F5DCF}"/>
              </a:ext>
            </a:extLst>
          </p:cNvPr>
          <p:cNvSpPr/>
          <p:nvPr/>
        </p:nvSpPr>
        <p:spPr>
          <a:xfrm>
            <a:off x="288321" y="689257"/>
            <a:ext cx="2679187" cy="2279727"/>
          </a:xfrm>
          <a:prstGeom prst="roundRect">
            <a:avLst>
              <a:gd name="adj" fmla="val 3761"/>
            </a:avLst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9" name="Rounded Rectangle 318">
            <a:extLst>
              <a:ext uri="{FF2B5EF4-FFF2-40B4-BE49-F238E27FC236}">
                <a16:creationId xmlns:a16="http://schemas.microsoft.com/office/drawing/2014/main" id="{5906C3F9-2844-6815-389C-4F901549E5E5}"/>
              </a:ext>
            </a:extLst>
          </p:cNvPr>
          <p:cNvSpPr/>
          <p:nvPr/>
        </p:nvSpPr>
        <p:spPr>
          <a:xfrm>
            <a:off x="288321" y="3206720"/>
            <a:ext cx="3203900" cy="3368135"/>
          </a:xfrm>
          <a:prstGeom prst="roundRect">
            <a:avLst>
              <a:gd name="adj" fmla="val 2569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3" name="Rounded Rectangle 312">
            <a:extLst>
              <a:ext uri="{FF2B5EF4-FFF2-40B4-BE49-F238E27FC236}">
                <a16:creationId xmlns:a16="http://schemas.microsoft.com/office/drawing/2014/main" id="{ABC237E0-2E25-738D-8313-EEE052096420}"/>
              </a:ext>
            </a:extLst>
          </p:cNvPr>
          <p:cNvSpPr/>
          <p:nvPr/>
        </p:nvSpPr>
        <p:spPr>
          <a:xfrm>
            <a:off x="3716020" y="689257"/>
            <a:ext cx="4043912" cy="2904531"/>
          </a:xfrm>
          <a:prstGeom prst="roundRect">
            <a:avLst>
              <a:gd name="adj" fmla="val 3329"/>
            </a:avLst>
          </a:prstGeom>
          <a:solidFill>
            <a:srgbClr val="D7F1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14" name="Rounded Rectangle 313">
            <a:extLst>
              <a:ext uri="{FF2B5EF4-FFF2-40B4-BE49-F238E27FC236}">
                <a16:creationId xmlns:a16="http://schemas.microsoft.com/office/drawing/2014/main" id="{366BC4D4-E19A-447C-DA54-7A2BCF263183}"/>
              </a:ext>
            </a:extLst>
          </p:cNvPr>
          <p:cNvSpPr/>
          <p:nvPr/>
        </p:nvSpPr>
        <p:spPr>
          <a:xfrm>
            <a:off x="7833047" y="689257"/>
            <a:ext cx="4041648" cy="2904531"/>
          </a:xfrm>
          <a:prstGeom prst="roundRect">
            <a:avLst>
              <a:gd name="adj" fmla="val 3671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15" name="Rounded Rectangle 314">
            <a:extLst>
              <a:ext uri="{FF2B5EF4-FFF2-40B4-BE49-F238E27FC236}">
                <a16:creationId xmlns:a16="http://schemas.microsoft.com/office/drawing/2014/main" id="{19E71438-1DC0-5BEE-1C53-21A8DFE24CD9}"/>
              </a:ext>
            </a:extLst>
          </p:cNvPr>
          <p:cNvSpPr/>
          <p:nvPr/>
        </p:nvSpPr>
        <p:spPr>
          <a:xfrm>
            <a:off x="3716020" y="3670324"/>
            <a:ext cx="4043912" cy="2904531"/>
          </a:xfrm>
          <a:prstGeom prst="roundRect">
            <a:avLst>
              <a:gd name="adj" fmla="val 2987"/>
            </a:avLst>
          </a:prstGeom>
          <a:solidFill>
            <a:srgbClr val="ABE5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16" name="Rounded Rectangle 315">
            <a:extLst>
              <a:ext uri="{FF2B5EF4-FFF2-40B4-BE49-F238E27FC236}">
                <a16:creationId xmlns:a16="http://schemas.microsoft.com/office/drawing/2014/main" id="{C59D4DAB-A5AE-4EBC-2678-4C7ED0AEA6E1}"/>
              </a:ext>
            </a:extLst>
          </p:cNvPr>
          <p:cNvSpPr/>
          <p:nvPr/>
        </p:nvSpPr>
        <p:spPr>
          <a:xfrm>
            <a:off x="7833047" y="3670324"/>
            <a:ext cx="4041648" cy="2904531"/>
          </a:xfrm>
          <a:prstGeom prst="roundRect">
            <a:avLst>
              <a:gd name="adj" fmla="val 332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29" name="Rectangle 328">
            <a:extLst>
              <a:ext uri="{FF2B5EF4-FFF2-40B4-BE49-F238E27FC236}">
                <a16:creationId xmlns:a16="http://schemas.microsoft.com/office/drawing/2014/main" id="{71175741-2835-EDF3-8458-F817F5CB65EC}"/>
              </a:ext>
            </a:extLst>
          </p:cNvPr>
          <p:cNvSpPr/>
          <p:nvPr/>
        </p:nvSpPr>
        <p:spPr>
          <a:xfrm>
            <a:off x="3841780" y="1107254"/>
            <a:ext cx="3503703" cy="23390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it-IT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Orientato al consumatore: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possiamo vendere prodotti solo digitali a clienti di tutto il mondo.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it-IT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Orientato al business: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possiamo incorporare la tecnologia blockchain e accettare tutti i tipi di pagamenti digitali.</a:t>
            </a:r>
          </a:p>
        </p:txBody>
      </p:sp>
      <p:sp>
        <p:nvSpPr>
          <p:cNvPr id="330" name="Rectangle 329">
            <a:extLst>
              <a:ext uri="{FF2B5EF4-FFF2-40B4-BE49-F238E27FC236}">
                <a16:creationId xmlns:a16="http://schemas.microsoft.com/office/drawing/2014/main" id="{01E4FEBF-A5C0-FF35-30D4-369E090294D2}"/>
              </a:ext>
            </a:extLst>
          </p:cNvPr>
          <p:cNvSpPr/>
          <p:nvPr/>
        </p:nvSpPr>
        <p:spPr>
          <a:xfrm>
            <a:off x="7844190" y="1118394"/>
            <a:ext cx="3739670" cy="2116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it-IT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Infrastrutture nell’infanzia: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 sarà un numero considerevole di problemi in crescita.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it-IT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Niente mentori o esperti: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poiché il metaverso è nuovo, non ci sono mentori o esperti comprovati che ci aiutino a guidarci.</a:t>
            </a:r>
          </a:p>
        </p:txBody>
      </p:sp>
      <p:sp>
        <p:nvSpPr>
          <p:cNvPr id="331" name="Rectangle 330">
            <a:extLst>
              <a:ext uri="{FF2B5EF4-FFF2-40B4-BE49-F238E27FC236}">
                <a16:creationId xmlns:a16="http://schemas.microsoft.com/office/drawing/2014/main" id="{C2EB99B9-D349-CB7B-5803-E4DF38CB651A}"/>
              </a:ext>
            </a:extLst>
          </p:cNvPr>
          <p:cNvSpPr/>
          <p:nvPr/>
        </p:nvSpPr>
        <p:spPr>
          <a:xfrm>
            <a:off x="3802684" y="3734243"/>
            <a:ext cx="3542800" cy="2531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it-IT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Espansione digitale: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abbiamo l’opportunità di raggiungere un pubblico molto più ampio (cioè in tutto il mondo).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it-IT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Nuovi flussi di entrate: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possiamo creare nuove linee di prodotti digitali e reali e prepararci per la crescita e l’evoluzione future.</a:t>
            </a:r>
          </a:p>
        </p:txBody>
      </p:sp>
      <p:sp>
        <p:nvSpPr>
          <p:cNvPr id="332" name="Rectangle 331">
            <a:extLst>
              <a:ext uri="{FF2B5EF4-FFF2-40B4-BE49-F238E27FC236}">
                <a16:creationId xmlns:a16="http://schemas.microsoft.com/office/drawing/2014/main" id="{EDB1A0A1-3369-8492-E2CD-143DA9977575}"/>
              </a:ext>
            </a:extLst>
          </p:cNvPr>
          <p:cNvSpPr/>
          <p:nvPr/>
        </p:nvSpPr>
        <p:spPr>
          <a:xfrm>
            <a:off x="7844190" y="3722503"/>
            <a:ext cx="3739670" cy="2531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it-IT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Sicurezza: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 si sa abbastanza sulla sicurezza informatica e sui rischi di hackeraggio all’interno del metaverso.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it-IT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Criminalità e molestie: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 difficile far rispettare le regole e le leggi in uno spazio digitale.</a:t>
            </a:r>
          </a:p>
        </p:txBody>
      </p:sp>
      <p:sp>
        <p:nvSpPr>
          <p:cNvPr id="408" name="Rectangle 407">
            <a:extLst>
              <a:ext uri="{FF2B5EF4-FFF2-40B4-BE49-F238E27FC236}">
                <a16:creationId xmlns:a16="http://schemas.microsoft.com/office/drawing/2014/main" id="{63C277D0-F86C-502D-9943-8FFCF7EEB341}"/>
              </a:ext>
            </a:extLst>
          </p:cNvPr>
          <p:cNvSpPr/>
          <p:nvPr/>
        </p:nvSpPr>
        <p:spPr>
          <a:xfrm>
            <a:off x="326455" y="1471120"/>
            <a:ext cx="2641053" cy="14530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>
              <a:lnSpc>
                <a:spcPct val="115000"/>
              </a:lnSpc>
            </a:pPr>
            <a:r>
              <a:rPr lang="it-IT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Determina se un’espansione nel metaverso è vantaggiosa per la nostra attività.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9" name="Rectangle 408">
            <a:extLst>
              <a:ext uri="{FF2B5EF4-FFF2-40B4-BE49-F238E27FC236}">
                <a16:creationId xmlns:a16="http://schemas.microsoft.com/office/drawing/2014/main" id="{7618A27A-8229-D02A-89DD-01C7C1A127E6}"/>
              </a:ext>
            </a:extLst>
          </p:cNvPr>
          <p:cNvSpPr/>
          <p:nvPr/>
        </p:nvSpPr>
        <p:spPr>
          <a:xfrm>
            <a:off x="326455" y="3933373"/>
            <a:ext cx="3154684" cy="22031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Inizia una prova e continua la ricerca. Esamina le opportunità pubblicitarie e i costi della vetrina virtuale. Incontra un rappresentante del metaverso sulla sicurezza e le politiche legali. 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07847" y="118721"/>
            <a:ext cx="920102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PER RISCHIO-OPPORTUNITÀ-MINACCE – ESEMPIO</a:t>
            </a:r>
          </a:p>
        </p:txBody>
      </p:sp>
      <p:pic>
        <p:nvPicPr>
          <p:cNvPr id="526" name="Picture 525">
            <a:hlinkClick r:id="rId2"/>
            <a:extLst>
              <a:ext uri="{FF2B5EF4-FFF2-40B4-BE49-F238E27FC236}">
                <a16:creationId xmlns:a16="http://schemas.microsoft.com/office/drawing/2014/main" id="{FBE43351-BC7D-4D94-A6F1-E00A6D44368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408873" y="129508"/>
            <a:ext cx="2465822" cy="49044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7B89E40-E4A5-C5FD-0BB0-9DC707679478}"/>
              </a:ext>
            </a:extLst>
          </p:cNvPr>
          <p:cNvSpPr txBox="1"/>
          <p:nvPr/>
        </p:nvSpPr>
        <p:spPr>
          <a:xfrm>
            <a:off x="3726469" y="713381"/>
            <a:ext cx="3869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punti di forza</a:t>
            </a:r>
          </a:p>
          <a:p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FD0400-DB7F-9438-FD09-4AC4B47A0D1E}"/>
              </a:ext>
            </a:extLst>
          </p:cNvPr>
          <p:cNvSpPr txBox="1"/>
          <p:nvPr/>
        </p:nvSpPr>
        <p:spPr>
          <a:xfrm>
            <a:off x="276709" y="713381"/>
            <a:ext cx="2902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4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Obiettivi dell’analisi</a:t>
            </a:r>
          </a:p>
          <a:p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570315-544A-F977-07BF-0710B7FDCF40}"/>
              </a:ext>
            </a:extLst>
          </p:cNvPr>
          <p:cNvSpPr txBox="1"/>
          <p:nvPr/>
        </p:nvSpPr>
        <p:spPr>
          <a:xfrm>
            <a:off x="7997560" y="713381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punti deboli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53574C-4E2C-8478-4113-0F3179C7B6A7}"/>
              </a:ext>
            </a:extLst>
          </p:cNvPr>
          <p:cNvSpPr txBox="1"/>
          <p:nvPr/>
        </p:nvSpPr>
        <p:spPr>
          <a:xfrm>
            <a:off x="3726469" y="6098836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opportunità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12D8E5-EA5C-6CB1-3717-1DE7EEDB54E0}"/>
              </a:ext>
            </a:extLst>
          </p:cNvPr>
          <p:cNvSpPr txBox="1"/>
          <p:nvPr/>
        </p:nvSpPr>
        <p:spPr>
          <a:xfrm>
            <a:off x="276709" y="3178289"/>
            <a:ext cx="32351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4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Valutazione e passaggi successivi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F3C2ED-71E5-FBD9-B4CB-7E00668B0E3B}"/>
              </a:ext>
            </a:extLst>
          </p:cNvPr>
          <p:cNvSpPr txBox="1"/>
          <p:nvPr/>
        </p:nvSpPr>
        <p:spPr>
          <a:xfrm>
            <a:off x="7997560" y="6098836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minacce</a:t>
            </a:r>
          </a:p>
        </p:txBody>
      </p:sp>
      <p:sp>
        <p:nvSpPr>
          <p:cNvPr id="8" name="TextBox 10">
            <a:extLst>
              <a:ext uri="{FF2B5EF4-FFF2-40B4-BE49-F238E27FC236}">
                <a16:creationId xmlns:a16="http://schemas.microsoft.com/office/drawing/2014/main" id="{07436DD7-88F2-8578-9318-AE6C3A8F4D22}"/>
              </a:ext>
            </a:extLst>
          </p:cNvPr>
          <p:cNvSpPr txBox="1"/>
          <p:nvPr/>
        </p:nvSpPr>
        <p:spPr>
          <a:xfrm>
            <a:off x="4335120" y="3098348"/>
            <a:ext cx="3407512" cy="8636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0"/>
            <a:r>
              <a:rPr lang="it-IT" sz="32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S</a:t>
            </a:r>
          </a:p>
        </p:txBody>
      </p:sp>
      <p:sp>
        <p:nvSpPr>
          <p:cNvPr id="9" name="TextBox 11">
            <a:extLst>
              <a:ext uri="{FF2B5EF4-FFF2-40B4-BE49-F238E27FC236}">
                <a16:creationId xmlns:a16="http://schemas.microsoft.com/office/drawing/2014/main" id="{3E96242A-4F94-3DA5-8177-62F562AC6F54}"/>
              </a:ext>
            </a:extLst>
          </p:cNvPr>
          <p:cNvSpPr txBox="1"/>
          <p:nvPr/>
        </p:nvSpPr>
        <p:spPr>
          <a:xfrm>
            <a:off x="7818092" y="3098348"/>
            <a:ext cx="3492500" cy="8636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32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W</a:t>
            </a:r>
          </a:p>
        </p:txBody>
      </p:sp>
      <p:sp>
        <p:nvSpPr>
          <p:cNvPr id="10" name="TextBox 12">
            <a:extLst>
              <a:ext uri="{FF2B5EF4-FFF2-40B4-BE49-F238E27FC236}">
                <a16:creationId xmlns:a16="http://schemas.microsoft.com/office/drawing/2014/main" id="{E7BD5641-E04B-EEC0-F5F2-F9BA751238A1}"/>
              </a:ext>
            </a:extLst>
          </p:cNvPr>
          <p:cNvSpPr txBox="1"/>
          <p:nvPr/>
        </p:nvSpPr>
        <p:spPr>
          <a:xfrm>
            <a:off x="4335120" y="3625398"/>
            <a:ext cx="3492500" cy="5842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0"/>
            <a:r>
              <a:rPr lang="it-IT" sz="32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O</a:t>
            </a:r>
          </a:p>
        </p:txBody>
      </p:sp>
      <p:sp>
        <p:nvSpPr>
          <p:cNvPr id="11" name="TextBox 13">
            <a:extLst>
              <a:ext uri="{FF2B5EF4-FFF2-40B4-BE49-F238E27FC236}">
                <a16:creationId xmlns:a16="http://schemas.microsoft.com/office/drawing/2014/main" id="{5E862EE4-23E6-8ADE-C63E-723928C87D8F}"/>
              </a:ext>
            </a:extLst>
          </p:cNvPr>
          <p:cNvSpPr txBox="1"/>
          <p:nvPr/>
        </p:nvSpPr>
        <p:spPr>
          <a:xfrm>
            <a:off x="7926578" y="3625398"/>
            <a:ext cx="3384013" cy="6159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32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1209751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Rounded Rectangle 317">
            <a:extLst>
              <a:ext uri="{FF2B5EF4-FFF2-40B4-BE49-F238E27FC236}">
                <a16:creationId xmlns:a16="http://schemas.microsoft.com/office/drawing/2014/main" id="{9253457F-3543-0E27-79AC-3923E17F5DCF}"/>
              </a:ext>
            </a:extLst>
          </p:cNvPr>
          <p:cNvSpPr/>
          <p:nvPr/>
        </p:nvSpPr>
        <p:spPr>
          <a:xfrm>
            <a:off x="288321" y="689257"/>
            <a:ext cx="2679187" cy="2279727"/>
          </a:xfrm>
          <a:prstGeom prst="roundRect">
            <a:avLst>
              <a:gd name="adj" fmla="val 3761"/>
            </a:avLst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A15D7C-FA4A-6EF8-865E-BCE24D725F65}"/>
              </a:ext>
            </a:extLst>
          </p:cNvPr>
          <p:cNvSpPr txBox="1"/>
          <p:nvPr/>
        </p:nvSpPr>
        <p:spPr>
          <a:xfrm>
            <a:off x="261926" y="95313"/>
            <a:ext cx="11605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PER RISCHI-OPPORTUNITÀ-MINACCE </a:t>
            </a:r>
          </a:p>
        </p:txBody>
      </p:sp>
      <p:sp>
        <p:nvSpPr>
          <p:cNvPr id="319" name="Rounded Rectangle 318">
            <a:extLst>
              <a:ext uri="{FF2B5EF4-FFF2-40B4-BE49-F238E27FC236}">
                <a16:creationId xmlns:a16="http://schemas.microsoft.com/office/drawing/2014/main" id="{5906C3F9-2844-6815-389C-4F901549E5E5}"/>
              </a:ext>
            </a:extLst>
          </p:cNvPr>
          <p:cNvSpPr/>
          <p:nvPr/>
        </p:nvSpPr>
        <p:spPr>
          <a:xfrm>
            <a:off x="288321" y="3206720"/>
            <a:ext cx="3203900" cy="3368135"/>
          </a:xfrm>
          <a:prstGeom prst="roundRect">
            <a:avLst>
              <a:gd name="adj" fmla="val 2569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3" name="Rounded Rectangle 312">
            <a:extLst>
              <a:ext uri="{FF2B5EF4-FFF2-40B4-BE49-F238E27FC236}">
                <a16:creationId xmlns:a16="http://schemas.microsoft.com/office/drawing/2014/main" id="{ABC237E0-2E25-738D-8313-EEE052096420}"/>
              </a:ext>
            </a:extLst>
          </p:cNvPr>
          <p:cNvSpPr/>
          <p:nvPr/>
        </p:nvSpPr>
        <p:spPr>
          <a:xfrm>
            <a:off x="3716020" y="689257"/>
            <a:ext cx="4043912" cy="2904531"/>
          </a:xfrm>
          <a:prstGeom prst="roundRect">
            <a:avLst>
              <a:gd name="adj" fmla="val 3329"/>
            </a:avLst>
          </a:prstGeom>
          <a:solidFill>
            <a:srgbClr val="D7F1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14" name="Rounded Rectangle 313">
            <a:extLst>
              <a:ext uri="{FF2B5EF4-FFF2-40B4-BE49-F238E27FC236}">
                <a16:creationId xmlns:a16="http://schemas.microsoft.com/office/drawing/2014/main" id="{366BC4D4-E19A-447C-DA54-7A2BCF263183}"/>
              </a:ext>
            </a:extLst>
          </p:cNvPr>
          <p:cNvSpPr/>
          <p:nvPr/>
        </p:nvSpPr>
        <p:spPr>
          <a:xfrm>
            <a:off x="7833047" y="689257"/>
            <a:ext cx="4041648" cy="2904531"/>
          </a:xfrm>
          <a:prstGeom prst="roundRect">
            <a:avLst>
              <a:gd name="adj" fmla="val 3671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15" name="Rounded Rectangle 314">
            <a:extLst>
              <a:ext uri="{FF2B5EF4-FFF2-40B4-BE49-F238E27FC236}">
                <a16:creationId xmlns:a16="http://schemas.microsoft.com/office/drawing/2014/main" id="{19E71438-1DC0-5BEE-1C53-21A8DFE24CD9}"/>
              </a:ext>
            </a:extLst>
          </p:cNvPr>
          <p:cNvSpPr/>
          <p:nvPr/>
        </p:nvSpPr>
        <p:spPr>
          <a:xfrm>
            <a:off x="3716020" y="3670324"/>
            <a:ext cx="4043912" cy="2904531"/>
          </a:xfrm>
          <a:prstGeom prst="roundRect">
            <a:avLst>
              <a:gd name="adj" fmla="val 2987"/>
            </a:avLst>
          </a:prstGeom>
          <a:solidFill>
            <a:srgbClr val="ABE5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16" name="Rounded Rectangle 315">
            <a:extLst>
              <a:ext uri="{FF2B5EF4-FFF2-40B4-BE49-F238E27FC236}">
                <a16:creationId xmlns:a16="http://schemas.microsoft.com/office/drawing/2014/main" id="{C59D4DAB-A5AE-4EBC-2678-4C7ED0AEA6E1}"/>
              </a:ext>
            </a:extLst>
          </p:cNvPr>
          <p:cNvSpPr/>
          <p:nvPr/>
        </p:nvSpPr>
        <p:spPr>
          <a:xfrm>
            <a:off x="7833047" y="3670324"/>
            <a:ext cx="4041648" cy="2904531"/>
          </a:xfrm>
          <a:prstGeom prst="roundRect">
            <a:avLst>
              <a:gd name="adj" fmla="val 332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29" name="Rectangle 328">
            <a:extLst>
              <a:ext uri="{FF2B5EF4-FFF2-40B4-BE49-F238E27FC236}">
                <a16:creationId xmlns:a16="http://schemas.microsoft.com/office/drawing/2014/main" id="{71175741-2835-EDF3-8458-F817F5CB65EC}"/>
              </a:ext>
            </a:extLst>
          </p:cNvPr>
          <p:cNvSpPr/>
          <p:nvPr/>
        </p:nvSpPr>
        <p:spPr>
          <a:xfrm>
            <a:off x="3841781" y="1107254"/>
            <a:ext cx="3381152" cy="23390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it-IT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Punto di forza uno</a:t>
            </a:r>
          </a:p>
        </p:txBody>
      </p:sp>
      <p:sp>
        <p:nvSpPr>
          <p:cNvPr id="330" name="Rectangle 329">
            <a:extLst>
              <a:ext uri="{FF2B5EF4-FFF2-40B4-BE49-F238E27FC236}">
                <a16:creationId xmlns:a16="http://schemas.microsoft.com/office/drawing/2014/main" id="{01E4FEBF-A5C0-FF35-30D4-369E090294D2}"/>
              </a:ext>
            </a:extLst>
          </p:cNvPr>
          <p:cNvSpPr/>
          <p:nvPr/>
        </p:nvSpPr>
        <p:spPr>
          <a:xfrm>
            <a:off x="7844190" y="1118394"/>
            <a:ext cx="3739670" cy="2116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it-IT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Punto debole uno</a:t>
            </a:r>
          </a:p>
        </p:txBody>
      </p:sp>
      <p:sp>
        <p:nvSpPr>
          <p:cNvPr id="331" name="Rectangle 330">
            <a:extLst>
              <a:ext uri="{FF2B5EF4-FFF2-40B4-BE49-F238E27FC236}">
                <a16:creationId xmlns:a16="http://schemas.microsoft.com/office/drawing/2014/main" id="{C2EB99B9-D349-CB7B-5803-E4DF38CB651A}"/>
              </a:ext>
            </a:extLst>
          </p:cNvPr>
          <p:cNvSpPr/>
          <p:nvPr/>
        </p:nvSpPr>
        <p:spPr>
          <a:xfrm>
            <a:off x="3802684" y="3655659"/>
            <a:ext cx="3542800" cy="2531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it-IT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Opportunità uno</a:t>
            </a:r>
          </a:p>
        </p:txBody>
      </p:sp>
      <p:sp>
        <p:nvSpPr>
          <p:cNvPr id="332" name="Rectangle 331">
            <a:extLst>
              <a:ext uri="{FF2B5EF4-FFF2-40B4-BE49-F238E27FC236}">
                <a16:creationId xmlns:a16="http://schemas.microsoft.com/office/drawing/2014/main" id="{EDB1A0A1-3369-8492-E2CD-143DA9977575}"/>
              </a:ext>
            </a:extLst>
          </p:cNvPr>
          <p:cNvSpPr/>
          <p:nvPr/>
        </p:nvSpPr>
        <p:spPr>
          <a:xfrm>
            <a:off x="7844190" y="3722503"/>
            <a:ext cx="3911514" cy="2531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it-IT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Minaccia uno</a:t>
            </a:r>
          </a:p>
        </p:txBody>
      </p:sp>
      <p:sp>
        <p:nvSpPr>
          <p:cNvPr id="408" name="Rectangle 407">
            <a:extLst>
              <a:ext uri="{FF2B5EF4-FFF2-40B4-BE49-F238E27FC236}">
                <a16:creationId xmlns:a16="http://schemas.microsoft.com/office/drawing/2014/main" id="{63C277D0-F86C-502D-9943-8FFCF7EEB341}"/>
              </a:ext>
            </a:extLst>
          </p:cNvPr>
          <p:cNvSpPr/>
          <p:nvPr/>
        </p:nvSpPr>
        <p:spPr>
          <a:xfrm>
            <a:off x="326455" y="1471120"/>
            <a:ext cx="2545793" cy="14530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>
              <a:lnSpc>
                <a:spcPct val="115000"/>
              </a:lnSpc>
            </a:pPr>
            <a:r>
              <a:rPr lang="it-IT" sz="13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Obiettivi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9" name="Rectangle 408">
            <a:extLst>
              <a:ext uri="{FF2B5EF4-FFF2-40B4-BE49-F238E27FC236}">
                <a16:creationId xmlns:a16="http://schemas.microsoft.com/office/drawing/2014/main" id="{7618A27A-8229-D02A-89DD-01C7C1A127E6}"/>
              </a:ext>
            </a:extLst>
          </p:cNvPr>
          <p:cNvSpPr/>
          <p:nvPr/>
        </p:nvSpPr>
        <p:spPr>
          <a:xfrm>
            <a:off x="326455" y="3933373"/>
            <a:ext cx="3154684" cy="22031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Valutazione e passaggi successivi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55C8A39-62B3-353B-F993-47F54E59A141}"/>
              </a:ext>
            </a:extLst>
          </p:cNvPr>
          <p:cNvSpPr txBox="1"/>
          <p:nvPr/>
        </p:nvSpPr>
        <p:spPr>
          <a:xfrm>
            <a:off x="3726469" y="713381"/>
            <a:ext cx="3869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punti di forza</a:t>
            </a:r>
          </a:p>
          <a:p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007ED8-CB98-8BF7-32A0-17F1B06BF265}"/>
              </a:ext>
            </a:extLst>
          </p:cNvPr>
          <p:cNvSpPr txBox="1"/>
          <p:nvPr/>
        </p:nvSpPr>
        <p:spPr>
          <a:xfrm>
            <a:off x="276709" y="713381"/>
            <a:ext cx="24593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4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Obiettivi dell’analisi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0031D5-8095-D4C1-BA47-D6CBA79F0999}"/>
              </a:ext>
            </a:extLst>
          </p:cNvPr>
          <p:cNvSpPr txBox="1"/>
          <p:nvPr/>
        </p:nvSpPr>
        <p:spPr>
          <a:xfrm>
            <a:off x="7997560" y="713381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punti deboli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FBBD7B-D4ED-DCCE-8184-0C852BDA5EB8}"/>
              </a:ext>
            </a:extLst>
          </p:cNvPr>
          <p:cNvSpPr txBox="1"/>
          <p:nvPr/>
        </p:nvSpPr>
        <p:spPr>
          <a:xfrm>
            <a:off x="3726469" y="6098836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opportunità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5C460F-68A9-8CF3-BFDB-E9124A91AFFA}"/>
              </a:ext>
            </a:extLst>
          </p:cNvPr>
          <p:cNvSpPr txBox="1"/>
          <p:nvPr/>
        </p:nvSpPr>
        <p:spPr>
          <a:xfrm>
            <a:off x="276708" y="3178289"/>
            <a:ext cx="31885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4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Valutazione e passaggi successivi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64987F-1566-01ED-2A0B-4991FB76D68F}"/>
              </a:ext>
            </a:extLst>
          </p:cNvPr>
          <p:cNvSpPr txBox="1"/>
          <p:nvPr/>
        </p:nvSpPr>
        <p:spPr>
          <a:xfrm>
            <a:off x="7997560" y="6098836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minacce</a:t>
            </a:r>
          </a:p>
        </p:txBody>
      </p:sp>
      <p:sp>
        <p:nvSpPr>
          <p:cNvPr id="9" name="TextBox 10">
            <a:extLst>
              <a:ext uri="{FF2B5EF4-FFF2-40B4-BE49-F238E27FC236}">
                <a16:creationId xmlns:a16="http://schemas.microsoft.com/office/drawing/2014/main" id="{2884B02C-BDDD-55D4-07C7-A008B98ED9AE}"/>
              </a:ext>
            </a:extLst>
          </p:cNvPr>
          <p:cNvSpPr txBox="1"/>
          <p:nvPr/>
        </p:nvSpPr>
        <p:spPr>
          <a:xfrm>
            <a:off x="4335120" y="3098348"/>
            <a:ext cx="3407512" cy="8636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0"/>
            <a:r>
              <a:rPr lang="it-IT" sz="32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S</a:t>
            </a:r>
          </a:p>
        </p:txBody>
      </p:sp>
      <p:sp>
        <p:nvSpPr>
          <p:cNvPr id="10" name="TextBox 11">
            <a:extLst>
              <a:ext uri="{FF2B5EF4-FFF2-40B4-BE49-F238E27FC236}">
                <a16:creationId xmlns:a16="http://schemas.microsoft.com/office/drawing/2014/main" id="{6474887C-54DD-B1EE-1948-177B6C99D08F}"/>
              </a:ext>
            </a:extLst>
          </p:cNvPr>
          <p:cNvSpPr txBox="1"/>
          <p:nvPr/>
        </p:nvSpPr>
        <p:spPr>
          <a:xfrm>
            <a:off x="7818092" y="3098348"/>
            <a:ext cx="3492500" cy="8636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32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W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0B8E3B2A-BE29-A4D9-2B38-9092C3284498}"/>
              </a:ext>
            </a:extLst>
          </p:cNvPr>
          <p:cNvSpPr txBox="1"/>
          <p:nvPr/>
        </p:nvSpPr>
        <p:spPr>
          <a:xfrm>
            <a:off x="4335120" y="3625398"/>
            <a:ext cx="3492500" cy="5842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0"/>
            <a:r>
              <a:rPr lang="it-IT" sz="32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O</a:t>
            </a:r>
          </a:p>
        </p:txBody>
      </p:sp>
      <p:sp>
        <p:nvSpPr>
          <p:cNvPr id="12" name="TextBox 13">
            <a:extLst>
              <a:ext uri="{FF2B5EF4-FFF2-40B4-BE49-F238E27FC236}">
                <a16:creationId xmlns:a16="http://schemas.microsoft.com/office/drawing/2014/main" id="{7CFDB8DA-F6ED-D289-A6F0-636C4DEEFABA}"/>
              </a:ext>
            </a:extLst>
          </p:cNvPr>
          <p:cNvSpPr txBox="1"/>
          <p:nvPr/>
        </p:nvSpPr>
        <p:spPr>
          <a:xfrm>
            <a:off x="7926578" y="3625398"/>
            <a:ext cx="3384013" cy="6159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32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55070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2417</TotalTime>
  <Words>356</Words>
  <Application>Microsoft Office PowerPoint</Application>
  <PresentationFormat>Widescreen</PresentationFormat>
  <Paragraphs>42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Symbol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Mira Li</cp:lastModifiedBy>
  <cp:revision>57</cp:revision>
  <cp:lastPrinted>2020-08-31T22:23:58Z</cp:lastPrinted>
  <dcterms:created xsi:type="dcterms:W3CDTF">2021-07-07T23:54:57Z</dcterms:created>
  <dcterms:modified xsi:type="dcterms:W3CDTF">2024-12-11T03:18:30Z</dcterms:modified>
</cp:coreProperties>
</file>