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7E2D3"/>
    <a:srgbClr val="FF9002"/>
    <a:srgbClr val="FFC1ED"/>
    <a:srgbClr val="F7D944"/>
    <a:srgbClr val="8499A0"/>
    <a:srgbClr val="54708B"/>
    <a:srgbClr val="1E4266"/>
    <a:srgbClr val="D6F1FB"/>
    <a:srgbClr val="FFD6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t.smartsheet.com/try-it?trp=3813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743733" cy="1077218"/>
          </a:xfrm>
          <a:prstGeom prst="rect">
            <a:avLst/>
          </a:prstGeom>
          <a:noFill/>
          <a:effectLst/>
        </p:spPr>
        <p:txBody>
          <a:bodyPr wrap="square" rtlCol="0">
            <a:spAutoFit/>
          </a:bodyPr>
          <a:lstStyle/>
          <a:p>
            <a:pPr rtl="0"/>
            <a:r>
              <a:rPr lang="it-IT" sz="3200" b="1" dirty="0">
                <a:solidFill>
                  <a:schemeClr val="tx1">
                    <a:lumMod val="65000"/>
                    <a:lumOff val="35000"/>
                  </a:schemeClr>
                </a:solidFill>
                <a:latin typeface="Century Gothic" panose="020B0502020202020204" pitchFamily="34" charset="0"/>
              </a:rPr>
              <a:t>Modello di diagramma a spina di pesce a 4 punti in formato PowerPoint</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2268"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675096" cy="5249514"/>
          </a:xfrm>
          <a:prstGeom prst="rect">
            <a:avLst/>
          </a:prstGeom>
          <a:noFill/>
        </p:spPr>
        <p:txBody>
          <a:bodyPr wrap="square" rtlCol="0">
            <a:spAutoFit/>
          </a:bodyPr>
          <a:lstStyle/>
          <a:p>
            <a:pPr algn="l" rtl="0">
              <a:lnSpc>
                <a:spcPct val="150000"/>
              </a:lnSpc>
              <a:spcBef>
                <a:spcPts val="0"/>
              </a:spcBef>
              <a:spcAft>
                <a:spcPts val="0"/>
              </a:spcAft>
            </a:pPr>
            <a:r>
              <a:rPr lang="it-IT" sz="1250" b="1" i="0" u="none" strike="noStrike" dirty="0">
                <a:solidFill>
                  <a:srgbClr val="000000"/>
                </a:solidFill>
                <a:effectLst/>
                <a:latin typeface="Century Gothic" panose="020B0502020202020204" pitchFamily="34" charset="0"/>
              </a:rPr>
              <a:t>Quando utilizzare questo modello: </a:t>
            </a:r>
            <a:r>
              <a:rPr lang="it-IT" sz="1250" i="0" u="none" strike="noStrike" dirty="0">
                <a:solidFill>
                  <a:srgbClr val="000000"/>
                </a:solidFill>
                <a:effectLst/>
                <a:latin typeface="Century Gothic" panose="020B0502020202020204" pitchFamily="34" charset="0"/>
              </a:rPr>
              <a:t>questo modello è ideale per sessioni di pianificazione e meeting di sviluppo aziendale, in cui è fondamentale una chiara descrizione delle strategie chiave. Dirigenti e manager possono comunicare varie componenti strategiche ai loro team, incoraggiando il miglioramento continuo della qualità grazie alle informazioni attuabili in primo piano.</a:t>
            </a:r>
          </a:p>
          <a:p>
            <a:pPr algn="l" rtl="0">
              <a:lnSpc>
                <a:spcPct val="150000"/>
              </a:lnSpc>
              <a:spcBef>
                <a:spcPts val="0"/>
              </a:spcBef>
              <a:spcAft>
                <a:spcPts val="0"/>
              </a:spcAft>
            </a:pPr>
            <a:r>
              <a:rPr lang="it-IT" sz="125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it-IT" sz="1250" b="1" i="0" u="none" strike="noStrike" dirty="0">
                <a:solidFill>
                  <a:srgbClr val="000000"/>
                </a:solidFill>
                <a:effectLst/>
                <a:latin typeface="Century Gothic" panose="020B0502020202020204" pitchFamily="34" charset="0"/>
              </a:rPr>
              <a:t>Caratteristiche importanti del modello: </a:t>
            </a:r>
            <a:r>
              <a:rPr lang="it-IT" sz="1250" i="0" u="none" strike="noStrike" dirty="0">
                <a:solidFill>
                  <a:srgbClr val="000000"/>
                </a:solidFill>
                <a:effectLst/>
                <a:latin typeface="Century Gothic" panose="020B0502020202020204" pitchFamily="34" charset="0"/>
              </a:rPr>
              <a:t>l’approccio all’analisi strategica semplificato e articolato su quattro punti aiuta a evidenziare le informazioni chiave, garantendo al contempo che il contenuto sia sintetico. Brevi descrizioni consentono ai relatori di trasmettere una panoramica concisa ma completa di ogni elemento strategico. Questa chiarezza promuove discussioni produttive su come diversi fattori possono influenzare il successo complessivo delle iniziative aziendali. </a:t>
            </a:r>
          </a:p>
          <a:p>
            <a:pPr algn="l" rtl="0">
              <a:lnSpc>
                <a:spcPct val="150000"/>
              </a:lnSpc>
              <a:spcBef>
                <a:spcPts val="0"/>
              </a:spcBef>
              <a:spcAft>
                <a:spcPts val="0"/>
              </a:spcAft>
            </a:pPr>
            <a:endParaRPr lang="en-US" sz="125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3997088" y="348852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4912889" y="120264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8781828" y="3539582"/>
            <a:ext cx="806070" cy="241821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9771950" y="813027"/>
            <a:ext cx="835416" cy="2506249"/>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57139"/>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302130" y="594799"/>
            <a:ext cx="3773267" cy="640080"/>
          </a:xfrm>
          <a:prstGeom prst="roundRect">
            <a:avLst>
              <a:gd name="adj" fmla="val 10920"/>
            </a:avLst>
          </a:prstGeom>
          <a:solidFill>
            <a:srgbClr val="87E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422400" y="722462"/>
            <a:ext cx="3599992" cy="338554"/>
          </a:xfrm>
          <a:prstGeom prst="rect">
            <a:avLst/>
          </a:prstGeom>
          <a:noFill/>
        </p:spPr>
        <p:txBody>
          <a:bodyPr wrap="square" lIns="0" tIns="0" rIns="0" bIns="0" rtlCol="0" anchor="ctr" anchorCtr="0">
            <a:spAutoFit/>
          </a:bodyPr>
          <a:lstStyle/>
          <a:p>
            <a:pPr rtl="0"/>
            <a:r>
              <a:rPr lang="it-IT" sz="2200">
                <a:latin typeface="Century Gothic" panose="020B0502020202020204" pitchFamily="34" charset="0"/>
              </a:rPr>
              <a:t>Testo</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1147" y="5641431"/>
            <a:ext cx="3773267" cy="640080"/>
          </a:xfrm>
          <a:prstGeom prst="roundRect">
            <a:avLst>
              <a:gd name="adj" fmla="val 10920"/>
            </a:avLst>
          </a:prstGeom>
          <a:solidFill>
            <a:srgbClr val="F7D94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71417" y="5799457"/>
            <a:ext cx="3599992" cy="338554"/>
          </a:xfrm>
          <a:prstGeom prst="rect">
            <a:avLst/>
          </a:prstGeom>
          <a:noFill/>
        </p:spPr>
        <p:txBody>
          <a:bodyPr wrap="square" lIns="0" tIns="0" rIns="0" bIns="0" rtlCol="0" anchor="ctr" anchorCtr="0">
            <a:spAutoFit/>
          </a:bodyPr>
          <a:lstStyle/>
          <a:p>
            <a:pPr rtl="0"/>
            <a:r>
              <a:rPr lang="it-IT" sz="2200">
                <a:latin typeface="Century Gothic" panose="020B0502020202020204" pitchFamily="34" charset="0"/>
              </a:rPr>
              <a:t>Testo</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6312073" y="264821"/>
            <a:ext cx="3773267" cy="640080"/>
          </a:xfrm>
          <a:prstGeom prst="roundRect">
            <a:avLst>
              <a:gd name="adj" fmla="val 10920"/>
            </a:avLst>
          </a:prstGeom>
          <a:solidFill>
            <a:srgbClr val="FF90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6432343" y="392484"/>
            <a:ext cx="3599992" cy="338554"/>
          </a:xfrm>
          <a:prstGeom prst="rect">
            <a:avLst/>
          </a:prstGeom>
          <a:noFill/>
        </p:spPr>
        <p:txBody>
          <a:bodyPr wrap="square" lIns="0" tIns="0" rIns="0" bIns="0" rtlCol="0" anchor="ctr" anchorCtr="0">
            <a:spAutoFit/>
          </a:bodyPr>
          <a:lstStyle/>
          <a:p>
            <a:pPr rtl="0"/>
            <a:r>
              <a:rPr lang="it-IT" sz="2200">
                <a:latin typeface="Century Gothic" panose="020B0502020202020204" pitchFamily="34" charset="0"/>
              </a:rPr>
              <a:t>Testo</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5361090" y="5977106"/>
            <a:ext cx="3773267" cy="640080"/>
          </a:xfrm>
          <a:prstGeom prst="roundRect">
            <a:avLst>
              <a:gd name="adj" fmla="val 10920"/>
            </a:avLst>
          </a:prstGeom>
          <a:solidFill>
            <a:srgbClr val="FFC1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5481360" y="6135132"/>
            <a:ext cx="3599992" cy="338554"/>
          </a:xfrm>
          <a:prstGeom prst="rect">
            <a:avLst/>
          </a:prstGeom>
          <a:noFill/>
        </p:spPr>
        <p:txBody>
          <a:bodyPr wrap="square" lIns="0" tIns="0" rIns="0" bIns="0" rtlCol="0" anchor="ctr" anchorCtr="0">
            <a:spAutoFit/>
          </a:bodyPr>
          <a:lstStyle/>
          <a:p>
            <a:pPr rtl="0"/>
            <a:r>
              <a:rPr lang="it-IT" sz="2200">
                <a:latin typeface="Century Gothic" panose="020B0502020202020204" pitchFamily="34" charset="0"/>
              </a:rPr>
              <a:t>Testo</a:t>
            </a:r>
          </a:p>
        </p:txBody>
      </p:sp>
      <p:sp>
        <p:nvSpPr>
          <p:cNvPr id="5" name="Oval 4">
            <a:extLst>
              <a:ext uri="{FF2B5EF4-FFF2-40B4-BE49-F238E27FC236}">
                <a16:creationId xmlns:a16="http://schemas.microsoft.com/office/drawing/2014/main" id="{AD19F37D-9E4A-5473-08A0-77872558A9A9}"/>
              </a:ext>
            </a:extLst>
          </p:cNvPr>
          <p:cNvSpPr/>
          <p:nvPr/>
        </p:nvSpPr>
        <p:spPr>
          <a:xfrm>
            <a:off x="4521923" y="3176920"/>
            <a:ext cx="440560" cy="440560"/>
          </a:xfrm>
          <a:prstGeom prst="ellipse">
            <a:avLst/>
          </a:prstGeom>
          <a:solidFill>
            <a:srgbClr val="F7D944"/>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7C1BB4C-7DBD-36C3-9FB6-0D4CDB0D7BA1}"/>
              </a:ext>
            </a:extLst>
          </p:cNvPr>
          <p:cNvSpPr/>
          <p:nvPr/>
        </p:nvSpPr>
        <p:spPr>
          <a:xfrm>
            <a:off x="5424946" y="3176267"/>
            <a:ext cx="440560" cy="440560"/>
          </a:xfrm>
          <a:prstGeom prst="ellipse">
            <a:avLst/>
          </a:prstGeom>
          <a:solidFill>
            <a:srgbClr val="87E2D3"/>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77A2899-E34F-5DF6-5A05-85E9DC82F010}"/>
              </a:ext>
            </a:extLst>
          </p:cNvPr>
          <p:cNvSpPr/>
          <p:nvPr/>
        </p:nvSpPr>
        <p:spPr>
          <a:xfrm>
            <a:off x="9402799" y="3176267"/>
            <a:ext cx="440560" cy="440560"/>
          </a:xfrm>
          <a:prstGeom prst="ellipse">
            <a:avLst/>
          </a:prstGeom>
          <a:solidFill>
            <a:srgbClr val="FFC1ED"/>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77C8A5F-E257-55FD-CDD5-967BE3E417DF}"/>
              </a:ext>
            </a:extLst>
          </p:cNvPr>
          <p:cNvSpPr/>
          <p:nvPr/>
        </p:nvSpPr>
        <p:spPr>
          <a:xfrm>
            <a:off x="10345642" y="3175614"/>
            <a:ext cx="440560" cy="440560"/>
          </a:xfrm>
          <a:prstGeom prst="ellipse">
            <a:avLst/>
          </a:prstGeom>
          <a:solidFill>
            <a:srgbClr val="FF900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9A6FA92-504A-0827-C82E-9B60E33DC4D2}"/>
              </a:ext>
            </a:extLst>
          </p:cNvPr>
          <p:cNvSpPr txBox="1"/>
          <p:nvPr/>
        </p:nvSpPr>
        <p:spPr>
          <a:xfrm>
            <a:off x="1258730" y="1323309"/>
            <a:ext cx="3839029" cy="1308050"/>
          </a:xfrm>
          <a:prstGeom prst="rect">
            <a:avLst/>
          </a:prstGeom>
          <a:noFill/>
        </p:spPr>
        <p:txBody>
          <a:bodyPr wrap="square" rtlCol="0">
            <a:spAutoFit/>
          </a:bodyPr>
          <a:lstStyle/>
          <a:p>
            <a:pPr marL="285750" indent="-285750" rtl="0">
              <a:spcAft>
                <a:spcPts val="600"/>
              </a:spcAft>
              <a:buClr>
                <a:srgbClr val="87E2D3"/>
              </a:buClr>
              <a:buFont typeface="Arial" panose="020B0604020202020204" pitchFamily="34" charset="0"/>
              <a:buChar char="•"/>
            </a:pPr>
            <a:r>
              <a:rPr lang="it-IT" sz="1600">
                <a:latin typeface="Century Gothic" panose="020B0502020202020204" pitchFamily="34" charset="0"/>
              </a:rPr>
              <a:t>Punto uno</a:t>
            </a:r>
          </a:p>
          <a:p>
            <a:pPr marL="285750" indent="-285750" rtl="0">
              <a:spcAft>
                <a:spcPts val="600"/>
              </a:spcAft>
              <a:buClr>
                <a:srgbClr val="87E2D3"/>
              </a:buClr>
              <a:buFont typeface="Arial" panose="020B0604020202020204" pitchFamily="34" charset="0"/>
              <a:buChar char="•"/>
            </a:pPr>
            <a:r>
              <a:rPr lang="it-IT" sz="1600">
                <a:latin typeface="Century Gothic" panose="020B0502020202020204" pitchFamily="34" charset="0"/>
              </a:rPr>
              <a:t>Punto due</a:t>
            </a:r>
          </a:p>
          <a:p>
            <a:pPr marL="285750" indent="-285750" rtl="0">
              <a:spcAft>
                <a:spcPts val="600"/>
              </a:spcAft>
              <a:buClr>
                <a:srgbClr val="87E2D3"/>
              </a:buClr>
              <a:buFont typeface="Arial" panose="020B0604020202020204" pitchFamily="34" charset="0"/>
              <a:buChar char="•"/>
            </a:pPr>
            <a:r>
              <a:rPr lang="it-IT" sz="1600">
                <a:latin typeface="Century Gothic" panose="020B0502020202020204" pitchFamily="34" charset="0"/>
              </a:rPr>
              <a:t>Punto tre</a:t>
            </a:r>
          </a:p>
          <a:p>
            <a:pPr marL="285750" indent="-285750" rtl="0">
              <a:spcAft>
                <a:spcPts val="600"/>
              </a:spcAft>
              <a:buClr>
                <a:srgbClr val="87E2D3"/>
              </a:buClr>
              <a:buFont typeface="Arial" panose="020B0604020202020204" pitchFamily="34" charset="0"/>
              <a:buChar char="•"/>
            </a:pPr>
            <a:r>
              <a:rPr lang="it-IT" sz="1600">
                <a:latin typeface="Century Gothic" panose="020B0502020202020204" pitchFamily="34" charset="0"/>
              </a:rPr>
              <a:t>Punto quattro</a:t>
            </a:r>
          </a:p>
        </p:txBody>
      </p:sp>
      <p:sp>
        <p:nvSpPr>
          <p:cNvPr id="14" name="TextBox 13">
            <a:extLst>
              <a:ext uri="{FF2B5EF4-FFF2-40B4-BE49-F238E27FC236}">
                <a16:creationId xmlns:a16="http://schemas.microsoft.com/office/drawing/2014/main" id="{825785B5-D971-B378-7051-09FA187C96D5}"/>
              </a:ext>
            </a:extLst>
          </p:cNvPr>
          <p:cNvSpPr txBox="1"/>
          <p:nvPr/>
        </p:nvSpPr>
        <p:spPr>
          <a:xfrm>
            <a:off x="6229903" y="1032564"/>
            <a:ext cx="3839029" cy="1308050"/>
          </a:xfrm>
          <a:prstGeom prst="rect">
            <a:avLst/>
          </a:prstGeom>
          <a:noFill/>
        </p:spPr>
        <p:txBody>
          <a:bodyPr wrap="square" rtlCol="0">
            <a:spAutoFit/>
          </a:bodyPr>
          <a:lstStyle/>
          <a:p>
            <a:pPr marL="285750" indent="-285750" rtl="0">
              <a:spcAft>
                <a:spcPts val="600"/>
              </a:spcAft>
              <a:buClr>
                <a:srgbClr val="FF9002"/>
              </a:buClr>
              <a:buFont typeface="Arial" panose="020B0604020202020204" pitchFamily="34" charset="0"/>
              <a:buChar char="•"/>
            </a:pPr>
            <a:r>
              <a:rPr lang="it-IT" sz="1600">
                <a:latin typeface="Century Gothic" panose="020B0502020202020204" pitchFamily="34" charset="0"/>
              </a:rPr>
              <a:t>Punto uno</a:t>
            </a:r>
          </a:p>
          <a:p>
            <a:pPr marL="285750" indent="-285750" rtl="0">
              <a:spcAft>
                <a:spcPts val="600"/>
              </a:spcAft>
              <a:buClr>
                <a:srgbClr val="FF9002"/>
              </a:buClr>
              <a:buFont typeface="Arial" panose="020B0604020202020204" pitchFamily="34" charset="0"/>
              <a:buChar char="•"/>
            </a:pPr>
            <a:r>
              <a:rPr lang="it-IT" sz="1600">
                <a:latin typeface="Century Gothic" panose="020B0502020202020204" pitchFamily="34" charset="0"/>
              </a:rPr>
              <a:t>Punto due</a:t>
            </a:r>
          </a:p>
          <a:p>
            <a:pPr marL="285750" indent="-285750" rtl="0">
              <a:spcAft>
                <a:spcPts val="600"/>
              </a:spcAft>
              <a:buClr>
                <a:srgbClr val="FF9002"/>
              </a:buClr>
              <a:buFont typeface="Arial" panose="020B0604020202020204" pitchFamily="34" charset="0"/>
              <a:buChar char="•"/>
            </a:pPr>
            <a:r>
              <a:rPr lang="it-IT" sz="1600">
                <a:latin typeface="Century Gothic" panose="020B0502020202020204" pitchFamily="34" charset="0"/>
              </a:rPr>
              <a:t>Punto tre</a:t>
            </a:r>
          </a:p>
          <a:p>
            <a:pPr marL="285750" indent="-285750" rtl="0">
              <a:spcAft>
                <a:spcPts val="600"/>
              </a:spcAft>
              <a:buClr>
                <a:srgbClr val="FF9002"/>
              </a:buClr>
              <a:buFont typeface="Arial" panose="020B0604020202020204" pitchFamily="34" charset="0"/>
              <a:buChar char="•"/>
            </a:pPr>
            <a:r>
              <a:rPr lang="it-IT" sz="1600">
                <a:latin typeface="Century Gothic" panose="020B0502020202020204" pitchFamily="34" charset="0"/>
              </a:rPr>
              <a:t>Punto quattro</a:t>
            </a:r>
          </a:p>
        </p:txBody>
      </p:sp>
      <p:sp>
        <p:nvSpPr>
          <p:cNvPr id="15" name="TextBox 14">
            <a:extLst>
              <a:ext uri="{FF2B5EF4-FFF2-40B4-BE49-F238E27FC236}">
                <a16:creationId xmlns:a16="http://schemas.microsoft.com/office/drawing/2014/main" id="{E860764B-DD5C-3BB5-9C70-1C547AEB2CFC}"/>
              </a:ext>
            </a:extLst>
          </p:cNvPr>
          <p:cNvSpPr txBox="1"/>
          <p:nvPr/>
        </p:nvSpPr>
        <p:spPr>
          <a:xfrm>
            <a:off x="810500" y="3729655"/>
            <a:ext cx="3839029" cy="1308050"/>
          </a:xfrm>
          <a:prstGeom prst="rect">
            <a:avLst/>
          </a:prstGeom>
          <a:noFill/>
        </p:spPr>
        <p:txBody>
          <a:bodyPr wrap="square" rtlCol="0">
            <a:spAutoFit/>
          </a:bodyPr>
          <a:lstStyle/>
          <a:p>
            <a:pPr marL="285750" indent="-285750" rtl="0">
              <a:spcAft>
                <a:spcPts val="600"/>
              </a:spcAft>
              <a:buClr>
                <a:srgbClr val="E5A90B"/>
              </a:buClr>
              <a:buFont typeface="Arial" panose="020B0604020202020204" pitchFamily="34" charset="0"/>
              <a:buChar char="•"/>
            </a:pPr>
            <a:r>
              <a:rPr lang="it-IT" sz="1600">
                <a:latin typeface="Century Gothic" panose="020B0502020202020204" pitchFamily="34" charset="0"/>
              </a:rPr>
              <a:t>Punto uno</a:t>
            </a:r>
          </a:p>
          <a:p>
            <a:pPr marL="285750" indent="-285750" rtl="0">
              <a:spcAft>
                <a:spcPts val="600"/>
              </a:spcAft>
              <a:buClr>
                <a:srgbClr val="E5A90B"/>
              </a:buClr>
              <a:buFont typeface="Arial" panose="020B0604020202020204" pitchFamily="34" charset="0"/>
              <a:buChar char="•"/>
            </a:pPr>
            <a:r>
              <a:rPr lang="it-IT" sz="1600">
                <a:latin typeface="Century Gothic" panose="020B0502020202020204" pitchFamily="34" charset="0"/>
              </a:rPr>
              <a:t>Punto due</a:t>
            </a:r>
          </a:p>
          <a:p>
            <a:pPr marL="285750" indent="-285750" rtl="0">
              <a:spcAft>
                <a:spcPts val="600"/>
              </a:spcAft>
              <a:buClr>
                <a:srgbClr val="E5A90B"/>
              </a:buClr>
              <a:buFont typeface="Arial" panose="020B0604020202020204" pitchFamily="34" charset="0"/>
              <a:buChar char="•"/>
            </a:pPr>
            <a:r>
              <a:rPr lang="it-IT" sz="1600">
                <a:latin typeface="Century Gothic" panose="020B0502020202020204" pitchFamily="34" charset="0"/>
              </a:rPr>
              <a:t>Punto tre</a:t>
            </a:r>
          </a:p>
          <a:p>
            <a:pPr marL="285750" indent="-285750" rtl="0">
              <a:spcAft>
                <a:spcPts val="600"/>
              </a:spcAft>
              <a:buClr>
                <a:srgbClr val="E5A90B"/>
              </a:buClr>
              <a:buFont typeface="Arial" panose="020B0604020202020204" pitchFamily="34" charset="0"/>
              <a:buChar char="•"/>
            </a:pPr>
            <a:r>
              <a:rPr lang="it-IT" sz="1600">
                <a:latin typeface="Century Gothic" panose="020B0502020202020204" pitchFamily="34" charset="0"/>
              </a:rPr>
              <a:t>Punto quattro</a:t>
            </a:r>
          </a:p>
        </p:txBody>
      </p:sp>
      <p:sp>
        <p:nvSpPr>
          <p:cNvPr id="16" name="TextBox 15">
            <a:extLst>
              <a:ext uri="{FF2B5EF4-FFF2-40B4-BE49-F238E27FC236}">
                <a16:creationId xmlns:a16="http://schemas.microsoft.com/office/drawing/2014/main" id="{C031FED8-6A63-8EFC-8E55-25D2CFE3175C}"/>
              </a:ext>
            </a:extLst>
          </p:cNvPr>
          <p:cNvSpPr txBox="1"/>
          <p:nvPr/>
        </p:nvSpPr>
        <p:spPr>
          <a:xfrm>
            <a:off x="5278649" y="3797608"/>
            <a:ext cx="3839029" cy="1954381"/>
          </a:xfrm>
          <a:prstGeom prst="rect">
            <a:avLst/>
          </a:prstGeom>
          <a:noFill/>
        </p:spPr>
        <p:txBody>
          <a:bodyPr wrap="square" rtlCol="0">
            <a:spAutoFit/>
          </a:bodyPr>
          <a:lstStyle/>
          <a:p>
            <a:pPr marL="285750" indent="-285750" rtl="0">
              <a:spcAft>
                <a:spcPts val="600"/>
              </a:spcAft>
              <a:buClr>
                <a:srgbClr val="FF8DCB"/>
              </a:buClr>
              <a:buFont typeface="Arial" panose="020B0604020202020204" pitchFamily="34" charset="0"/>
              <a:buChar char="•"/>
            </a:pPr>
            <a:r>
              <a:rPr lang="it-IT" sz="1600">
                <a:latin typeface="Century Gothic" panose="020B0502020202020204" pitchFamily="34" charset="0"/>
              </a:rPr>
              <a:t>Punto uno</a:t>
            </a:r>
          </a:p>
          <a:p>
            <a:pPr marL="285750" indent="-285750" rtl="0">
              <a:spcAft>
                <a:spcPts val="600"/>
              </a:spcAft>
              <a:buClr>
                <a:srgbClr val="FF8DCB"/>
              </a:buClr>
              <a:buFont typeface="Arial" panose="020B0604020202020204" pitchFamily="34" charset="0"/>
              <a:buChar char="•"/>
            </a:pPr>
            <a:r>
              <a:rPr lang="it-IT" sz="1600">
                <a:latin typeface="Century Gothic" panose="020B0502020202020204" pitchFamily="34" charset="0"/>
              </a:rPr>
              <a:t>Punto due</a:t>
            </a:r>
          </a:p>
          <a:p>
            <a:pPr marL="285750" indent="-285750" rtl="0">
              <a:spcAft>
                <a:spcPts val="600"/>
              </a:spcAft>
              <a:buClr>
                <a:srgbClr val="FF8DCB"/>
              </a:buClr>
              <a:buFont typeface="Arial" panose="020B0604020202020204" pitchFamily="34" charset="0"/>
              <a:buChar char="•"/>
            </a:pPr>
            <a:r>
              <a:rPr lang="it-IT" sz="1600">
                <a:latin typeface="Century Gothic" panose="020B0502020202020204" pitchFamily="34" charset="0"/>
              </a:rPr>
              <a:t>Punto tre</a:t>
            </a:r>
          </a:p>
          <a:p>
            <a:pPr marL="285750" indent="-285750" rtl="0">
              <a:spcAft>
                <a:spcPts val="600"/>
              </a:spcAft>
              <a:buClr>
                <a:srgbClr val="FF8DCB"/>
              </a:buClr>
              <a:buFont typeface="Arial" panose="020B0604020202020204" pitchFamily="34" charset="0"/>
              <a:buChar char="•"/>
            </a:pPr>
            <a:r>
              <a:rPr lang="it-IT" sz="1600">
                <a:latin typeface="Century Gothic" panose="020B0502020202020204" pitchFamily="34" charset="0"/>
              </a:rPr>
              <a:t>Punto quattro</a:t>
            </a:r>
          </a:p>
          <a:p>
            <a:pPr marL="285750" indent="-285750" rtl="0">
              <a:spcAft>
                <a:spcPts val="600"/>
              </a:spcAft>
              <a:buClr>
                <a:srgbClr val="FF8DCB"/>
              </a:buClr>
              <a:buFont typeface="Arial" panose="020B0604020202020204" pitchFamily="34" charset="0"/>
              <a:buChar char="•"/>
            </a:pPr>
            <a:r>
              <a:rPr lang="it-IT" sz="1600">
                <a:latin typeface="Century Gothic" panose="020B0502020202020204" pitchFamily="34" charset="0"/>
              </a:rPr>
              <a:t>Punto cinque</a:t>
            </a:r>
          </a:p>
          <a:p>
            <a:pPr marL="285750" indent="-285750" rtl="0">
              <a:spcAft>
                <a:spcPts val="600"/>
              </a:spcAft>
              <a:buClr>
                <a:srgbClr val="FF8DCB"/>
              </a:buClr>
              <a:buFont typeface="Arial" panose="020B0604020202020204" pitchFamily="34" charset="0"/>
              <a:buChar char="•"/>
            </a:pPr>
            <a:r>
              <a:rPr lang="it-IT" sz="1600">
                <a:latin typeface="Century Gothic" panose="020B0502020202020204" pitchFamily="34" charset="0"/>
              </a:rPr>
              <a:t>Punto sei</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it-IT" sz="1600" b="1" dirty="0">
                          <a:solidFill>
                            <a:schemeClr val="tx1"/>
                          </a:solidFill>
                          <a:effectLst/>
                          <a:latin typeface="Century Gothic" panose="020B0502020202020204" pitchFamily="34" charset="0"/>
                        </a:rPr>
                        <a:t>DICHIARAZIONE DI NON RESPONSABILITÀ</a:t>
                      </a:r>
                    </a:p>
                    <a:p>
                      <a:pPr marL="0" marR="0" rtl="0">
                        <a:spcBef>
                          <a:spcPts val="0"/>
                        </a:spcBef>
                        <a:spcAft>
                          <a:spcPts val="0"/>
                        </a:spcAft>
                      </a:pPr>
                      <a:r>
                        <a:rPr lang="it-IT" sz="1200" b="0" dirty="0">
                          <a:solidFill>
                            <a:schemeClr val="tx1"/>
                          </a:solidFill>
                          <a:effectLst/>
                          <a:latin typeface="Century Gothic" panose="020B0502020202020204" pitchFamily="34" charset="0"/>
                        </a:rPr>
                        <a:t> </a:t>
                      </a:r>
                    </a:p>
                    <a:p>
                      <a:pPr marL="0" marR="0" rtl="0">
                        <a:spcBef>
                          <a:spcPts val="0"/>
                        </a:spcBef>
                        <a:spcAft>
                          <a:spcPts val="0"/>
                        </a:spcAft>
                      </a:pPr>
                      <a:r>
                        <a:rPr lang="it-IT" sz="1400" b="0" dirty="0">
                          <a:solidFill>
                            <a:schemeClr val="tx1"/>
                          </a:solidFill>
                          <a:effectLst/>
                          <a:latin typeface="Century Gothic" panose="020B0502020202020204" pitchFamily="34" charset="0"/>
                        </a:rPr>
                        <a:t>Qualsiasi articolo, modello o informazione è fornito da Smartsheet sul sito web solo come riferimento. Pur adoperandoci per mantenere le informazioni aggiornate e corrette, non offriamo alcuna garanzia o dichiarazione di alcun tipo, esplicita o implicita, relativamente alla completezza, l’accuratezza, l’affidabilità, l’idoneità o la disponibilità rispetto al sito web o le informazioni, gli articoli, i modelli o della relativa grafica contenuti nel sito. Qualsiasi affidamento si faccia su tali informazioni è pertanto strettamente a proprio rischio.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12592</TotalTime>
  <Words>271</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193</cp:revision>
  <cp:lastPrinted>2024-02-20T23:48:17Z</cp:lastPrinted>
  <dcterms:created xsi:type="dcterms:W3CDTF">2021-07-07T23:54:57Z</dcterms:created>
  <dcterms:modified xsi:type="dcterms:W3CDTF">2024-11-10T12:24:38Z</dcterms:modified>
</cp:coreProperties>
</file>