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1" r:id="rId2"/>
    <p:sldId id="35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85" autoAdjust="0"/>
    <p:restoredTop sz="86447"/>
  </p:normalViewPr>
  <p:slideViewPr>
    <p:cSldViewPr snapToGrid="0" snapToObjects="1">
      <p:cViewPr varScale="1">
        <p:scale>
          <a:sx n="135" d="100"/>
          <a:sy n="135" d="100"/>
        </p:scale>
        <p:origin x="126" y="256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38199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224390"/>
            <a:ext cx="91678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REGISTRO DEI RISCHI-OPPORTUNITÀ ISO</a:t>
            </a:r>
          </a:p>
        </p:txBody>
      </p:sp>
      <p:pic>
        <p:nvPicPr>
          <p:cNvPr id="526" name="Picture 525">
            <a:hlinkClick r:id="rId2"/>
            <a:extLst>
              <a:ext uri="{FF2B5EF4-FFF2-40B4-BE49-F238E27FC236}">
                <a16:creationId xmlns:a16="http://schemas.microsoft.com/office/drawing/2014/main" id="{FBE43351-BC7D-4D94-A6F1-E00A6D44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75655" y="235177"/>
            <a:ext cx="2465822" cy="490440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708900"/>
              </p:ext>
            </p:extLst>
          </p:nvPr>
        </p:nvGraphicFramePr>
        <p:xfrm>
          <a:off x="303926" y="1046545"/>
          <a:ext cx="8782322" cy="2213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474">
                  <a:extLst>
                    <a:ext uri="{9D8B030D-6E8A-4147-A177-3AD203B41FA5}">
                      <a16:colId xmlns:a16="http://schemas.microsoft.com/office/drawing/2014/main" val="112108445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1043609">
                  <a:extLst>
                    <a:ext uri="{9D8B030D-6E8A-4147-A177-3AD203B41FA5}">
                      <a16:colId xmlns:a16="http://schemas.microsoft.com/office/drawing/2014/main" val="3578054028"/>
                    </a:ext>
                  </a:extLst>
                </a:gridCol>
                <a:gridCol w="1729408">
                  <a:extLst>
                    <a:ext uri="{9D8B030D-6E8A-4147-A177-3AD203B41FA5}">
                      <a16:colId xmlns:a16="http://schemas.microsoft.com/office/drawing/2014/main" val="669283026"/>
                    </a:ext>
                  </a:extLst>
                </a:gridCol>
                <a:gridCol w="1391107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954908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954908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954908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</a:tblGrid>
              <a:tr h="50085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RISCHIO </a:t>
                      </a:r>
                    </a:p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N. ID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DESCRIZIONE DEL RISCHIO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PROCESSO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ISO 27001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DESCRIZIONE DELL’IMPATTO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LIVELLO </a:t>
                      </a:r>
                      <a:b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DELL’IMPATTO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LIVELLO DI PROBABILITÀ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LIVELLO DI PRIORITÀ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Fornisci un breve riepilogo del rischio.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 quale processo fa parte questo rischio?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 quale dei 14 passaggi degli standard di sicurezza delle informazioni ISO 27001 si riferisce questo rischio per la sicurezza informatica?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Cosa succederà se il rischio non viene mitigato o eliminato?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Valuta da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1 (BASSO) a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Valuta da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1 (BASSO) a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( IMPATTO X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 PROBABILITÀ )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Affronta prima il più alto. 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102682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1.1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000" b="1" u="none" strike="noStrike" dirty="0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63687E29-98CB-6AD8-E9E3-E1A79D96DBBC}"/>
              </a:ext>
            </a:extLst>
          </p:cNvPr>
          <p:cNvGrpSpPr/>
          <p:nvPr/>
        </p:nvGrpSpPr>
        <p:grpSpPr>
          <a:xfrm>
            <a:off x="9392478" y="1017121"/>
            <a:ext cx="2448999" cy="2188601"/>
            <a:chOff x="0" y="0"/>
            <a:chExt cx="2369065" cy="236906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47DF74D-3930-0DCA-A21F-00EC7DC7D18B}"/>
                </a:ext>
              </a:extLst>
            </p:cNvPr>
            <p:cNvSpPr/>
            <p:nvPr/>
          </p:nvSpPr>
          <p:spPr>
            <a:xfrm>
              <a:off x="0" y="0"/>
              <a:ext cx="2369065" cy="2369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A3FDCFB-E345-2E4B-90CE-8899479A6D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86435" y="125071"/>
              <a:ext cx="2143851" cy="2148205"/>
            </a:xfrm>
            <a:prstGeom prst="rect">
              <a:avLst/>
            </a:prstGeom>
          </p:spPr>
        </p:pic>
      </p:grp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3E4560F-C023-AA7D-E1D6-01477403A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191627"/>
              </p:ext>
            </p:extLst>
          </p:nvPr>
        </p:nvGraphicFramePr>
        <p:xfrm>
          <a:off x="303926" y="3588022"/>
          <a:ext cx="11537552" cy="2536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341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3093946">
                  <a:extLst>
                    <a:ext uri="{9D8B030D-6E8A-4147-A177-3AD203B41FA5}">
                      <a16:colId xmlns:a16="http://schemas.microsoft.com/office/drawing/2014/main" val="2302560798"/>
                    </a:ext>
                  </a:extLst>
                </a:gridCol>
                <a:gridCol w="2428680">
                  <a:extLst>
                    <a:ext uri="{9D8B030D-6E8A-4147-A177-3AD203B41FA5}">
                      <a16:colId xmlns:a16="http://schemas.microsoft.com/office/drawing/2014/main" val="2735615450"/>
                    </a:ext>
                  </a:extLst>
                </a:gridCol>
                <a:gridCol w="2428679">
                  <a:extLst>
                    <a:ext uri="{9D8B030D-6E8A-4147-A177-3AD203B41FA5}">
                      <a16:colId xmlns:a16="http://schemas.microsoft.com/office/drawing/2014/main" val="1690298819"/>
                    </a:ext>
                  </a:extLst>
                </a:gridCol>
                <a:gridCol w="1822834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49695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RISCHIO ELIMINATO?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CONTROLLI ESISTENTI?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STRATEGIA DI </a:t>
                      </a:r>
                    </a:p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MITIGAZIONE O CONTROLLO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OPPORTUNITÀ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PROPRIETARIO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56653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0" i="0" u="none" strike="noStrike" spc="-2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fase successiva del processo può eliminare il rischio? </a:t>
                      </a:r>
                    </a:p>
                    <a:p>
                      <a:pPr algn="l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SÌ o NO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 il rischio sarà eliminato o mitigato dai </a:t>
                      </a:r>
                    </a:p>
                    <a:p>
                      <a:pPr algn="l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processi esistenti, elencali qui.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Cosa si può fare per ridurre </a:t>
                      </a:r>
                    </a:p>
                    <a:p>
                      <a:pPr algn="l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 eliminare l’impatto o la probabilità?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Cosa possiamo fare per ridurre o eliminare l’impatto o la probabilità?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Chi è responsabile?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1472804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132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184634"/>
            <a:ext cx="637185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6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REGISTRO DEI RISCHI-OPPORTUNITÀ ISO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CC84C-9BA0-F969-668B-A734D7110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066215"/>
              </p:ext>
            </p:extLst>
          </p:nvPr>
        </p:nvGraphicFramePr>
        <p:xfrm>
          <a:off x="303926" y="1046545"/>
          <a:ext cx="8782322" cy="2213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474">
                  <a:extLst>
                    <a:ext uri="{9D8B030D-6E8A-4147-A177-3AD203B41FA5}">
                      <a16:colId xmlns:a16="http://schemas.microsoft.com/office/drawing/2014/main" val="112108445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805350575"/>
                    </a:ext>
                  </a:extLst>
                </a:gridCol>
                <a:gridCol w="1043609">
                  <a:extLst>
                    <a:ext uri="{9D8B030D-6E8A-4147-A177-3AD203B41FA5}">
                      <a16:colId xmlns:a16="http://schemas.microsoft.com/office/drawing/2014/main" val="3578054028"/>
                    </a:ext>
                  </a:extLst>
                </a:gridCol>
                <a:gridCol w="1729408">
                  <a:extLst>
                    <a:ext uri="{9D8B030D-6E8A-4147-A177-3AD203B41FA5}">
                      <a16:colId xmlns:a16="http://schemas.microsoft.com/office/drawing/2014/main" val="669283026"/>
                    </a:ext>
                  </a:extLst>
                </a:gridCol>
                <a:gridCol w="1391107">
                  <a:extLst>
                    <a:ext uri="{9D8B030D-6E8A-4147-A177-3AD203B41FA5}">
                      <a16:colId xmlns:a16="http://schemas.microsoft.com/office/drawing/2014/main" val="454506827"/>
                    </a:ext>
                  </a:extLst>
                </a:gridCol>
                <a:gridCol w="954908">
                  <a:extLst>
                    <a:ext uri="{9D8B030D-6E8A-4147-A177-3AD203B41FA5}">
                      <a16:colId xmlns:a16="http://schemas.microsoft.com/office/drawing/2014/main" val="3039088257"/>
                    </a:ext>
                  </a:extLst>
                </a:gridCol>
                <a:gridCol w="954908">
                  <a:extLst>
                    <a:ext uri="{9D8B030D-6E8A-4147-A177-3AD203B41FA5}">
                      <a16:colId xmlns:a16="http://schemas.microsoft.com/office/drawing/2014/main" val="11568570"/>
                    </a:ext>
                  </a:extLst>
                </a:gridCol>
                <a:gridCol w="954908">
                  <a:extLst>
                    <a:ext uri="{9D8B030D-6E8A-4147-A177-3AD203B41FA5}">
                      <a16:colId xmlns:a16="http://schemas.microsoft.com/office/drawing/2014/main" val="2873069235"/>
                    </a:ext>
                  </a:extLst>
                </a:gridCol>
              </a:tblGrid>
              <a:tr h="50085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RISCHIO </a:t>
                      </a:r>
                    </a:p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N. ID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DESCRIZIONE DEL RISCHIO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PROCESSO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ISO 27001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DESCRIZIONE DELL’IMPATTO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LIVELLO </a:t>
                      </a:r>
                      <a:br>
                        <a:rPr lang="en-US" sz="10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DELL’IMPATTO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LIVELLO DI PROBABILITÀ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LIVELLO DI PRIORITÀ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Fornisci un breve riepilogo del rischio.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 quale processo fa parte questo rischio?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 quale dei 14 passaggi degli standard di sicurezza delle informazioni ISO 27001 si riferisce questo rischio per la sicurezza informatica?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Cosa succederà se il rischio non viene mitigato o eliminato?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Valuta da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1 (BASSO) a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Valuta da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1 (BASSO) a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5 (ALTO)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( IMPATTO X 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 PROBABILITÀ )</a:t>
                      </a:r>
                      <a:b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it-IT" sz="800" u="none" strike="noStrike" dirty="0">
                          <a:effectLst/>
                          <a:latin typeface="Century Gothic" panose="020B0502020202020204" pitchFamily="34" charset="0"/>
                        </a:rPr>
                        <a:t>Affronta prima il più alto. 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1026829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3E4560F-C023-AA7D-E1D6-01477403A3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226142"/>
              </p:ext>
            </p:extLst>
          </p:nvPr>
        </p:nvGraphicFramePr>
        <p:xfrm>
          <a:off x="303926" y="3588022"/>
          <a:ext cx="11537552" cy="25362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3413">
                  <a:extLst>
                    <a:ext uri="{9D8B030D-6E8A-4147-A177-3AD203B41FA5}">
                      <a16:colId xmlns:a16="http://schemas.microsoft.com/office/drawing/2014/main" val="2229967764"/>
                    </a:ext>
                  </a:extLst>
                </a:gridCol>
                <a:gridCol w="3093946">
                  <a:extLst>
                    <a:ext uri="{9D8B030D-6E8A-4147-A177-3AD203B41FA5}">
                      <a16:colId xmlns:a16="http://schemas.microsoft.com/office/drawing/2014/main" val="2302560798"/>
                    </a:ext>
                  </a:extLst>
                </a:gridCol>
                <a:gridCol w="2428680">
                  <a:extLst>
                    <a:ext uri="{9D8B030D-6E8A-4147-A177-3AD203B41FA5}">
                      <a16:colId xmlns:a16="http://schemas.microsoft.com/office/drawing/2014/main" val="2735615450"/>
                    </a:ext>
                  </a:extLst>
                </a:gridCol>
                <a:gridCol w="2428679">
                  <a:extLst>
                    <a:ext uri="{9D8B030D-6E8A-4147-A177-3AD203B41FA5}">
                      <a16:colId xmlns:a16="http://schemas.microsoft.com/office/drawing/2014/main" val="1690298819"/>
                    </a:ext>
                  </a:extLst>
                </a:gridCol>
                <a:gridCol w="1822834">
                  <a:extLst>
                    <a:ext uri="{9D8B030D-6E8A-4147-A177-3AD203B41FA5}">
                      <a16:colId xmlns:a16="http://schemas.microsoft.com/office/drawing/2014/main" val="607476714"/>
                    </a:ext>
                  </a:extLst>
                </a:gridCol>
              </a:tblGrid>
              <a:tr h="496959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RISCHIO ELIMINATO?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CONTROLLI ESISTENTI?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STRATEGIA DI </a:t>
                      </a:r>
                    </a:p>
                    <a:p>
                      <a:pPr algn="l" rtl="0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MITIGAZIONE O CONTROLLO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OPPORTUNITÀ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00" u="none" strike="noStrike" dirty="0">
                          <a:effectLst/>
                          <a:latin typeface="Century Gothic" panose="020B0502020202020204" pitchFamily="34" charset="0"/>
                        </a:rPr>
                        <a:t>PROPRIETARIO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053626"/>
                  </a:ext>
                </a:extLst>
              </a:tr>
              <a:tr h="56653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0" i="0" u="none" strike="noStrike" spc="-20" baseline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fase successiva del processo può eliminare il rischio? </a:t>
                      </a:r>
                    </a:p>
                    <a:p>
                      <a:pPr algn="l" rtl="0" fontAlgn="ctr"/>
                      <a:r>
                        <a:rPr lang="it-IT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SÌ o NO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Se il rischio sarà eliminato o mitigato dai </a:t>
                      </a:r>
                    </a:p>
                    <a:p>
                      <a:pPr algn="l" rtl="0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processi esistenti, elencali qui.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Cosa si può fare per ridurre </a:t>
                      </a:r>
                    </a:p>
                    <a:p>
                      <a:pPr algn="l" rtl="0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 eliminare l’impatto o la probabilità?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Cosa possiamo fare per ridurre o eliminare l’impatto o la probabilità?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Chi è responsabile?</a:t>
                      </a: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807988"/>
                  </a:ext>
                </a:extLst>
              </a:tr>
              <a:tr h="1472804"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4864" marR="18288" marT="6729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65759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E773FE8-3C6A-A28B-B436-6F539E0B02A0}"/>
              </a:ext>
            </a:extLst>
          </p:cNvPr>
          <p:cNvSpPr txBox="1"/>
          <p:nvPr/>
        </p:nvSpPr>
        <p:spPr>
          <a:xfrm>
            <a:off x="207846" y="620183"/>
            <a:ext cx="74751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Duplica questa slide per creare elenchi individuali per ogni ID rischio nel registro.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D05615B-045F-B178-13A3-97BB6C042B20}"/>
              </a:ext>
            </a:extLst>
          </p:cNvPr>
          <p:cNvGrpSpPr/>
          <p:nvPr/>
        </p:nvGrpSpPr>
        <p:grpSpPr>
          <a:xfrm>
            <a:off x="9392478" y="1017121"/>
            <a:ext cx="2448999" cy="2188601"/>
            <a:chOff x="0" y="0"/>
            <a:chExt cx="2369065" cy="2369065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18A9C3FF-9B8D-63FB-58AE-02B214A67060}"/>
                </a:ext>
              </a:extLst>
            </p:cNvPr>
            <p:cNvSpPr/>
            <p:nvPr/>
          </p:nvSpPr>
          <p:spPr>
            <a:xfrm>
              <a:off x="0" y="0"/>
              <a:ext cx="2369065" cy="23690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92271" dist="38100" dir="8100000" sx="102000" sy="102000" algn="tr" rotWithShape="0">
                <a:schemeClr val="tx1">
                  <a:lumMod val="65000"/>
                  <a:lumOff val="35000"/>
                  <a:alpha val="40000"/>
                </a:scheme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98106C6F-3BC5-3A7F-A951-DE981BA5B7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86435" y="125071"/>
              <a:ext cx="2143851" cy="21482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80513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2609</TotalTime>
  <Words>478</Words>
  <Application>Microsoft Office PowerPoint</Application>
  <PresentationFormat>Widescreen</PresentationFormat>
  <Paragraphs>71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62</cp:revision>
  <cp:lastPrinted>2020-08-31T22:23:58Z</cp:lastPrinted>
  <dcterms:created xsi:type="dcterms:W3CDTF">2021-07-07T23:54:57Z</dcterms:created>
  <dcterms:modified xsi:type="dcterms:W3CDTF">2024-12-11T03:19:07Z</dcterms:modified>
</cp:coreProperties>
</file>