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53" r:id="rId2"/>
    <p:sldId id="382" r:id="rId3"/>
    <p:sldId id="384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469"/>
    <a:srgbClr val="2E75B6"/>
    <a:srgbClr val="E3EBEA"/>
    <a:srgbClr val="D4E1EF"/>
    <a:srgbClr val="D6EEE9"/>
    <a:srgbClr val="1E6864"/>
    <a:srgbClr val="719896"/>
    <a:srgbClr val="CEE5E0"/>
    <a:srgbClr val="C2CDDB"/>
    <a:srgbClr val="547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60" autoAdjust="0"/>
    <p:restoredTop sz="96058"/>
  </p:normalViewPr>
  <p:slideViewPr>
    <p:cSldViewPr snapToGrid="0" snapToObjects="1">
      <p:cViewPr varScale="1">
        <p:scale>
          <a:sx n="120" d="100"/>
          <a:sy n="120" d="100"/>
        </p:scale>
        <p:origin x="126" y="303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5090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6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4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a spina di pesce a 6 punti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255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30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questo modello a spina di pesce aiuta a presentare dati complessi in un formato facilmente comprensibile. È possibile suddividere un problema centrale in sei categorie o cause, riassumere dettagli importanti e coinvolgere il pubblico in un dialogo strutturato di risoluzione dei problemi.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30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un design chiaro e spazioso assicura che ogni blocco di testo sia leggibile e distinto. Il formato a sei sezioni consente una presentazione dei contenuti organizzata e dettagliata. Ogni sezione offre spazio per elaborare singole cause o categorie con un chiaro collegamento alla questione principale.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4581" y="1588371"/>
            <a:ext cx="6809463" cy="383032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4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A95073DB-7EE5-639F-2782-80341B94A690}"/>
              </a:ext>
            </a:extLst>
          </p:cNvPr>
          <p:cNvGrpSpPr/>
          <p:nvPr/>
        </p:nvGrpSpPr>
        <p:grpSpPr>
          <a:xfrm>
            <a:off x="59658" y="2286631"/>
            <a:ext cx="1530273" cy="2274258"/>
            <a:chOff x="1265195" y="770586"/>
            <a:chExt cx="3200400" cy="5577053"/>
          </a:xfrm>
          <a:solidFill>
            <a:srgbClr val="719896"/>
          </a:solidFill>
        </p:grpSpPr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463EFF87-5CEA-3AFE-893C-7A5AD06353B6}"/>
                </a:ext>
              </a:extLst>
            </p:cNvPr>
            <p:cNvSpPr/>
            <p:nvPr/>
          </p:nvSpPr>
          <p:spPr>
            <a:xfrm>
              <a:off x="1285571" y="3558720"/>
              <a:ext cx="3172968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3" name="Parallelogram 52">
              <a:extLst>
                <a:ext uri="{FF2B5EF4-FFF2-40B4-BE49-F238E27FC236}">
                  <a16:creationId xmlns:a16="http://schemas.microsoft.com/office/drawing/2014/main" id="{D490DD8B-4B7B-338D-8C92-BB29E605F924}"/>
                </a:ext>
              </a:extLst>
            </p:cNvPr>
            <p:cNvSpPr/>
            <p:nvPr/>
          </p:nvSpPr>
          <p:spPr>
            <a:xfrm flipH="1">
              <a:off x="1265195" y="770586"/>
              <a:ext cx="3200400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D41BF813-BDD4-2A79-CFE6-076418E494BF}"/>
              </a:ext>
            </a:extLst>
          </p:cNvPr>
          <p:cNvSpPr/>
          <p:nvPr/>
        </p:nvSpPr>
        <p:spPr>
          <a:xfrm>
            <a:off x="3706573" y="3419837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Il formato a sei sezioni consente una presentazione dei contenuti organizzata e dettagliata.</a:t>
            </a: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EDBEA5F6-35EB-2C51-0E8A-C4E9737F3709}"/>
              </a:ext>
            </a:extLst>
          </p:cNvPr>
          <p:cNvSpPr/>
          <p:nvPr/>
        </p:nvSpPr>
        <p:spPr>
          <a:xfrm>
            <a:off x="6313007" y="3417783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Ogni sezione offre spazio per elaborare singole cause o categorie con un chiaro collegamento alla questione principale.</a:t>
            </a:r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9B753639-0B67-49FA-237C-9E6B9808B732}"/>
              </a:ext>
            </a:extLst>
          </p:cNvPr>
          <p:cNvSpPr/>
          <p:nvPr/>
        </p:nvSpPr>
        <p:spPr>
          <a:xfrm>
            <a:off x="1093663" y="3421891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Un design chiaro e spazioso assicura che ogni blocco di testo sia leggibile e distinto. </a:t>
            </a: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FE325A68-A371-7F46-587E-8741D10682AD}"/>
              </a:ext>
            </a:extLst>
          </p:cNvPr>
          <p:cNvSpPr/>
          <p:nvPr/>
        </p:nvSpPr>
        <p:spPr>
          <a:xfrm flipH="1" flipV="1">
            <a:off x="6172742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31B849-8642-E124-C1F6-98DA17536C7F}"/>
              </a:ext>
            </a:extLst>
          </p:cNvPr>
          <p:cNvSpPr txBox="1"/>
          <p:nvPr/>
        </p:nvSpPr>
        <p:spPr>
          <a:xfrm rot="10800000" flipV="1">
            <a:off x="6325642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t-IT" sz="20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372A73C6-4FF3-350B-D816-15B662128FBB}"/>
              </a:ext>
            </a:extLst>
          </p:cNvPr>
          <p:cNvSpPr/>
          <p:nvPr/>
        </p:nvSpPr>
        <p:spPr>
          <a:xfrm flipH="1" flipV="1">
            <a:off x="3566308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74C273-37E5-0515-00A7-7C606738BADE}"/>
              </a:ext>
            </a:extLst>
          </p:cNvPr>
          <p:cNvSpPr txBox="1"/>
          <p:nvPr/>
        </p:nvSpPr>
        <p:spPr>
          <a:xfrm rot="10800000" flipV="1">
            <a:off x="3719208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t-IT" sz="20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3A6E2419-CD86-1463-37EF-C6FE5651E3D3}"/>
              </a:ext>
            </a:extLst>
          </p:cNvPr>
          <p:cNvSpPr/>
          <p:nvPr/>
        </p:nvSpPr>
        <p:spPr>
          <a:xfrm flipH="1" flipV="1">
            <a:off x="953036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0772EEF-A9F0-C608-9D52-34A7CA3D7DC4}"/>
              </a:ext>
            </a:extLst>
          </p:cNvPr>
          <p:cNvSpPr txBox="1"/>
          <p:nvPr/>
        </p:nvSpPr>
        <p:spPr>
          <a:xfrm rot="10800000" flipV="1">
            <a:off x="1105936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4</a:t>
            </a:r>
          </a:p>
        </p:txBody>
      </p: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1DD0AB25-03DB-52F7-C595-56FC7727484B}"/>
              </a:ext>
            </a:extLst>
          </p:cNvPr>
          <p:cNvSpPr/>
          <p:nvPr/>
        </p:nvSpPr>
        <p:spPr>
          <a:xfrm flipH="1">
            <a:off x="6172742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051678E0-688F-EF30-A2C4-840548296116}"/>
              </a:ext>
            </a:extLst>
          </p:cNvPr>
          <p:cNvSpPr/>
          <p:nvPr/>
        </p:nvSpPr>
        <p:spPr>
          <a:xfrm flipH="1">
            <a:off x="6313007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…e coinvolgere il pubblico in un dialogo strutturato di risoluzione dei problemi.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213CA-DE3A-0813-38E3-31C973E50A6B}"/>
              </a:ext>
            </a:extLst>
          </p:cNvPr>
          <p:cNvSpPr txBox="1"/>
          <p:nvPr/>
        </p:nvSpPr>
        <p:spPr>
          <a:xfrm>
            <a:off x="6371362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3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FA3962D9-1D76-D730-FB72-C899AC4E7D5F}"/>
              </a:ext>
            </a:extLst>
          </p:cNvPr>
          <p:cNvSpPr/>
          <p:nvPr/>
        </p:nvSpPr>
        <p:spPr>
          <a:xfrm flipH="1">
            <a:off x="3566308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EA2420A3-F25B-4556-440A-DE9C9781BD17}"/>
              </a:ext>
            </a:extLst>
          </p:cNvPr>
          <p:cNvSpPr/>
          <p:nvPr/>
        </p:nvSpPr>
        <p:spPr>
          <a:xfrm flipH="1">
            <a:off x="3706573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 dirty="0">
                <a:solidFill>
                  <a:srgbClr val="1E6864"/>
                </a:solidFill>
                <a:latin typeface="Century Gothic" panose="020B0502020202020204" pitchFamily="34" charset="0"/>
              </a:rPr>
              <a:t>È possibile suddividere un problema centrale in sei categorie o cause, riassumere dettagli importanti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420F66-C89A-5E8A-FAFE-A38360683BA0}"/>
              </a:ext>
            </a:extLst>
          </p:cNvPr>
          <p:cNvSpPr txBox="1"/>
          <p:nvPr/>
        </p:nvSpPr>
        <p:spPr>
          <a:xfrm>
            <a:off x="3764928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2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5FE785E0-47F2-84F5-B28F-5C01889E19FC}"/>
              </a:ext>
            </a:extLst>
          </p:cNvPr>
          <p:cNvSpPr/>
          <p:nvPr/>
        </p:nvSpPr>
        <p:spPr>
          <a:xfrm flipH="1">
            <a:off x="953036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8E978574-82FB-97A4-F05B-E0A5D84785F0}"/>
              </a:ext>
            </a:extLst>
          </p:cNvPr>
          <p:cNvSpPr/>
          <p:nvPr/>
        </p:nvSpPr>
        <p:spPr>
          <a:xfrm flipH="1">
            <a:off x="1093301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Questo modello a spina di pesce aiuta a presentare dati complessi in un formato facilmente comprensibile.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501746" y="3313659"/>
            <a:ext cx="868680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100000">
                <a:srgbClr val="54708B"/>
              </a:gs>
              <a:gs pos="0">
                <a:srgbClr val="8499A0"/>
              </a:gs>
            </a:gsLst>
            <a:lin ang="0" scaled="0"/>
          </a:gradFill>
          <a:ln w="63500">
            <a:solidFill>
              <a:srgbClr val="22446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31865D6C-68D8-F46D-7437-C74067D92EFE}"/>
              </a:ext>
            </a:extLst>
          </p:cNvPr>
          <p:cNvSpPr/>
          <p:nvPr/>
        </p:nvSpPr>
        <p:spPr>
          <a:xfrm>
            <a:off x="9135614" y="1883311"/>
            <a:ext cx="3056386" cy="3056386"/>
          </a:xfrm>
          <a:prstGeom prst="diamond">
            <a:avLst/>
          </a:prstGeom>
          <a:solidFill>
            <a:srgbClr val="2244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4E5D7A4-E873-7409-C52A-FCFC22CA2E8B}"/>
              </a:ext>
            </a:extLst>
          </p:cNvPr>
          <p:cNvSpPr/>
          <p:nvPr/>
        </p:nvSpPr>
        <p:spPr>
          <a:xfrm>
            <a:off x="9213574" y="1971707"/>
            <a:ext cx="2892287" cy="2892287"/>
          </a:xfrm>
          <a:prstGeom prst="diamond">
            <a:avLst/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69972C-7F53-9D13-C04C-F39C1DC943BB}"/>
              </a:ext>
            </a:extLst>
          </p:cNvPr>
          <p:cNvSpPr txBox="1"/>
          <p:nvPr/>
        </p:nvSpPr>
        <p:spPr>
          <a:xfrm>
            <a:off x="1151656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CATEGORIA </a:t>
            </a:r>
            <a:r>
              <a:rPr lang="it-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F4656B2-61E4-1701-AB86-C5744BC78AA9}"/>
              </a:ext>
            </a:extLst>
          </p:cNvPr>
          <p:cNvGrpSpPr/>
          <p:nvPr/>
        </p:nvGrpSpPr>
        <p:grpSpPr>
          <a:xfrm>
            <a:off x="154032" y="2286631"/>
            <a:ext cx="1511122" cy="2274258"/>
            <a:chOff x="1265789" y="770586"/>
            <a:chExt cx="3186723" cy="5577053"/>
          </a:xfrm>
          <a:solidFill>
            <a:srgbClr val="D6EEE9"/>
          </a:solidFill>
        </p:grpSpPr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EC3B7D44-3D95-2747-FC79-DC45C7B5D7B5}"/>
                </a:ext>
              </a:extLst>
            </p:cNvPr>
            <p:cNvSpPr/>
            <p:nvPr/>
          </p:nvSpPr>
          <p:spPr>
            <a:xfrm>
              <a:off x="1279542" y="3558720"/>
              <a:ext cx="3172970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FF32996A-49F5-3954-B92A-B2B8728EB466}"/>
                </a:ext>
              </a:extLst>
            </p:cNvPr>
            <p:cNvSpPr/>
            <p:nvPr/>
          </p:nvSpPr>
          <p:spPr>
            <a:xfrm flipH="1">
              <a:off x="1265789" y="770586"/>
              <a:ext cx="3181742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3E32EC39-3FEF-DAF6-A032-4EA433B58FAD}"/>
              </a:ext>
            </a:extLst>
          </p:cNvPr>
          <p:cNvSpPr txBox="1"/>
          <p:nvPr/>
        </p:nvSpPr>
        <p:spPr>
          <a:xfrm>
            <a:off x="506347" y="3328641"/>
            <a:ext cx="1083584" cy="1692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algn="ctr" rtl="0"/>
            <a:r>
              <a:rPr lang="it-IT" sz="11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bg1"/>
            </a:gs>
            <a:gs pos="0">
              <a:srgbClr val="E3EBEA"/>
            </a:gs>
            <a:gs pos="30000">
              <a:schemeClr val="bg1"/>
            </a:gs>
            <a:gs pos="100000">
              <a:srgbClr val="E3EBE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arallelogram 39">
            <a:extLst>
              <a:ext uri="{FF2B5EF4-FFF2-40B4-BE49-F238E27FC236}">
                <a16:creationId xmlns:a16="http://schemas.microsoft.com/office/drawing/2014/main" id="{D41BF813-BDD4-2A79-CFE6-076418E494BF}"/>
              </a:ext>
            </a:extLst>
          </p:cNvPr>
          <p:cNvSpPr/>
          <p:nvPr/>
        </p:nvSpPr>
        <p:spPr>
          <a:xfrm>
            <a:off x="3706573" y="3419837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EDBEA5F6-35EB-2C51-0E8A-C4E9737F3709}"/>
              </a:ext>
            </a:extLst>
          </p:cNvPr>
          <p:cNvSpPr/>
          <p:nvPr/>
        </p:nvSpPr>
        <p:spPr>
          <a:xfrm>
            <a:off x="6313007" y="3417783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9B753639-0B67-49FA-237C-9E6B9808B732}"/>
              </a:ext>
            </a:extLst>
          </p:cNvPr>
          <p:cNvSpPr/>
          <p:nvPr/>
        </p:nvSpPr>
        <p:spPr>
          <a:xfrm>
            <a:off x="1093663" y="3421891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FE325A68-A371-7F46-587E-8741D10682AD}"/>
              </a:ext>
            </a:extLst>
          </p:cNvPr>
          <p:cNvSpPr/>
          <p:nvPr/>
        </p:nvSpPr>
        <p:spPr>
          <a:xfrm flipH="1" flipV="1">
            <a:off x="6172742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31B849-8642-E124-C1F6-98DA17536C7F}"/>
              </a:ext>
            </a:extLst>
          </p:cNvPr>
          <p:cNvSpPr txBox="1"/>
          <p:nvPr/>
        </p:nvSpPr>
        <p:spPr>
          <a:xfrm rot="10800000" flipV="1">
            <a:off x="6325642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t-IT" sz="20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372A73C6-4FF3-350B-D816-15B662128FBB}"/>
              </a:ext>
            </a:extLst>
          </p:cNvPr>
          <p:cNvSpPr/>
          <p:nvPr/>
        </p:nvSpPr>
        <p:spPr>
          <a:xfrm flipH="1" flipV="1">
            <a:off x="3566308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74C273-37E5-0515-00A7-7C606738BADE}"/>
              </a:ext>
            </a:extLst>
          </p:cNvPr>
          <p:cNvSpPr txBox="1"/>
          <p:nvPr/>
        </p:nvSpPr>
        <p:spPr>
          <a:xfrm rot="10800000" flipV="1">
            <a:off x="3719208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t-IT" sz="20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3A6E2419-CD86-1463-37EF-C6FE5651E3D3}"/>
              </a:ext>
            </a:extLst>
          </p:cNvPr>
          <p:cNvSpPr/>
          <p:nvPr/>
        </p:nvSpPr>
        <p:spPr>
          <a:xfrm flipH="1" flipV="1">
            <a:off x="953036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0772EEF-A9F0-C608-9D52-34A7CA3D7DC4}"/>
              </a:ext>
            </a:extLst>
          </p:cNvPr>
          <p:cNvSpPr txBox="1"/>
          <p:nvPr/>
        </p:nvSpPr>
        <p:spPr>
          <a:xfrm rot="10800000" flipV="1">
            <a:off x="1105936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4</a:t>
            </a:r>
          </a:p>
        </p:txBody>
      </p: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1DD0AB25-03DB-52F7-C595-56FC7727484B}"/>
              </a:ext>
            </a:extLst>
          </p:cNvPr>
          <p:cNvSpPr/>
          <p:nvPr/>
        </p:nvSpPr>
        <p:spPr>
          <a:xfrm flipH="1">
            <a:off x="6172742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051678E0-688F-EF30-A2C4-840548296116}"/>
              </a:ext>
            </a:extLst>
          </p:cNvPr>
          <p:cNvSpPr/>
          <p:nvPr/>
        </p:nvSpPr>
        <p:spPr>
          <a:xfrm flipH="1">
            <a:off x="6313007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213CA-DE3A-0813-38E3-31C973E50A6B}"/>
              </a:ext>
            </a:extLst>
          </p:cNvPr>
          <p:cNvSpPr txBox="1"/>
          <p:nvPr/>
        </p:nvSpPr>
        <p:spPr>
          <a:xfrm>
            <a:off x="6371362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3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FA3962D9-1D76-D730-FB72-C899AC4E7D5F}"/>
              </a:ext>
            </a:extLst>
          </p:cNvPr>
          <p:cNvSpPr/>
          <p:nvPr/>
        </p:nvSpPr>
        <p:spPr>
          <a:xfrm flipH="1">
            <a:off x="3566308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EA2420A3-F25B-4556-440A-DE9C9781BD17}"/>
              </a:ext>
            </a:extLst>
          </p:cNvPr>
          <p:cNvSpPr/>
          <p:nvPr/>
        </p:nvSpPr>
        <p:spPr>
          <a:xfrm flipH="1">
            <a:off x="3706573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420F66-C89A-5E8A-FAFE-A38360683BA0}"/>
              </a:ext>
            </a:extLst>
          </p:cNvPr>
          <p:cNvSpPr txBox="1"/>
          <p:nvPr/>
        </p:nvSpPr>
        <p:spPr>
          <a:xfrm>
            <a:off x="3764928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2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5FE785E0-47F2-84F5-B28F-5C01889E19FC}"/>
              </a:ext>
            </a:extLst>
          </p:cNvPr>
          <p:cNvSpPr/>
          <p:nvPr/>
        </p:nvSpPr>
        <p:spPr>
          <a:xfrm flipH="1">
            <a:off x="953036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8E978574-82FB-97A4-F05B-E0A5D84785F0}"/>
              </a:ext>
            </a:extLst>
          </p:cNvPr>
          <p:cNvSpPr/>
          <p:nvPr/>
        </p:nvSpPr>
        <p:spPr>
          <a:xfrm flipH="1">
            <a:off x="1093301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501746" y="3313659"/>
            <a:ext cx="868680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4708B"/>
              </a:gs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31865D6C-68D8-F46D-7437-C74067D92EFE}"/>
              </a:ext>
            </a:extLst>
          </p:cNvPr>
          <p:cNvSpPr/>
          <p:nvPr/>
        </p:nvSpPr>
        <p:spPr>
          <a:xfrm>
            <a:off x="9135614" y="1883311"/>
            <a:ext cx="3056386" cy="3056386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4E5D7A4-E873-7409-C52A-FCFC22CA2E8B}"/>
              </a:ext>
            </a:extLst>
          </p:cNvPr>
          <p:cNvSpPr/>
          <p:nvPr/>
        </p:nvSpPr>
        <p:spPr>
          <a:xfrm>
            <a:off x="9213574" y="1971707"/>
            <a:ext cx="2892287" cy="2892287"/>
          </a:xfrm>
          <a:prstGeom prst="diamond">
            <a:avLst/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69972C-7F53-9D13-C04C-F39C1DC943BB}"/>
              </a:ext>
            </a:extLst>
          </p:cNvPr>
          <p:cNvSpPr txBox="1"/>
          <p:nvPr/>
        </p:nvSpPr>
        <p:spPr>
          <a:xfrm>
            <a:off x="1151656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CATEGORIA </a:t>
            </a:r>
            <a:r>
              <a:rPr lang="it-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7DCD835-6F77-E5FC-4248-702134417453}"/>
              </a:ext>
            </a:extLst>
          </p:cNvPr>
          <p:cNvGrpSpPr/>
          <p:nvPr/>
        </p:nvGrpSpPr>
        <p:grpSpPr>
          <a:xfrm>
            <a:off x="59658" y="2286631"/>
            <a:ext cx="1530273" cy="2274258"/>
            <a:chOff x="1265195" y="770586"/>
            <a:chExt cx="3200400" cy="5577053"/>
          </a:xfrm>
          <a:solidFill>
            <a:srgbClr val="719896"/>
          </a:solidFill>
        </p:grpSpPr>
        <p:sp>
          <p:nvSpPr>
            <p:cNvPr id="3" name="Parallelogram 2">
              <a:extLst>
                <a:ext uri="{FF2B5EF4-FFF2-40B4-BE49-F238E27FC236}">
                  <a16:creationId xmlns:a16="http://schemas.microsoft.com/office/drawing/2014/main" id="{937E8242-DF29-AD92-D015-30329C310923}"/>
                </a:ext>
              </a:extLst>
            </p:cNvPr>
            <p:cNvSpPr/>
            <p:nvPr/>
          </p:nvSpPr>
          <p:spPr>
            <a:xfrm>
              <a:off x="1285571" y="3558720"/>
              <a:ext cx="3172968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" name="Parallelogram 3">
              <a:extLst>
                <a:ext uri="{FF2B5EF4-FFF2-40B4-BE49-F238E27FC236}">
                  <a16:creationId xmlns:a16="http://schemas.microsoft.com/office/drawing/2014/main" id="{4052E409-4D87-DA6A-853C-9424227344F9}"/>
                </a:ext>
              </a:extLst>
            </p:cNvPr>
            <p:cNvSpPr/>
            <p:nvPr/>
          </p:nvSpPr>
          <p:spPr>
            <a:xfrm flipH="1">
              <a:off x="1265195" y="770586"/>
              <a:ext cx="3200400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7C1B4DF-8AB6-AE6E-AEF5-D826C82B8242}"/>
              </a:ext>
            </a:extLst>
          </p:cNvPr>
          <p:cNvGrpSpPr/>
          <p:nvPr/>
        </p:nvGrpSpPr>
        <p:grpSpPr>
          <a:xfrm>
            <a:off x="154032" y="2286631"/>
            <a:ext cx="1511122" cy="2274258"/>
            <a:chOff x="1265789" y="770586"/>
            <a:chExt cx="3186723" cy="5577053"/>
          </a:xfrm>
          <a:solidFill>
            <a:srgbClr val="D6EEE9"/>
          </a:solidFill>
        </p:grpSpPr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B3C3733F-174C-4C83-EE6C-62C6DA6EF1B5}"/>
                </a:ext>
              </a:extLst>
            </p:cNvPr>
            <p:cNvSpPr/>
            <p:nvPr/>
          </p:nvSpPr>
          <p:spPr>
            <a:xfrm>
              <a:off x="1279542" y="3558720"/>
              <a:ext cx="3172970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AF859A22-9A34-45F8-1421-8E0E28834274}"/>
                </a:ext>
              </a:extLst>
            </p:cNvPr>
            <p:cNvSpPr/>
            <p:nvPr/>
          </p:nvSpPr>
          <p:spPr>
            <a:xfrm flipH="1">
              <a:off x="1265789" y="770586"/>
              <a:ext cx="3181742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D67B6E7-AC29-4A23-B43F-FECC263DAB1B}"/>
              </a:ext>
            </a:extLst>
          </p:cNvPr>
          <p:cNvSpPr txBox="1"/>
          <p:nvPr/>
        </p:nvSpPr>
        <p:spPr>
          <a:xfrm>
            <a:off x="506347" y="3328641"/>
            <a:ext cx="1083584" cy="1692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algn="ctr" rtl="0"/>
            <a:r>
              <a:rPr lang="it-IT" sz="11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288607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12701</TotalTime>
  <Words>339</Words>
  <Application>Microsoft Office PowerPoint</Application>
  <PresentationFormat>Widescreen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198</cp:revision>
  <cp:lastPrinted>2024-02-20T23:48:17Z</cp:lastPrinted>
  <dcterms:created xsi:type="dcterms:W3CDTF">2021-07-07T23:54:57Z</dcterms:created>
  <dcterms:modified xsi:type="dcterms:W3CDTF">2024-11-10T12:43:55Z</dcterms:modified>
</cp:coreProperties>
</file>