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5" r:id="rId3"/>
    <p:sldId id="352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EF3"/>
    <a:srgbClr val="00BD32"/>
    <a:srgbClr val="4CEDF0"/>
    <a:srgbClr val="F7F9FB"/>
    <a:srgbClr val="FFDE4C"/>
    <a:srgbClr val="F0A622"/>
    <a:srgbClr val="E3EAF6"/>
    <a:srgbClr val="5B7191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540" y="78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028810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it.smartsheet.com/try-it?trp=38077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ROADMAP DEL PRODOTTO SCRUM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ROADMAP DEL PRODOTTO SCRUM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937395"/>
              </p:ext>
            </p:extLst>
          </p:nvPr>
        </p:nvGraphicFramePr>
        <p:xfrm>
          <a:off x="221972" y="1537993"/>
          <a:ext cx="11744062" cy="46742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1607323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T3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T1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T2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T3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PRODOTTO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Brief della roadmap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Requisiti utente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Requisiti di funzionalità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Rilascio delle funzionalità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Pilota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Analisi del feedback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Customer Testing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Testing Analysis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SVILUPPO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Distribuzione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Beta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Analisi tecnica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Revisione delle story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Demo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Prototipo integrato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sp>
        <p:nvSpPr>
          <p:cNvPr id="50" name="Shape 7">
            <a:extLst>
              <a:ext uri="{FF2B5EF4-FFF2-40B4-BE49-F238E27FC236}">
                <a16:creationId xmlns:a16="http://schemas.microsoft.com/office/drawing/2014/main" id="{80BD3B14-2215-F740-AF46-C7B9862A7BA9}"/>
              </a:ext>
            </a:extLst>
          </p:cNvPr>
          <p:cNvSpPr/>
          <p:nvPr/>
        </p:nvSpPr>
        <p:spPr>
          <a:xfrm>
            <a:off x="3285690" y="3082308"/>
            <a:ext cx="1423057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1" name="Shape 8">
            <a:extLst>
              <a:ext uri="{FF2B5EF4-FFF2-40B4-BE49-F238E27FC236}">
                <a16:creationId xmlns:a16="http://schemas.microsoft.com/office/drawing/2014/main" id="{B7518280-D2C0-D948-87A7-1760BE07FCCA}"/>
              </a:ext>
            </a:extLst>
          </p:cNvPr>
          <p:cNvSpPr/>
          <p:nvPr/>
        </p:nvSpPr>
        <p:spPr>
          <a:xfrm>
            <a:off x="2315017" y="2278212"/>
            <a:ext cx="1516679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2" name="Shape 9">
            <a:extLst>
              <a:ext uri="{FF2B5EF4-FFF2-40B4-BE49-F238E27FC236}">
                <a16:creationId xmlns:a16="http://schemas.microsoft.com/office/drawing/2014/main" id="{22197259-D119-5044-859E-60AB30D8373E}"/>
              </a:ext>
            </a:extLst>
          </p:cNvPr>
          <p:cNvSpPr/>
          <p:nvPr/>
        </p:nvSpPr>
        <p:spPr>
          <a:xfrm>
            <a:off x="3900352" y="2278212"/>
            <a:ext cx="664717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3" name="Shape 10">
            <a:extLst>
              <a:ext uri="{FF2B5EF4-FFF2-40B4-BE49-F238E27FC236}">
                <a16:creationId xmlns:a16="http://schemas.microsoft.com/office/drawing/2014/main" id="{AAD80CB9-2516-8643-891E-604B2B90574F}"/>
              </a:ext>
            </a:extLst>
          </p:cNvPr>
          <p:cNvSpPr/>
          <p:nvPr/>
        </p:nvSpPr>
        <p:spPr>
          <a:xfrm>
            <a:off x="7648360" y="2278212"/>
            <a:ext cx="664717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4" name="Shape 11">
            <a:extLst>
              <a:ext uri="{FF2B5EF4-FFF2-40B4-BE49-F238E27FC236}">
                <a16:creationId xmlns:a16="http://schemas.microsoft.com/office/drawing/2014/main" id="{F7B4E2A6-1B00-F542-A5F2-B3B61B85BAE8}"/>
              </a:ext>
            </a:extLst>
          </p:cNvPr>
          <p:cNvSpPr/>
          <p:nvPr/>
        </p:nvSpPr>
        <p:spPr>
          <a:xfrm>
            <a:off x="3884315" y="3380571"/>
            <a:ext cx="4437691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5" name="Shape 12">
            <a:extLst>
              <a:ext uri="{FF2B5EF4-FFF2-40B4-BE49-F238E27FC236}">
                <a16:creationId xmlns:a16="http://schemas.microsoft.com/office/drawing/2014/main" id="{5E6D29BE-659C-2044-B8E3-8FF7CCE0ABBC}"/>
              </a:ext>
            </a:extLst>
          </p:cNvPr>
          <p:cNvSpPr/>
          <p:nvPr/>
        </p:nvSpPr>
        <p:spPr>
          <a:xfrm>
            <a:off x="4627485" y="2278212"/>
            <a:ext cx="282739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6" name="Shape 13">
            <a:extLst>
              <a:ext uri="{FF2B5EF4-FFF2-40B4-BE49-F238E27FC236}">
                <a16:creationId xmlns:a16="http://schemas.microsoft.com/office/drawing/2014/main" id="{96F56A45-AA6A-684A-B011-DB6735010D74}"/>
              </a:ext>
            </a:extLst>
          </p:cNvPr>
          <p:cNvSpPr/>
          <p:nvPr/>
        </p:nvSpPr>
        <p:spPr>
          <a:xfrm>
            <a:off x="3508500" y="2535343"/>
            <a:ext cx="1497955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7" name="Shape 14">
            <a:extLst>
              <a:ext uri="{FF2B5EF4-FFF2-40B4-BE49-F238E27FC236}">
                <a16:creationId xmlns:a16="http://schemas.microsoft.com/office/drawing/2014/main" id="{B714E882-B579-4A4E-9B2F-6CD010948416}"/>
              </a:ext>
            </a:extLst>
          </p:cNvPr>
          <p:cNvSpPr/>
          <p:nvPr/>
        </p:nvSpPr>
        <p:spPr>
          <a:xfrm>
            <a:off x="4554429" y="3637702"/>
            <a:ext cx="2256294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8" name="Shape 15">
            <a:extLst>
              <a:ext uri="{FF2B5EF4-FFF2-40B4-BE49-F238E27FC236}">
                <a16:creationId xmlns:a16="http://schemas.microsoft.com/office/drawing/2014/main" id="{7E3BC140-998A-4741-8344-A8D8FA7B2818}"/>
              </a:ext>
            </a:extLst>
          </p:cNvPr>
          <p:cNvSpPr/>
          <p:nvPr/>
        </p:nvSpPr>
        <p:spPr>
          <a:xfrm>
            <a:off x="6623209" y="2792474"/>
            <a:ext cx="1207726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59" name="Shape 16">
            <a:extLst>
              <a:ext uri="{FF2B5EF4-FFF2-40B4-BE49-F238E27FC236}">
                <a16:creationId xmlns:a16="http://schemas.microsoft.com/office/drawing/2014/main" id="{E251A9D8-5C4D-7042-8B26-6A52BB94F462}"/>
              </a:ext>
            </a:extLst>
          </p:cNvPr>
          <p:cNvSpPr/>
          <p:nvPr/>
        </p:nvSpPr>
        <p:spPr>
          <a:xfrm>
            <a:off x="4411901" y="3883145"/>
            <a:ext cx="3922769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0" name="Shape 17">
            <a:extLst>
              <a:ext uri="{FF2B5EF4-FFF2-40B4-BE49-F238E27FC236}">
                <a16:creationId xmlns:a16="http://schemas.microsoft.com/office/drawing/2014/main" id="{0DD2A884-33D3-5846-B02B-33C1AC8620B3}"/>
              </a:ext>
            </a:extLst>
          </p:cNvPr>
          <p:cNvSpPr/>
          <p:nvPr/>
        </p:nvSpPr>
        <p:spPr>
          <a:xfrm>
            <a:off x="2311550" y="4947178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1" name="Shape 18">
            <a:extLst>
              <a:ext uri="{FF2B5EF4-FFF2-40B4-BE49-F238E27FC236}">
                <a16:creationId xmlns:a16="http://schemas.microsoft.com/office/drawing/2014/main" id="{426026ED-A8FB-B844-BD7F-BDD66D65674B}"/>
              </a:ext>
            </a:extLst>
          </p:cNvPr>
          <p:cNvSpPr/>
          <p:nvPr/>
        </p:nvSpPr>
        <p:spPr>
          <a:xfrm>
            <a:off x="2311549" y="5207232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2" name="Shape 19">
            <a:extLst>
              <a:ext uri="{FF2B5EF4-FFF2-40B4-BE49-F238E27FC236}">
                <a16:creationId xmlns:a16="http://schemas.microsoft.com/office/drawing/2014/main" id="{F03630EF-9FA0-D04A-BE0E-A6F9FF225385}"/>
              </a:ext>
            </a:extLst>
          </p:cNvPr>
          <p:cNvSpPr/>
          <p:nvPr/>
        </p:nvSpPr>
        <p:spPr>
          <a:xfrm>
            <a:off x="2311550" y="5721494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3" name="Shape 20">
            <a:extLst>
              <a:ext uri="{FF2B5EF4-FFF2-40B4-BE49-F238E27FC236}">
                <a16:creationId xmlns:a16="http://schemas.microsoft.com/office/drawing/2014/main" id="{C723BFBE-597C-C148-B4EE-0B351E625EBF}"/>
              </a:ext>
            </a:extLst>
          </p:cNvPr>
          <p:cNvSpPr/>
          <p:nvPr/>
        </p:nvSpPr>
        <p:spPr>
          <a:xfrm>
            <a:off x="6980639" y="4140277"/>
            <a:ext cx="1348159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4" name="Shape 21">
            <a:extLst>
              <a:ext uri="{FF2B5EF4-FFF2-40B4-BE49-F238E27FC236}">
                <a16:creationId xmlns:a16="http://schemas.microsoft.com/office/drawing/2014/main" id="{459828E7-2CC3-6F4D-BD52-9614E667051F}"/>
              </a:ext>
            </a:extLst>
          </p:cNvPr>
          <p:cNvSpPr/>
          <p:nvPr/>
        </p:nvSpPr>
        <p:spPr>
          <a:xfrm>
            <a:off x="2311550" y="5461441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5" name="Shape 22">
            <a:extLst>
              <a:ext uri="{FF2B5EF4-FFF2-40B4-BE49-F238E27FC236}">
                <a16:creationId xmlns:a16="http://schemas.microsoft.com/office/drawing/2014/main" id="{2B9C6CAC-98FE-994E-8916-59210B1EED82}"/>
              </a:ext>
            </a:extLst>
          </p:cNvPr>
          <p:cNvSpPr/>
          <p:nvPr/>
        </p:nvSpPr>
        <p:spPr>
          <a:xfrm>
            <a:off x="6367027" y="4409096"/>
            <a:ext cx="2761854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7" name="Shape 23">
            <a:extLst>
              <a:ext uri="{FF2B5EF4-FFF2-40B4-BE49-F238E27FC236}">
                <a16:creationId xmlns:a16="http://schemas.microsoft.com/office/drawing/2014/main" id="{15CFE7B0-3BE6-6142-B2B0-86013E67D546}"/>
              </a:ext>
            </a:extLst>
          </p:cNvPr>
          <p:cNvSpPr/>
          <p:nvPr/>
        </p:nvSpPr>
        <p:spPr>
          <a:xfrm>
            <a:off x="2311549" y="4690047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68" name="Shape 22">
            <a:extLst>
              <a:ext uri="{FF2B5EF4-FFF2-40B4-BE49-F238E27FC236}">
                <a16:creationId xmlns:a16="http://schemas.microsoft.com/office/drawing/2014/main" id="{CCB7AB80-8460-CC4A-9EBD-48F2B8D8DFB2}"/>
              </a:ext>
            </a:extLst>
          </p:cNvPr>
          <p:cNvSpPr/>
          <p:nvPr/>
        </p:nvSpPr>
        <p:spPr>
          <a:xfrm>
            <a:off x="2311550" y="5975703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5413781-E14F-CB4D-B86D-8FB03D95B1EF}"/>
              </a:ext>
            </a:extLst>
          </p:cNvPr>
          <p:cNvGrpSpPr/>
          <p:nvPr/>
        </p:nvGrpSpPr>
        <p:grpSpPr>
          <a:xfrm>
            <a:off x="2280260" y="1079307"/>
            <a:ext cx="6582622" cy="320040"/>
            <a:chOff x="1289050" y="0"/>
            <a:chExt cx="6508539" cy="320040"/>
          </a:xfrm>
        </p:grpSpPr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31F90DC4-34A3-A145-AB1A-C09C97CCC7B2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9828DEEB-9DEC-BC41-BB04-0F725319529E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1" name="Rounded Rectangle 110">
              <a:extLst>
                <a:ext uri="{FF2B5EF4-FFF2-40B4-BE49-F238E27FC236}">
                  <a16:creationId xmlns:a16="http://schemas.microsoft.com/office/drawing/2014/main" id="{6400F283-9CAE-C843-A704-B795FC8E055A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2" name="Rounded Rectangle 111">
              <a:extLst>
                <a:ext uri="{FF2B5EF4-FFF2-40B4-BE49-F238E27FC236}">
                  <a16:creationId xmlns:a16="http://schemas.microsoft.com/office/drawing/2014/main" id="{87DAD5A4-0BA0-1442-83D7-B152C5CF51A7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13" name="TextBox 1">
              <a:extLst>
                <a:ext uri="{FF2B5EF4-FFF2-40B4-BE49-F238E27FC236}">
                  <a16:creationId xmlns:a16="http://schemas.microsoft.com/office/drawing/2014/main" id="{FAB1ADFC-3521-9047-BEDB-1EFAA9534DFB}"/>
                </a:ext>
              </a:extLst>
            </p:cNvPr>
            <p:cNvSpPr txBox="1"/>
            <p:nvPr/>
          </p:nvSpPr>
          <p:spPr>
            <a:xfrm>
              <a:off x="1771650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1</a:t>
              </a:r>
            </a:p>
          </p:txBody>
        </p:sp>
        <p:sp>
          <p:nvSpPr>
            <p:cNvPr id="114" name="TextBox 40">
              <a:extLst>
                <a:ext uri="{FF2B5EF4-FFF2-40B4-BE49-F238E27FC236}">
                  <a16:creationId xmlns:a16="http://schemas.microsoft.com/office/drawing/2014/main" id="{B7B4AAB0-CEFF-8142-803B-B719C87FA0B7}"/>
                </a:ext>
              </a:extLst>
            </p:cNvPr>
            <p:cNvSpPr txBox="1"/>
            <p:nvPr/>
          </p:nvSpPr>
          <p:spPr>
            <a:xfrm>
              <a:off x="69701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4</a:t>
              </a:r>
            </a:p>
          </p:txBody>
        </p:sp>
        <p:sp>
          <p:nvSpPr>
            <p:cNvPr id="115" name="TextBox 41">
              <a:extLst>
                <a:ext uri="{FF2B5EF4-FFF2-40B4-BE49-F238E27FC236}">
                  <a16:creationId xmlns:a16="http://schemas.microsoft.com/office/drawing/2014/main" id="{7559C27F-7953-2C40-A6F0-B45DFEEFDAFB}"/>
                </a:ext>
              </a:extLst>
            </p:cNvPr>
            <p:cNvSpPr txBox="1"/>
            <p:nvPr/>
          </p:nvSpPr>
          <p:spPr>
            <a:xfrm>
              <a:off x="35030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2</a:t>
              </a:r>
            </a:p>
          </p:txBody>
        </p:sp>
        <p:sp>
          <p:nvSpPr>
            <p:cNvPr id="116" name="TextBox 43">
              <a:extLst>
                <a:ext uri="{FF2B5EF4-FFF2-40B4-BE49-F238E27FC236}">
                  <a16:creationId xmlns:a16="http://schemas.microsoft.com/office/drawing/2014/main" id="{64C944A2-3290-0341-90F8-2EC6ADD61718}"/>
                </a:ext>
              </a:extLst>
            </p:cNvPr>
            <p:cNvSpPr txBox="1"/>
            <p:nvPr/>
          </p:nvSpPr>
          <p:spPr>
            <a:xfrm>
              <a:off x="5234517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3</a:t>
              </a:r>
            </a:p>
          </p:txBody>
        </p:sp>
      </p:grpSp>
      <p:sp>
        <p:nvSpPr>
          <p:cNvPr id="108" name="TextBox 45">
            <a:extLst>
              <a:ext uri="{FF2B5EF4-FFF2-40B4-BE49-F238E27FC236}">
                <a16:creationId xmlns:a16="http://schemas.microsoft.com/office/drawing/2014/main" id="{99DD3121-0EE1-E943-858A-E82D2900DCA7}"/>
              </a:ext>
            </a:extLst>
          </p:cNvPr>
          <p:cNvSpPr txBox="1"/>
          <p:nvPr/>
        </p:nvSpPr>
        <p:spPr>
          <a:xfrm>
            <a:off x="665825" y="1096492"/>
            <a:ext cx="1736246" cy="307777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400" dirty="0">
                <a:latin typeface="Century Gothic" panose="020B0502020202020204" pitchFamily="34" charset="0"/>
              </a:rPr>
              <a:t>LEGENDA FLUSSI</a:t>
            </a:r>
          </a:p>
        </p:txBody>
      </p:sp>
      <p:grpSp>
        <p:nvGrpSpPr>
          <p:cNvPr id="117" name="Group 116">
            <a:extLst>
              <a:ext uri="{FF2B5EF4-FFF2-40B4-BE49-F238E27FC236}">
                <a16:creationId xmlns:a16="http://schemas.microsoft.com/office/drawing/2014/main" id="{633BFDEF-B38D-2940-A4EE-BA4BCBE37F69}"/>
              </a:ext>
            </a:extLst>
          </p:cNvPr>
          <p:cNvGrpSpPr/>
          <p:nvPr/>
        </p:nvGrpSpPr>
        <p:grpSpPr>
          <a:xfrm>
            <a:off x="8119858" y="1643489"/>
            <a:ext cx="1760982" cy="4572000"/>
            <a:chOff x="10201566" y="8271934"/>
            <a:chExt cx="1760982" cy="7158104"/>
          </a:xfrm>
        </p:grpSpPr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0962BB31-42E1-9D4E-8FCE-637F0A962BE5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Display 118">
              <a:extLst>
                <a:ext uri="{FF2B5EF4-FFF2-40B4-BE49-F238E27FC236}">
                  <a16:creationId xmlns:a16="http://schemas.microsoft.com/office/drawing/2014/main" id="{AEB49B0A-51CA-4848-9BF9-263285577847}"/>
                </a:ext>
              </a:extLst>
            </p:cNvPr>
            <p:cNvSpPr/>
            <p:nvPr/>
          </p:nvSpPr>
          <p:spPr>
            <a:xfrm>
              <a:off x="10214260" y="10145491"/>
              <a:ext cx="1748288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it-IT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MILESTONE</a:t>
              </a:r>
            </a:p>
            <a:p>
              <a:pPr algn="ctr" rtl="0"/>
              <a:r>
                <a:rPr lang="it-IT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27 maggio</a:t>
              </a:r>
            </a:p>
          </p:txBody>
        </p:sp>
      </p:grpSp>
      <p:pic>
        <p:nvPicPr>
          <p:cNvPr id="2" name="Picture 1">
            <a:hlinkClick r:id="rId2"/>
            <a:extLst>
              <a:ext uri="{FF2B5EF4-FFF2-40B4-BE49-F238E27FC236}">
                <a16:creationId xmlns:a16="http://schemas.microsoft.com/office/drawing/2014/main" id="{A11FE8A6-28B1-BC04-2EF9-723F09E292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71566" y="231165"/>
            <a:ext cx="2394478" cy="476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787021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it-IT" sz="2200" b="1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ROADMAP DEL PRODOTTO SCRUM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ROADMAP DEL PRODOTTO SCRUM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3E2DC83-8454-9748-944C-CAD0373FC2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1808663"/>
              </p:ext>
            </p:extLst>
          </p:nvPr>
        </p:nvGraphicFramePr>
        <p:xfrm>
          <a:off x="221972" y="1537993"/>
          <a:ext cx="11744062" cy="48291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7321">
                  <a:extLst>
                    <a:ext uri="{9D8B030D-6E8A-4147-A177-3AD203B41FA5}">
                      <a16:colId xmlns:a16="http://schemas.microsoft.com/office/drawing/2014/main" val="655174008"/>
                    </a:ext>
                  </a:extLst>
                </a:gridCol>
                <a:gridCol w="1607323">
                  <a:extLst>
                    <a:ext uri="{9D8B030D-6E8A-4147-A177-3AD203B41FA5}">
                      <a16:colId xmlns:a16="http://schemas.microsoft.com/office/drawing/2014/main" val="37996721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7531229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91567023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22560395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1742354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2631978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0996389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273876770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547077787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2360780514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516885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85997674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77052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459679726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4047575968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522727625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59668543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3563266421"/>
                    </a:ext>
                  </a:extLst>
                </a:gridCol>
                <a:gridCol w="538301">
                  <a:extLst>
                    <a:ext uri="{9D8B030D-6E8A-4147-A177-3AD203B41FA5}">
                      <a16:colId xmlns:a16="http://schemas.microsoft.com/office/drawing/2014/main" val="1965671004"/>
                    </a:ext>
                  </a:extLst>
                </a:gridCol>
              </a:tblGrid>
              <a:tr h="295153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T3 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T1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T2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T3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rtl="0" fontAlgn="ctr"/>
                      <a:r>
                        <a:rPr lang="it-IT" sz="1050" u="none" strike="noStrike">
                          <a:effectLst/>
                          <a:latin typeface="Century Gothic" panose="020B0502020202020204" pitchFamily="34" charset="0"/>
                        </a:rPr>
                        <a:t>20XX - T4</a:t>
                      </a:r>
                    </a:p>
                  </a:txBody>
                  <a:tcPr marL="6817" marR="6817" marT="6817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1655693"/>
                  </a:ext>
                </a:extLst>
              </a:tr>
              <a:tr h="413215"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b">
                    <a:lnL w="12700" cmpd="sng">
                      <a:noFill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GEN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FEB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MAR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APR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MAG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GIU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LUG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AGO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SET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OTT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NOV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900" u="none" strike="noStrike">
                          <a:effectLst/>
                          <a:latin typeface="Century Gothic" panose="020B0502020202020204" pitchFamily="34" charset="0"/>
                        </a:rPr>
                        <a:t>DIC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289089"/>
                  </a:ext>
                </a:extLst>
              </a:tr>
              <a:tr h="259735">
                <a:tc rowSpan="8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USER EXPERIENCE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Wireframe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359877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Svil guida di stile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96566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Progettazione delle superfici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195791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Modelli UX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118689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Progettazione delle funzionalità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77582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Audit UX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483141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05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del sito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175176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402746"/>
                  </a:ext>
                </a:extLst>
              </a:tr>
              <a:tr h="259735">
                <a:tc rowSpan="7">
                  <a:txBody>
                    <a:bodyPr/>
                    <a:lstStyle/>
                    <a:p>
                      <a:pPr algn="ctr" rtl="0" fontAlgn="ctr"/>
                      <a:r>
                        <a:rPr lang="it-IT" sz="1000" u="none" strike="noStrike">
                          <a:effectLst/>
                          <a:latin typeface="Century Gothic" panose="020B0502020202020204" pitchFamily="34" charset="0"/>
                        </a:rPr>
                        <a:t>GARANZIA DI QUALITÀ</a:t>
                      </a:r>
                    </a:p>
                  </a:txBody>
                  <a:tcPr marL="6817" marR="6817" marT="6817" marB="0" vert="vert27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di anteprima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4162884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Garanzia di qualità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387048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Parametri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6859347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di varianza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4451669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Test accettazione utente</a:t>
                      </a: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35248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522510"/>
                  </a:ext>
                </a:extLst>
              </a:tr>
              <a:tr h="25973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85725" marR="9525" marT="9525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7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6817" marR="6817" marT="6817" marB="0" anchor="ctr">
                    <a:lnL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1534890"/>
                  </a:ext>
                </a:extLst>
              </a:tr>
            </a:tbl>
          </a:graphicData>
        </a:graphic>
      </p:graphicFrame>
      <p:grpSp>
        <p:nvGrpSpPr>
          <p:cNvPr id="49" name="Group 48">
            <a:extLst>
              <a:ext uri="{FF2B5EF4-FFF2-40B4-BE49-F238E27FC236}">
                <a16:creationId xmlns:a16="http://schemas.microsoft.com/office/drawing/2014/main" id="{E449F952-D3FB-074F-86F4-345B19964675}"/>
              </a:ext>
            </a:extLst>
          </p:cNvPr>
          <p:cNvGrpSpPr/>
          <p:nvPr/>
        </p:nvGrpSpPr>
        <p:grpSpPr>
          <a:xfrm>
            <a:off x="8119858" y="1643489"/>
            <a:ext cx="1760982" cy="4572000"/>
            <a:chOff x="10201566" y="8271934"/>
            <a:chExt cx="1760982" cy="7158104"/>
          </a:xfrm>
        </p:grpSpPr>
        <p:cxnSp>
          <p:nvCxnSpPr>
            <p:cNvPr id="104" name="Straight Connector 103">
              <a:extLst>
                <a:ext uri="{FF2B5EF4-FFF2-40B4-BE49-F238E27FC236}">
                  <a16:creationId xmlns:a16="http://schemas.microsoft.com/office/drawing/2014/main" id="{A29E293A-2D79-174C-99E2-92B94AF5DE92}"/>
                </a:ext>
              </a:extLst>
            </p:cNvPr>
            <p:cNvCxnSpPr/>
            <p:nvPr/>
          </p:nvCxnSpPr>
          <p:spPr>
            <a:xfrm>
              <a:off x="10201566" y="8271934"/>
              <a:ext cx="0" cy="7158104"/>
            </a:xfrm>
            <a:prstGeom prst="line">
              <a:avLst/>
            </a:prstGeom>
            <a:ln w="34925" cap="rnd">
              <a:solidFill>
                <a:schemeClr val="bg1">
                  <a:lumMod val="50000"/>
                </a:schemeClr>
              </a:solidFill>
              <a:headEnd type="oval"/>
              <a:tailEnd type="oval"/>
            </a:ln>
            <a:effectLst>
              <a:outerShdw blurRad="40000" dist="20000" dir="5400000" rotWithShape="0">
                <a:schemeClr val="tx1">
                  <a:alpha val="38000"/>
                </a:schemeClr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Display 104">
              <a:extLst>
                <a:ext uri="{FF2B5EF4-FFF2-40B4-BE49-F238E27FC236}">
                  <a16:creationId xmlns:a16="http://schemas.microsoft.com/office/drawing/2014/main" id="{5B98B656-4C2E-384D-9879-0B6AAA2251F6}"/>
                </a:ext>
              </a:extLst>
            </p:cNvPr>
            <p:cNvSpPr/>
            <p:nvPr/>
          </p:nvSpPr>
          <p:spPr>
            <a:xfrm>
              <a:off x="10214260" y="10145491"/>
              <a:ext cx="1748288" cy="979884"/>
            </a:xfrm>
            <a:prstGeom prst="flowChartDisplay">
              <a:avLst/>
            </a:prstGeom>
            <a:solidFill>
              <a:schemeClr val="bg1">
                <a:lumMod val="95000"/>
              </a:schemeClr>
            </a:solidFill>
            <a:scene3d>
              <a:camera prst="orthographicFront"/>
              <a:lightRig rig="threePt" dir="t"/>
            </a:scene3d>
            <a:sp3d>
              <a:bevelT w="57150" h="38100"/>
            </a:sp3d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wrap="square" lIns="91440" tIns="0" rIns="0" bIns="0" rtlCol="0" anchor="ctr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it-IT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MILESTONE</a:t>
              </a:r>
            </a:p>
            <a:p>
              <a:pPr algn="ctr" rtl="0"/>
              <a:r>
                <a:rPr lang="it-IT" sz="1200" b="1">
                  <a:solidFill>
                    <a:schemeClr val="tx1"/>
                  </a:solidFill>
                  <a:latin typeface="Century Gothic" panose="020B0502020202020204" pitchFamily="34" charset="0"/>
                </a:rPr>
                <a:t>27 maggio</a:t>
              </a:r>
            </a:p>
          </p:txBody>
        </p:sp>
      </p:grpSp>
      <p:grpSp>
        <p:nvGrpSpPr>
          <p:cNvPr id="107" name="Group 106">
            <a:extLst>
              <a:ext uri="{FF2B5EF4-FFF2-40B4-BE49-F238E27FC236}">
                <a16:creationId xmlns:a16="http://schemas.microsoft.com/office/drawing/2014/main" id="{95413781-E14F-CB4D-B86D-8FB03D95B1EF}"/>
              </a:ext>
            </a:extLst>
          </p:cNvPr>
          <p:cNvGrpSpPr/>
          <p:nvPr/>
        </p:nvGrpSpPr>
        <p:grpSpPr>
          <a:xfrm>
            <a:off x="2280260" y="1079307"/>
            <a:ext cx="6582622" cy="320040"/>
            <a:chOff x="1289050" y="0"/>
            <a:chExt cx="6508539" cy="320040"/>
          </a:xfrm>
        </p:grpSpPr>
        <p:sp>
          <p:nvSpPr>
            <p:cNvPr id="109" name="Rounded Rectangle 108">
              <a:extLst>
                <a:ext uri="{FF2B5EF4-FFF2-40B4-BE49-F238E27FC236}">
                  <a16:creationId xmlns:a16="http://schemas.microsoft.com/office/drawing/2014/main" id="{31F90DC4-34A3-A145-AB1A-C09C97CCC7B2}"/>
                </a:ext>
              </a:extLst>
            </p:cNvPr>
            <p:cNvSpPr/>
            <p:nvPr/>
          </p:nvSpPr>
          <p:spPr>
            <a:xfrm>
              <a:off x="6424083" y="0"/>
              <a:ext cx="457200" cy="320040"/>
            </a:xfrm>
            <a:prstGeom prst="roundRect">
              <a:avLst/>
            </a:prstGeom>
            <a:solidFill>
              <a:srgbClr val="C4F8F3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0" name="Rounded Rectangle 109">
              <a:extLst>
                <a:ext uri="{FF2B5EF4-FFF2-40B4-BE49-F238E27FC236}">
                  <a16:creationId xmlns:a16="http://schemas.microsoft.com/office/drawing/2014/main" id="{9828DEEB-9DEC-BC41-BB04-0F725319529E}"/>
                </a:ext>
              </a:extLst>
            </p:cNvPr>
            <p:cNvSpPr/>
            <p:nvPr/>
          </p:nvSpPr>
          <p:spPr>
            <a:xfrm>
              <a:off x="3003550" y="0"/>
              <a:ext cx="452966" cy="320040"/>
            </a:xfrm>
            <a:prstGeom prst="roundRect">
              <a:avLst/>
            </a:prstGeom>
            <a:solidFill>
              <a:schemeClr val="accent4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1" name="Rounded Rectangle 110">
              <a:extLst>
                <a:ext uri="{FF2B5EF4-FFF2-40B4-BE49-F238E27FC236}">
                  <a16:creationId xmlns:a16="http://schemas.microsoft.com/office/drawing/2014/main" id="{6400F283-9CAE-C843-A704-B795FC8E055A}"/>
                </a:ext>
              </a:extLst>
            </p:cNvPr>
            <p:cNvSpPr/>
            <p:nvPr/>
          </p:nvSpPr>
          <p:spPr>
            <a:xfrm>
              <a:off x="4713816" y="0"/>
              <a:ext cx="452967" cy="320040"/>
            </a:xfrm>
            <a:prstGeom prst="roundRect">
              <a:avLst/>
            </a:prstGeom>
            <a:solidFill>
              <a:srgbClr val="ABD2FF"/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/>
            </a:p>
          </p:txBody>
        </p:sp>
        <p:sp>
          <p:nvSpPr>
            <p:cNvPr id="112" name="Rounded Rectangle 111">
              <a:extLst>
                <a:ext uri="{FF2B5EF4-FFF2-40B4-BE49-F238E27FC236}">
                  <a16:creationId xmlns:a16="http://schemas.microsoft.com/office/drawing/2014/main" id="{87DAD5A4-0BA0-1442-83D7-B152C5CF51A7}"/>
                </a:ext>
              </a:extLst>
            </p:cNvPr>
            <p:cNvSpPr/>
            <p:nvPr/>
          </p:nvSpPr>
          <p:spPr>
            <a:xfrm>
              <a:off x="1289050" y="0"/>
              <a:ext cx="457200" cy="32004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6350">
              <a:solidFill>
                <a:schemeClr val="bg1">
                  <a:lumMod val="75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100">
                <a:solidFill>
                  <a:schemeClr val="tx1"/>
                </a:solidFill>
              </a:endParaRPr>
            </a:p>
          </p:txBody>
        </p:sp>
        <p:sp>
          <p:nvSpPr>
            <p:cNvPr id="113" name="TextBox 1">
              <a:extLst>
                <a:ext uri="{FF2B5EF4-FFF2-40B4-BE49-F238E27FC236}">
                  <a16:creationId xmlns:a16="http://schemas.microsoft.com/office/drawing/2014/main" id="{FAB1ADFC-3521-9047-BEDB-1EFAA9534DFB}"/>
                </a:ext>
              </a:extLst>
            </p:cNvPr>
            <p:cNvSpPr txBox="1"/>
            <p:nvPr/>
          </p:nvSpPr>
          <p:spPr>
            <a:xfrm>
              <a:off x="1771650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1</a:t>
              </a:r>
            </a:p>
          </p:txBody>
        </p:sp>
        <p:sp>
          <p:nvSpPr>
            <p:cNvPr id="114" name="TextBox 40">
              <a:extLst>
                <a:ext uri="{FF2B5EF4-FFF2-40B4-BE49-F238E27FC236}">
                  <a16:creationId xmlns:a16="http://schemas.microsoft.com/office/drawing/2014/main" id="{B7B4AAB0-CEFF-8142-803B-B719C87FA0B7}"/>
                </a:ext>
              </a:extLst>
            </p:cNvPr>
            <p:cNvSpPr txBox="1"/>
            <p:nvPr/>
          </p:nvSpPr>
          <p:spPr>
            <a:xfrm>
              <a:off x="69701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4</a:t>
              </a:r>
            </a:p>
          </p:txBody>
        </p:sp>
        <p:sp>
          <p:nvSpPr>
            <p:cNvPr id="115" name="TextBox 41">
              <a:extLst>
                <a:ext uri="{FF2B5EF4-FFF2-40B4-BE49-F238E27FC236}">
                  <a16:creationId xmlns:a16="http://schemas.microsoft.com/office/drawing/2014/main" id="{7559C27F-7953-2C40-A6F0-B45DFEEFDAFB}"/>
                </a:ext>
              </a:extLst>
            </p:cNvPr>
            <p:cNvSpPr txBox="1"/>
            <p:nvPr/>
          </p:nvSpPr>
          <p:spPr>
            <a:xfrm>
              <a:off x="3503083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2</a:t>
              </a:r>
            </a:p>
          </p:txBody>
        </p:sp>
        <p:sp>
          <p:nvSpPr>
            <p:cNvPr id="116" name="TextBox 43">
              <a:extLst>
                <a:ext uri="{FF2B5EF4-FFF2-40B4-BE49-F238E27FC236}">
                  <a16:creationId xmlns:a16="http://schemas.microsoft.com/office/drawing/2014/main" id="{64C944A2-3290-0341-90F8-2EC6ADD61718}"/>
                </a:ext>
              </a:extLst>
            </p:cNvPr>
            <p:cNvSpPr txBox="1"/>
            <p:nvPr/>
          </p:nvSpPr>
          <p:spPr>
            <a:xfrm>
              <a:off x="5234517" y="25652"/>
              <a:ext cx="827406" cy="265201"/>
            </a:xfrm>
            <a:prstGeom prst="rect">
              <a:avLst/>
            </a:prstGeom>
            <a:no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wrap="none" rtlCol="0" anchor="t">
              <a:spAutoFit/>
            </a:bodyPr>
            <a:lstStyle>
              <a:lvl1pPr marL="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rtl="0"/>
              <a:r>
                <a:rPr lang="it-IT" sz="1100">
                  <a:latin typeface="Century Gothic" panose="020B0502020202020204" pitchFamily="34" charset="0"/>
                </a:rPr>
                <a:t>FLUSSO 3</a:t>
              </a:r>
            </a:p>
          </p:txBody>
        </p:sp>
      </p:grpSp>
      <p:sp>
        <p:nvSpPr>
          <p:cNvPr id="108" name="TextBox 45">
            <a:extLst>
              <a:ext uri="{FF2B5EF4-FFF2-40B4-BE49-F238E27FC236}">
                <a16:creationId xmlns:a16="http://schemas.microsoft.com/office/drawing/2014/main" id="{99DD3121-0EE1-E943-858A-E82D2900DCA7}"/>
              </a:ext>
            </a:extLst>
          </p:cNvPr>
          <p:cNvSpPr txBox="1"/>
          <p:nvPr/>
        </p:nvSpPr>
        <p:spPr>
          <a:xfrm>
            <a:off x="667512" y="1096492"/>
            <a:ext cx="1708638" cy="312393"/>
          </a:xfrm>
          <a:prstGeom prst="rect">
            <a:avLst/>
          </a:prstGeom>
          <a:noFill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  <p:txBody>
          <a:bodyPr wrap="square" rtlCol="0" anchor="t">
            <a:spAutoFit/>
          </a:bodyPr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it-IT" sz="1400" dirty="0">
                <a:latin typeface="Century Gothic" panose="020B0502020202020204" pitchFamily="34" charset="0"/>
              </a:rPr>
              <a:t>LEGENDA FLUSSI</a:t>
            </a:r>
          </a:p>
        </p:txBody>
      </p:sp>
      <p:sp>
        <p:nvSpPr>
          <p:cNvPr id="70" name="Shape 17">
            <a:extLst>
              <a:ext uri="{FF2B5EF4-FFF2-40B4-BE49-F238E27FC236}">
                <a16:creationId xmlns:a16="http://schemas.microsoft.com/office/drawing/2014/main" id="{EC6A7902-9072-1142-B46F-17198A4D1B0C}"/>
              </a:ext>
            </a:extLst>
          </p:cNvPr>
          <p:cNvSpPr/>
          <p:nvPr/>
        </p:nvSpPr>
        <p:spPr>
          <a:xfrm>
            <a:off x="2311153" y="2538315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1" name="Shape 18">
            <a:extLst>
              <a:ext uri="{FF2B5EF4-FFF2-40B4-BE49-F238E27FC236}">
                <a16:creationId xmlns:a16="http://schemas.microsoft.com/office/drawing/2014/main" id="{91BEB173-B14C-154D-B16E-21A548D2D7D7}"/>
              </a:ext>
            </a:extLst>
          </p:cNvPr>
          <p:cNvSpPr/>
          <p:nvPr/>
        </p:nvSpPr>
        <p:spPr>
          <a:xfrm>
            <a:off x="2311153" y="2833879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2" name="Shape 19">
            <a:extLst>
              <a:ext uri="{FF2B5EF4-FFF2-40B4-BE49-F238E27FC236}">
                <a16:creationId xmlns:a16="http://schemas.microsoft.com/office/drawing/2014/main" id="{D63ADE92-07BF-6745-98A7-006E5C321AA5}"/>
              </a:ext>
            </a:extLst>
          </p:cNvPr>
          <p:cNvSpPr/>
          <p:nvPr/>
        </p:nvSpPr>
        <p:spPr>
          <a:xfrm>
            <a:off x="2311153" y="3419162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3" name="Shape 21">
            <a:extLst>
              <a:ext uri="{FF2B5EF4-FFF2-40B4-BE49-F238E27FC236}">
                <a16:creationId xmlns:a16="http://schemas.microsoft.com/office/drawing/2014/main" id="{05AB6692-C1F4-B24F-904B-7D192CD26E2D}"/>
              </a:ext>
            </a:extLst>
          </p:cNvPr>
          <p:cNvSpPr/>
          <p:nvPr/>
        </p:nvSpPr>
        <p:spPr>
          <a:xfrm>
            <a:off x="2311153" y="3114721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4" name="Shape 23">
            <a:extLst>
              <a:ext uri="{FF2B5EF4-FFF2-40B4-BE49-F238E27FC236}">
                <a16:creationId xmlns:a16="http://schemas.microsoft.com/office/drawing/2014/main" id="{99E5773D-5AA7-0642-A82D-C4ABDC605014}"/>
              </a:ext>
            </a:extLst>
          </p:cNvPr>
          <p:cNvSpPr/>
          <p:nvPr/>
        </p:nvSpPr>
        <p:spPr>
          <a:xfrm>
            <a:off x="2311153" y="2281184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5" name="Shape 22">
            <a:extLst>
              <a:ext uri="{FF2B5EF4-FFF2-40B4-BE49-F238E27FC236}">
                <a16:creationId xmlns:a16="http://schemas.microsoft.com/office/drawing/2014/main" id="{5B040849-91BA-4C47-92F8-E3942C6DAE8D}"/>
              </a:ext>
            </a:extLst>
          </p:cNvPr>
          <p:cNvSpPr/>
          <p:nvPr/>
        </p:nvSpPr>
        <p:spPr>
          <a:xfrm>
            <a:off x="2311153" y="3717762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6" name="Shape 17">
            <a:extLst>
              <a:ext uri="{FF2B5EF4-FFF2-40B4-BE49-F238E27FC236}">
                <a16:creationId xmlns:a16="http://schemas.microsoft.com/office/drawing/2014/main" id="{04C3B766-618D-D64B-9B41-4670D0321B4B}"/>
              </a:ext>
            </a:extLst>
          </p:cNvPr>
          <p:cNvSpPr/>
          <p:nvPr/>
        </p:nvSpPr>
        <p:spPr>
          <a:xfrm>
            <a:off x="2311153" y="4232024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7" name="Shape 18">
            <a:extLst>
              <a:ext uri="{FF2B5EF4-FFF2-40B4-BE49-F238E27FC236}">
                <a16:creationId xmlns:a16="http://schemas.microsoft.com/office/drawing/2014/main" id="{9D7FC776-E7FA-9F42-BDE7-954E471C0B32}"/>
              </a:ext>
            </a:extLst>
          </p:cNvPr>
          <p:cNvSpPr/>
          <p:nvPr/>
        </p:nvSpPr>
        <p:spPr>
          <a:xfrm>
            <a:off x="2311153" y="4492078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8" name="Shape 19">
            <a:extLst>
              <a:ext uri="{FF2B5EF4-FFF2-40B4-BE49-F238E27FC236}">
                <a16:creationId xmlns:a16="http://schemas.microsoft.com/office/drawing/2014/main" id="{927E48AE-B570-2141-9CC3-0ED5CF920BBD}"/>
              </a:ext>
            </a:extLst>
          </p:cNvPr>
          <p:cNvSpPr/>
          <p:nvPr/>
        </p:nvSpPr>
        <p:spPr>
          <a:xfrm>
            <a:off x="2311153" y="5015216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79" name="Shape 21">
            <a:extLst>
              <a:ext uri="{FF2B5EF4-FFF2-40B4-BE49-F238E27FC236}">
                <a16:creationId xmlns:a16="http://schemas.microsoft.com/office/drawing/2014/main" id="{3AA61EC1-5A8B-6049-8AF3-252521BE1972}"/>
              </a:ext>
            </a:extLst>
          </p:cNvPr>
          <p:cNvSpPr/>
          <p:nvPr/>
        </p:nvSpPr>
        <p:spPr>
          <a:xfrm>
            <a:off x="2311153" y="4764042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 dirty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80" name="Shape 23">
            <a:extLst>
              <a:ext uri="{FF2B5EF4-FFF2-40B4-BE49-F238E27FC236}">
                <a16:creationId xmlns:a16="http://schemas.microsoft.com/office/drawing/2014/main" id="{E9FA7DA7-B522-1942-90D7-4059014EBB27}"/>
              </a:ext>
            </a:extLst>
          </p:cNvPr>
          <p:cNvSpPr/>
          <p:nvPr/>
        </p:nvSpPr>
        <p:spPr>
          <a:xfrm>
            <a:off x="2311153" y="3974893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81" name="Shape 22">
            <a:extLst>
              <a:ext uri="{FF2B5EF4-FFF2-40B4-BE49-F238E27FC236}">
                <a16:creationId xmlns:a16="http://schemas.microsoft.com/office/drawing/2014/main" id="{C63AECC4-C276-0841-92CE-63559CC6765D}"/>
              </a:ext>
            </a:extLst>
          </p:cNvPr>
          <p:cNvSpPr/>
          <p:nvPr/>
        </p:nvSpPr>
        <p:spPr>
          <a:xfrm>
            <a:off x="2311153" y="5278303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C4F8F3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83" name="Shape 19">
            <a:extLst>
              <a:ext uri="{FF2B5EF4-FFF2-40B4-BE49-F238E27FC236}">
                <a16:creationId xmlns:a16="http://schemas.microsoft.com/office/drawing/2014/main" id="{1B88CAC1-F466-364C-AD33-93C37402552C}"/>
              </a:ext>
            </a:extLst>
          </p:cNvPr>
          <p:cNvSpPr/>
          <p:nvPr/>
        </p:nvSpPr>
        <p:spPr>
          <a:xfrm>
            <a:off x="2311153" y="5565646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>
              <a:lumMod val="40000"/>
              <a:lumOff val="60000"/>
            </a:schemeClr>
          </a:solidFill>
          <a:ln w="6350" cap="flat" cmpd="sng">
            <a:solidFill>
              <a:schemeClr val="bg1">
                <a:lumMod val="75000"/>
              </a:schemeClr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84" name="Shape 22">
            <a:extLst>
              <a:ext uri="{FF2B5EF4-FFF2-40B4-BE49-F238E27FC236}">
                <a16:creationId xmlns:a16="http://schemas.microsoft.com/office/drawing/2014/main" id="{46F41D01-8820-9441-BBBA-18830EC4BB9D}"/>
              </a:ext>
            </a:extLst>
          </p:cNvPr>
          <p:cNvSpPr/>
          <p:nvPr/>
        </p:nvSpPr>
        <p:spPr>
          <a:xfrm>
            <a:off x="2311153" y="5881998"/>
            <a:ext cx="914400" cy="21038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tx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  <p:sp>
        <p:nvSpPr>
          <p:cNvPr id="85" name="Shape 23">
            <a:extLst>
              <a:ext uri="{FF2B5EF4-FFF2-40B4-BE49-F238E27FC236}">
                <a16:creationId xmlns:a16="http://schemas.microsoft.com/office/drawing/2014/main" id="{05F3D38A-1AAC-954D-A06C-72C9376C734D}"/>
              </a:ext>
            </a:extLst>
          </p:cNvPr>
          <p:cNvSpPr/>
          <p:nvPr/>
        </p:nvSpPr>
        <p:spPr>
          <a:xfrm>
            <a:off x="2311153" y="6130251"/>
            <a:ext cx="914400" cy="210380"/>
          </a:xfrm>
          <a:prstGeom prst="roundRect">
            <a:avLst>
              <a:gd name="adj" fmla="val 16667"/>
            </a:avLst>
          </a:prstGeom>
          <a:solidFill>
            <a:srgbClr val="ABD2FF"/>
          </a:solidFill>
          <a:ln w="6350">
            <a:solidFill>
              <a:schemeClr val="bg1">
                <a:lumMod val="75000"/>
              </a:schemeClr>
            </a:solidFill>
          </a:ln>
        </p:spPr>
        <p:txBody>
          <a:bodyPr spcFirstLastPara="1" wrap="square" lIns="91440" tIns="0" rIns="0" bIns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 sz="1000" b="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TESTO</a:t>
            </a:r>
          </a:p>
        </p:txBody>
      </p:sp>
    </p:spTree>
    <p:extLst>
      <p:ext uri="{BB962C8B-B14F-4D97-AF65-F5344CB8AC3E}">
        <p14:creationId xmlns:p14="http://schemas.microsoft.com/office/powerpoint/2010/main" val="41119443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93ACF37A-639D-274A-B0A4-D757ADB93F82}"/>
              </a:ext>
            </a:extLst>
          </p:cNvPr>
          <p:cNvGrpSpPr/>
          <p:nvPr/>
        </p:nvGrpSpPr>
        <p:grpSpPr>
          <a:xfrm>
            <a:off x="7203068" y="-14628"/>
            <a:ext cx="5724680" cy="6219640"/>
            <a:chOff x="7203068" y="-14628"/>
            <a:chExt cx="5724680" cy="6219640"/>
          </a:xfrm>
        </p:grpSpPr>
        <p:sp>
          <p:nvSpPr>
            <p:cNvPr id="11" name="Triangle 10">
              <a:extLst>
                <a:ext uri="{FF2B5EF4-FFF2-40B4-BE49-F238E27FC236}">
                  <a16:creationId xmlns:a16="http://schemas.microsoft.com/office/drawing/2014/main" id="{429DFE3E-D028-C04F-B3A0-B74CB94EEB30}"/>
                </a:ext>
              </a:extLst>
            </p:cNvPr>
            <p:cNvSpPr/>
            <p:nvPr/>
          </p:nvSpPr>
          <p:spPr>
            <a:xfrm>
              <a:off x="8267700" y="1219200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riangle 11">
              <a:extLst>
                <a:ext uri="{FF2B5EF4-FFF2-40B4-BE49-F238E27FC236}">
                  <a16:creationId xmlns:a16="http://schemas.microsoft.com/office/drawing/2014/main" id="{9B81F6BF-04D1-DF4B-8D33-710C5B8CFC59}"/>
                </a:ext>
              </a:extLst>
            </p:cNvPr>
            <p:cNvSpPr/>
            <p:nvPr/>
          </p:nvSpPr>
          <p:spPr>
            <a:xfrm rot="10800000">
              <a:off x="8267698" y="2340726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riangle 12">
              <a:extLst>
                <a:ext uri="{FF2B5EF4-FFF2-40B4-BE49-F238E27FC236}">
                  <a16:creationId xmlns:a16="http://schemas.microsoft.com/office/drawing/2014/main" id="{5D95E705-9CAA-CC4E-AEE3-6DE5F2E382A9}"/>
                </a:ext>
              </a:extLst>
            </p:cNvPr>
            <p:cNvSpPr/>
            <p:nvPr/>
          </p:nvSpPr>
          <p:spPr>
            <a:xfrm>
              <a:off x="9117614" y="2441587"/>
              <a:ext cx="1498109" cy="1121526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Triangle 13">
              <a:extLst>
                <a:ext uri="{FF2B5EF4-FFF2-40B4-BE49-F238E27FC236}">
                  <a16:creationId xmlns:a16="http://schemas.microsoft.com/office/drawing/2014/main" id="{2A225979-6E54-2C41-8440-E84F8F423659}"/>
                </a:ext>
              </a:extLst>
            </p:cNvPr>
            <p:cNvSpPr/>
            <p:nvPr/>
          </p:nvSpPr>
          <p:spPr>
            <a:xfrm rot="10800000">
              <a:off x="9117612" y="3563113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riangle 14">
              <a:extLst>
                <a:ext uri="{FF2B5EF4-FFF2-40B4-BE49-F238E27FC236}">
                  <a16:creationId xmlns:a16="http://schemas.microsoft.com/office/drawing/2014/main" id="{99D4EAFE-AD40-F242-B19C-EC8BEED0A088}"/>
                </a:ext>
              </a:extLst>
            </p:cNvPr>
            <p:cNvSpPr/>
            <p:nvPr/>
          </p:nvSpPr>
          <p:spPr>
            <a:xfrm rot="10800000">
              <a:off x="9118598" y="-14627"/>
              <a:ext cx="3073402" cy="230083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Triangle 15">
              <a:extLst>
                <a:ext uri="{FF2B5EF4-FFF2-40B4-BE49-F238E27FC236}">
                  <a16:creationId xmlns:a16="http://schemas.microsoft.com/office/drawing/2014/main" id="{A2B5CDB3-4703-884E-8888-82E6BD01DAE1}"/>
                </a:ext>
              </a:extLst>
            </p:cNvPr>
            <p:cNvSpPr/>
            <p:nvPr/>
          </p:nvSpPr>
          <p:spPr>
            <a:xfrm>
              <a:off x="11194577" y="5032308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Triangle 16">
              <a:extLst>
                <a:ext uri="{FF2B5EF4-FFF2-40B4-BE49-F238E27FC236}">
                  <a16:creationId xmlns:a16="http://schemas.microsoft.com/office/drawing/2014/main" id="{B37C018E-2D3C-0A40-98D4-C97688179D36}"/>
                </a:ext>
              </a:extLst>
            </p:cNvPr>
            <p:cNvSpPr/>
            <p:nvPr/>
          </p:nvSpPr>
          <p:spPr>
            <a:xfrm rot="10800000">
              <a:off x="10726003" y="4976702"/>
              <a:ext cx="825935" cy="618318"/>
            </a:xfrm>
            <a:prstGeom prst="triangle">
              <a:avLst/>
            </a:prstGeom>
            <a:gradFill>
              <a:gsLst>
                <a:gs pos="82000">
                  <a:schemeClr val="tx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riangle 17">
              <a:extLst>
                <a:ext uri="{FF2B5EF4-FFF2-40B4-BE49-F238E27FC236}">
                  <a16:creationId xmlns:a16="http://schemas.microsoft.com/office/drawing/2014/main" id="{0F8664E2-1B3B-F04B-A23F-6AA993EB0DBD}"/>
                </a:ext>
              </a:extLst>
            </p:cNvPr>
            <p:cNvSpPr/>
            <p:nvPr/>
          </p:nvSpPr>
          <p:spPr>
            <a:xfrm>
              <a:off x="10726004" y="4358384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" name="Triangle 18">
              <a:extLst>
                <a:ext uri="{FF2B5EF4-FFF2-40B4-BE49-F238E27FC236}">
                  <a16:creationId xmlns:a16="http://schemas.microsoft.com/office/drawing/2014/main" id="{CD4A0186-03F6-8746-98C4-D1BD3B8F6786}"/>
                </a:ext>
              </a:extLst>
            </p:cNvPr>
            <p:cNvSpPr/>
            <p:nvPr/>
          </p:nvSpPr>
          <p:spPr>
            <a:xfrm>
              <a:off x="10732980" y="2926103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Triangle 19">
              <a:extLst>
                <a:ext uri="{FF2B5EF4-FFF2-40B4-BE49-F238E27FC236}">
                  <a16:creationId xmlns:a16="http://schemas.microsoft.com/office/drawing/2014/main" id="{FA4807C0-7727-BF41-866A-DF249CD60615}"/>
                </a:ext>
              </a:extLst>
            </p:cNvPr>
            <p:cNvSpPr/>
            <p:nvPr/>
          </p:nvSpPr>
          <p:spPr>
            <a:xfrm rot="10800000">
              <a:off x="10732979" y="3544421"/>
              <a:ext cx="825935" cy="618318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tx2">
                    <a:lumMod val="60000"/>
                    <a:lumOff val="4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Triangle 20">
              <a:extLst>
                <a:ext uri="{FF2B5EF4-FFF2-40B4-BE49-F238E27FC236}">
                  <a16:creationId xmlns:a16="http://schemas.microsoft.com/office/drawing/2014/main" id="{50381D22-D3B8-894A-9A47-39C04AD55BF7}"/>
                </a:ext>
              </a:extLst>
            </p:cNvPr>
            <p:cNvSpPr/>
            <p:nvPr/>
          </p:nvSpPr>
          <p:spPr>
            <a:xfrm>
              <a:off x="11201553" y="3600027"/>
              <a:ext cx="825935" cy="618318"/>
            </a:xfrm>
            <a:prstGeom prst="triangle">
              <a:avLst/>
            </a:prstGeom>
            <a:gradFill>
              <a:gsLst>
                <a:gs pos="82000">
                  <a:srgbClr val="F0A62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riangle 21">
              <a:extLst>
                <a:ext uri="{FF2B5EF4-FFF2-40B4-BE49-F238E27FC236}">
                  <a16:creationId xmlns:a16="http://schemas.microsoft.com/office/drawing/2014/main" id="{64F35D60-F57E-114B-8851-C083C90EF4E9}"/>
                </a:ext>
              </a:extLst>
            </p:cNvPr>
            <p:cNvSpPr/>
            <p:nvPr/>
          </p:nvSpPr>
          <p:spPr>
            <a:xfrm rot="10800000">
              <a:off x="11201552" y="4218345"/>
              <a:ext cx="825935" cy="618318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Triangle 22">
              <a:extLst>
                <a:ext uri="{FF2B5EF4-FFF2-40B4-BE49-F238E27FC236}">
                  <a16:creationId xmlns:a16="http://schemas.microsoft.com/office/drawing/2014/main" id="{BC2115BC-616E-8444-90D3-AABBF2EDE280}"/>
                </a:ext>
              </a:extLst>
            </p:cNvPr>
            <p:cNvSpPr/>
            <p:nvPr/>
          </p:nvSpPr>
          <p:spPr>
            <a:xfrm>
              <a:off x="9465415" y="5351037"/>
              <a:ext cx="613059" cy="458953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rgbClr val="92D050"/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Triangle 23">
              <a:extLst>
                <a:ext uri="{FF2B5EF4-FFF2-40B4-BE49-F238E27FC236}">
                  <a16:creationId xmlns:a16="http://schemas.microsoft.com/office/drawing/2014/main" id="{62C6F799-B646-774D-873B-720F0728A0FE}"/>
                </a:ext>
              </a:extLst>
            </p:cNvPr>
            <p:cNvSpPr/>
            <p:nvPr/>
          </p:nvSpPr>
          <p:spPr>
            <a:xfrm rot="10800000">
              <a:off x="8796054" y="4684640"/>
              <a:ext cx="613059" cy="458953"/>
            </a:xfrm>
            <a:prstGeom prst="triangle">
              <a:avLst/>
            </a:prstGeom>
            <a:gradFill>
              <a:gsLst>
                <a:gs pos="82000">
                  <a:srgbClr val="00BD32"/>
                </a:gs>
                <a:gs pos="0">
                  <a:schemeClr val="bg1">
                    <a:alpha val="50000"/>
                  </a:schemeClr>
                </a:gs>
              </a:gsLst>
              <a:lin ang="135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riangle 24">
              <a:extLst>
                <a:ext uri="{FF2B5EF4-FFF2-40B4-BE49-F238E27FC236}">
                  <a16:creationId xmlns:a16="http://schemas.microsoft.com/office/drawing/2014/main" id="{D8A653B3-917C-E540-A33D-3ED011DD4033}"/>
                </a:ext>
              </a:extLst>
            </p:cNvPr>
            <p:cNvSpPr/>
            <p:nvPr/>
          </p:nvSpPr>
          <p:spPr>
            <a:xfrm>
              <a:off x="8796055" y="4225687"/>
              <a:ext cx="613059" cy="458953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Triangle 25">
              <a:extLst>
                <a:ext uri="{FF2B5EF4-FFF2-40B4-BE49-F238E27FC236}">
                  <a16:creationId xmlns:a16="http://schemas.microsoft.com/office/drawing/2014/main" id="{9577DFA0-A9FF-2B43-A41F-171454BCED95}"/>
                </a:ext>
              </a:extLst>
            </p:cNvPr>
            <p:cNvSpPr/>
            <p:nvPr/>
          </p:nvSpPr>
          <p:spPr>
            <a:xfrm>
              <a:off x="11429639" y="676405"/>
              <a:ext cx="1498109" cy="1121526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riangle 26">
              <a:extLst>
                <a:ext uri="{FF2B5EF4-FFF2-40B4-BE49-F238E27FC236}">
                  <a16:creationId xmlns:a16="http://schemas.microsoft.com/office/drawing/2014/main" id="{8293E5CE-7736-014E-BA46-038367CFA867}"/>
                </a:ext>
              </a:extLst>
            </p:cNvPr>
            <p:cNvSpPr/>
            <p:nvPr/>
          </p:nvSpPr>
          <p:spPr>
            <a:xfrm rot="10800000">
              <a:off x="11429637" y="1797931"/>
              <a:ext cx="1498109" cy="1121526"/>
            </a:xfrm>
            <a:prstGeom prst="triangle">
              <a:avLst/>
            </a:prstGeom>
            <a:gradFill>
              <a:gsLst>
                <a:gs pos="100000">
                  <a:schemeClr val="bg1">
                    <a:alpha val="50000"/>
                  </a:schemeClr>
                </a:gs>
                <a:gs pos="0">
                  <a:schemeClr val="accent4"/>
                </a:gs>
              </a:gsLst>
              <a:lin ang="13500000" scaled="1"/>
            </a:gra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Triangle 27">
              <a:extLst>
                <a:ext uri="{FF2B5EF4-FFF2-40B4-BE49-F238E27FC236}">
                  <a16:creationId xmlns:a16="http://schemas.microsoft.com/office/drawing/2014/main" id="{D2A63E75-7A6F-5741-BA3D-44726B69F32E}"/>
                </a:ext>
              </a:extLst>
            </p:cNvPr>
            <p:cNvSpPr/>
            <p:nvPr/>
          </p:nvSpPr>
          <p:spPr>
            <a:xfrm rot="10800000">
              <a:off x="10001145" y="4978503"/>
              <a:ext cx="401094" cy="300270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Triangle 28">
              <a:extLst>
                <a:ext uri="{FF2B5EF4-FFF2-40B4-BE49-F238E27FC236}">
                  <a16:creationId xmlns:a16="http://schemas.microsoft.com/office/drawing/2014/main" id="{C86C96C2-EC63-4446-8E42-B69EE6D95E68}"/>
                </a:ext>
              </a:extLst>
            </p:cNvPr>
            <p:cNvSpPr/>
            <p:nvPr/>
          </p:nvSpPr>
          <p:spPr>
            <a:xfrm>
              <a:off x="8478550" y="3436582"/>
              <a:ext cx="401094" cy="300270"/>
            </a:xfrm>
            <a:prstGeom prst="triangl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riangle 29">
              <a:extLst>
                <a:ext uri="{FF2B5EF4-FFF2-40B4-BE49-F238E27FC236}">
                  <a16:creationId xmlns:a16="http://schemas.microsoft.com/office/drawing/2014/main" id="{C48F73DD-5553-A24C-88F5-CDEBD80B7A7F}"/>
                </a:ext>
              </a:extLst>
            </p:cNvPr>
            <p:cNvSpPr/>
            <p:nvPr/>
          </p:nvSpPr>
          <p:spPr>
            <a:xfrm>
              <a:off x="10560298" y="3911608"/>
              <a:ext cx="221130" cy="165545"/>
            </a:xfrm>
            <a:prstGeom prst="triangl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riangle 30">
              <a:extLst>
                <a:ext uri="{FF2B5EF4-FFF2-40B4-BE49-F238E27FC236}">
                  <a16:creationId xmlns:a16="http://schemas.microsoft.com/office/drawing/2014/main" id="{AD30F610-6AA6-FF44-841A-5C7C20FE3560}"/>
                </a:ext>
              </a:extLst>
            </p:cNvPr>
            <p:cNvSpPr/>
            <p:nvPr/>
          </p:nvSpPr>
          <p:spPr>
            <a:xfrm rot="10800000">
              <a:off x="10924816" y="6039467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Triangle 31">
              <a:extLst>
                <a:ext uri="{FF2B5EF4-FFF2-40B4-BE49-F238E27FC236}">
                  <a16:creationId xmlns:a16="http://schemas.microsoft.com/office/drawing/2014/main" id="{8D623594-760C-A648-9544-55859D44E04A}"/>
                </a:ext>
              </a:extLst>
            </p:cNvPr>
            <p:cNvSpPr/>
            <p:nvPr/>
          </p:nvSpPr>
          <p:spPr>
            <a:xfrm rot="10800000">
              <a:off x="8157134" y="1651419"/>
              <a:ext cx="221130" cy="165545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Triangle 32">
              <a:extLst>
                <a:ext uri="{FF2B5EF4-FFF2-40B4-BE49-F238E27FC236}">
                  <a16:creationId xmlns:a16="http://schemas.microsoft.com/office/drawing/2014/main" id="{E9A0DB31-298F-CB4B-9985-0DEF1938C236}"/>
                </a:ext>
              </a:extLst>
            </p:cNvPr>
            <p:cNvSpPr/>
            <p:nvPr/>
          </p:nvSpPr>
          <p:spPr>
            <a:xfrm>
              <a:off x="11586492" y="2465841"/>
              <a:ext cx="221130" cy="165545"/>
            </a:xfrm>
            <a:prstGeom prst="triangle">
              <a:avLst/>
            </a:prstGeom>
            <a:noFill/>
            <a:ln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riangle 33">
              <a:extLst>
                <a:ext uri="{FF2B5EF4-FFF2-40B4-BE49-F238E27FC236}">
                  <a16:creationId xmlns:a16="http://schemas.microsoft.com/office/drawing/2014/main" id="{86178D03-BDD4-F44D-9E8D-E43A118A7185}"/>
                </a:ext>
              </a:extLst>
            </p:cNvPr>
            <p:cNvSpPr/>
            <p:nvPr/>
          </p:nvSpPr>
          <p:spPr>
            <a:xfrm>
              <a:off x="8875258" y="425489"/>
              <a:ext cx="164136" cy="122877"/>
            </a:xfrm>
            <a:prstGeom prst="triangle">
              <a:avLst/>
            </a:prstGeom>
            <a:noFill/>
            <a:ln>
              <a:solidFill>
                <a:srgbClr val="00BD3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Triangle 34">
              <a:extLst>
                <a:ext uri="{FF2B5EF4-FFF2-40B4-BE49-F238E27FC236}">
                  <a16:creationId xmlns:a16="http://schemas.microsoft.com/office/drawing/2014/main" id="{54BDC2D1-67D0-9342-B83E-65D164AB13D9}"/>
                </a:ext>
              </a:extLst>
            </p:cNvPr>
            <p:cNvSpPr/>
            <p:nvPr/>
          </p:nvSpPr>
          <p:spPr>
            <a:xfrm rot="10800000">
              <a:off x="11900905" y="4908188"/>
              <a:ext cx="164136" cy="122877"/>
            </a:xfrm>
            <a:prstGeom prst="triangle">
              <a:avLst/>
            </a:prstGeom>
            <a:noFill/>
            <a:ln>
              <a:solidFill>
                <a:srgbClr val="92D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Triangle 35">
              <a:extLst>
                <a:ext uri="{FF2B5EF4-FFF2-40B4-BE49-F238E27FC236}">
                  <a16:creationId xmlns:a16="http://schemas.microsoft.com/office/drawing/2014/main" id="{0BBEA4D4-C4F5-7245-9715-3D202535A8DB}"/>
                </a:ext>
              </a:extLst>
            </p:cNvPr>
            <p:cNvSpPr/>
            <p:nvPr/>
          </p:nvSpPr>
          <p:spPr>
            <a:xfrm>
              <a:off x="9494499" y="1271969"/>
              <a:ext cx="401094" cy="300270"/>
            </a:xfrm>
            <a:prstGeom prst="triangle">
              <a:avLst/>
            </a:prstGeom>
            <a:noFill/>
            <a:ln>
              <a:solidFill>
                <a:srgbClr val="F0A62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7" name="Triangle 36">
              <a:extLst>
                <a:ext uri="{FF2B5EF4-FFF2-40B4-BE49-F238E27FC236}">
                  <a16:creationId xmlns:a16="http://schemas.microsoft.com/office/drawing/2014/main" id="{813A3DAF-7C4C-FB42-916E-208F74FB0115}"/>
                </a:ext>
              </a:extLst>
            </p:cNvPr>
            <p:cNvSpPr/>
            <p:nvPr/>
          </p:nvSpPr>
          <p:spPr>
            <a:xfrm rot="10800000">
              <a:off x="7203068" y="-14628"/>
              <a:ext cx="1592986" cy="1192554"/>
            </a:xfrm>
            <a:prstGeom prst="triangle">
              <a:avLst/>
            </a:prstGeom>
            <a:solidFill>
              <a:schemeClr val="bg1">
                <a:alpha val="5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791790"/>
              </p:ext>
            </p:extLst>
          </p:nvPr>
        </p:nvGraphicFramePr>
        <p:xfrm>
          <a:off x="473710" y="497304"/>
          <a:ext cx="11230609" cy="539496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230609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394960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6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Inserisci testo</a:t>
                      </a:r>
                    </a:p>
                  </a:txBody>
                  <a:tcPr marL="274320" marR="274320" marT="182880" marB="18288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>
                      <a:gsLst>
                        <a:gs pos="0">
                          <a:schemeClr val="bg1"/>
                        </a:gs>
                        <a:gs pos="100000">
                          <a:schemeClr val="bg1">
                            <a:alpha val="49000"/>
                          </a:schemeClr>
                        </a:gs>
                      </a:gsLst>
                      <a:lin ang="270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 b="1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REPORT DI PROGETTO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0"/>
            <a:r>
              <a:rPr lang="it-IT">
                <a:solidFill>
                  <a:schemeClr val="bg1"/>
                </a:solidFill>
                <a:latin typeface="Century Gothic" panose="020B0502020202020204" pitchFamily="34" charset="0"/>
              </a:rPr>
              <a:t>COMMENTI</a:t>
            </a:r>
          </a:p>
        </p:txBody>
      </p:sp>
    </p:spTree>
    <p:extLst>
      <p:ext uri="{BB962C8B-B14F-4D97-AF65-F5344CB8AC3E}">
        <p14:creationId xmlns:p14="http://schemas.microsoft.com/office/powerpoint/2010/main" val="822524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6357608"/>
              </p:ext>
            </p:extLst>
          </p:nvPr>
        </p:nvGraphicFramePr>
        <p:xfrm>
          <a:off x="787789" y="1050352"/>
          <a:ext cx="10584505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84505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DICHIARAZIONE DI NON RESPONSABILITÀ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Qualsiasi articolo, modello o informazione è fornito da Smartsheet sul sito web solo come riferimento. Pur adoperandoci per mantenere le informazioni aggiornate e corrette, non offriamo alcuna garanzia o dichiarazione di alcun tipo, esplicita o implicita, relativamente alla completezza, l’accuratezza, l’affidabilità, l’idoneità o la disponibilità rispetto al sito web o le informazioni, gli articoli, i modelli o della relativa grafica contenuti nel sito. Qualsiasi affidamento si faccia su tali informazioni è pertanto strettamente a proprio rischio.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Scrum-Product-Roadmap-Template_PowerPoint" id="{CA023635-0FE3-D447-AE5F-B9A7899BC3F3}" vid="{D2EC3121-5B6E-CB43-98C4-78CDB5BFCB9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IC-Scrum-Product-Roadmap-Template_PowerPoint</Template>
  <TotalTime>4</TotalTime>
  <Words>865</Words>
  <Application>Microsoft Office PowerPoint</Application>
  <PresentationFormat>Widescreen</PresentationFormat>
  <Paragraphs>682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5</cp:revision>
  <dcterms:created xsi:type="dcterms:W3CDTF">2021-07-12T17:22:22Z</dcterms:created>
  <dcterms:modified xsi:type="dcterms:W3CDTF">2024-10-28T03:19:01Z</dcterms:modified>
</cp:coreProperties>
</file>