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33" d="100"/>
          <a:sy n="133" d="100"/>
        </p:scale>
        <p:origin x="150" y="90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8C9C93-7087-4EFE-8A49-92B2DA947CBD}"/>
    <pc:docChg chg="modSld">
      <pc:chgData name="Bess Dunlevy" userId="dd4b9a8537dbe9d0" providerId="LiveId" clId="{578C9C93-7087-4EFE-8A49-92B2DA947CBD}" dt="2024-04-17T11:41:39.202" v="15" actId="20577"/>
      <pc:docMkLst>
        <pc:docMk/>
      </pc:docMkLst>
      <pc:sldChg chg="modSp mod">
        <pc:chgData name="Bess Dunlevy" userId="dd4b9a8537dbe9d0" providerId="LiveId" clId="{578C9C93-7087-4EFE-8A49-92B2DA947CBD}" dt="2024-04-17T11:41:34.120" v="7" actId="20577"/>
        <pc:sldMkLst>
          <pc:docMk/>
          <pc:sldMk cId="1508588292" sldId="342"/>
        </pc:sldMkLst>
        <pc:spChg chg="mod">
          <ac:chgData name="Bess Dunlevy" userId="dd4b9a8537dbe9d0" providerId="LiveId" clId="{578C9C93-7087-4EFE-8A49-92B2DA947CBD}" dt="2024-04-17T11:41:34.120" v="7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578C9C93-7087-4EFE-8A49-92B2DA947CBD}" dt="2024-04-17T11:41:39.202" v="15" actId="20577"/>
        <pc:sldMkLst>
          <pc:docMk/>
          <pc:sldMk cId="2371534487" sldId="359"/>
        </pc:sldMkLst>
        <pc:spChg chg="mod">
          <ac:chgData name="Bess Dunlevy" userId="dd4b9a8537dbe9d0" providerId="LiveId" clId="{578C9C93-7087-4EFE-8A49-92B2DA947CBD}" dt="2024-04-17T11:41:39.202" v="15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9052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STARTUP TECNOLOGICHE DI ESEMPIO per PowerPoint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61E5D0-E82E-4F7E-B0B8-49AD1D22E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62037"/>
              </p:ext>
            </p:extLst>
          </p:nvPr>
        </p:nvGraphicFramePr>
        <p:xfrm>
          <a:off x="411479" y="5549104"/>
          <a:ext cx="11382498" cy="954107"/>
        </p:xfrm>
        <a:graphic>
          <a:graphicData uri="http://schemas.openxmlformats.org/drawingml/2006/table">
            <a:tbl>
              <a:tblPr/>
              <a:tblGrid>
                <a:gridCol w="3794166">
                  <a:extLst>
                    <a:ext uri="{9D8B030D-6E8A-4147-A177-3AD203B41FA5}">
                      <a16:colId xmlns:a16="http://schemas.microsoft.com/office/drawing/2014/main" val="3669320088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427103325"/>
                    </a:ext>
                  </a:extLst>
                </a:gridCol>
                <a:gridCol w="3794166">
                  <a:extLst>
                    <a:ext uri="{9D8B030D-6E8A-4147-A177-3AD203B41FA5}">
                      <a16:colId xmlns:a16="http://schemas.microsoft.com/office/drawing/2014/main" val="1663172260"/>
                    </a:ext>
                  </a:extLst>
                </a:gridCol>
              </a:tblGrid>
              <a:tr h="3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PROGETTATO PER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PROGETTATO DA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49033"/>
                  </a:ext>
                </a:extLst>
              </a:tr>
              <a:tr h="5576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47485"/>
                  </a:ext>
                </a:extLst>
              </a:tr>
            </a:tbl>
          </a:graphicData>
        </a:graphic>
      </p:graphicFrame>
      <p:pic>
        <p:nvPicPr>
          <p:cNvPr id="8" name="Picture 7" descr="Sfondo astratto a rete e nodi verdi">
            <a:extLst>
              <a:ext uri="{FF2B5EF4-FFF2-40B4-BE49-F238E27FC236}">
                <a16:creationId xmlns:a16="http://schemas.microsoft.com/office/drawing/2014/main" id="{C0A8646A-3C29-00D3-F785-D688313A2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47146"/>
          <a:stretch/>
        </p:blipFill>
        <p:spPr>
          <a:xfrm>
            <a:off x="411479" y="1426517"/>
            <a:ext cx="11369042" cy="4005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513DD-3A9C-BECC-0ABD-D535F4694AEB}"/>
              </a:ext>
            </a:extLst>
          </p:cNvPr>
          <p:cNvSpPr txBox="1"/>
          <p:nvPr/>
        </p:nvSpPr>
        <p:spPr>
          <a:xfrm>
            <a:off x="411479" y="1588437"/>
            <a:ext cx="57492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4400">
                <a:solidFill>
                  <a:schemeClr val="bg1"/>
                </a:solidFill>
                <a:latin typeface="Century Gothic" panose="020B0502020202020204" pitchFamily="34" charset="0"/>
              </a:rPr>
              <a:t>STARTUP</a:t>
            </a:r>
          </a:p>
          <a:p>
            <a:pPr rtl="0"/>
            <a:r>
              <a:rPr lang="it-IT" sz="4400">
                <a:solidFill>
                  <a:schemeClr val="bg1"/>
                </a:solidFill>
                <a:latin typeface="Century Gothic" panose="020B0502020202020204" pitchFamily="34" charset="0"/>
              </a:rPr>
              <a:t>TECNOLOGICHE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5DC96-AF00-BD71-444C-4D6588677FF2}"/>
              </a:ext>
            </a:extLst>
          </p:cNvPr>
          <p:cNvSpPr txBox="1"/>
          <p:nvPr/>
        </p:nvSpPr>
        <p:spPr>
          <a:xfrm>
            <a:off x="411478" y="3434709"/>
            <a:ext cx="67237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Questo modello di canvas per startup tecnologiche fornisce una panoramica strutturata per aiutare la tua startup tecnologica a visualizzare e definire strategicamente il tuo modello di business, concentrandoti sulle aree critiche per la crescita e la sostenibilità. </a:t>
            </a: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FD0C16D8-925B-B296-6F50-E5D2D13220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98635" y="511196"/>
            <a:ext cx="2481886" cy="4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111009"/>
            <a:ext cx="120304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STARTUP TECNOLOGICHE DI ESEMPIO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5ADB15-C6A5-AE7D-A88E-8FADBB001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37820"/>
              </p:ext>
            </p:extLst>
          </p:nvPr>
        </p:nvGraphicFramePr>
        <p:xfrm>
          <a:off x="301752" y="704088"/>
          <a:ext cx="11652159" cy="6042903"/>
        </p:xfrm>
        <a:graphic>
          <a:graphicData uri="http://schemas.openxmlformats.org/drawingml/2006/table">
            <a:tbl>
              <a:tblPr/>
              <a:tblGrid>
                <a:gridCol w="3884053">
                  <a:extLst>
                    <a:ext uri="{9D8B030D-6E8A-4147-A177-3AD203B41FA5}">
                      <a16:colId xmlns:a16="http://schemas.microsoft.com/office/drawing/2014/main" val="302423133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4284381668"/>
                    </a:ext>
                  </a:extLst>
                </a:gridCol>
                <a:gridCol w="3884053">
                  <a:extLst>
                    <a:ext uri="{9D8B030D-6E8A-4147-A177-3AD203B41FA5}">
                      <a16:colId xmlns:a16="http://schemas.microsoft.com/office/drawing/2014/main" val="51380323"/>
                    </a:ext>
                  </a:extLst>
                </a:gridCol>
              </a:tblGrid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PARTNER CHIAVE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ATTIVITÀ CHIAVE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RISORSE CHIAVE</a:t>
                      </a:r>
                    </a:p>
                  </a:txBody>
                  <a:tcPr marL="46160" marR="5129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33510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Fornitori di tecnologia per soluzioni hardware e software.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Investitori e venture capitalist per il finanziamento.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Istituti di ricerca per l’innovazione e la collaborazione allo sviluppo.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Partner commerciali strategici per l’immissione sul mercato e l’espansione.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Sviluppo del prodotto incentrato su innovazione e user experience.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Ricerche di mercato per comprendere le esigenze dei clienti e le tendenze del settore.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Assistenza e servizio clienti per mantenere la soddisfazione dell’utente.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Strategie di marketing e acquisizione utenti per costruire una base di clienti.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Team tecnico qualificato per lo sviluppo e la manutenzione del prodotto.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Proprietà intellettuale come brevetti e marchi.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Infrastruttura tecnologica, compresi i servizi cloud e gli strumenti di sviluppo.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Database di clienti per sforzi di marketing e personalizzazione.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1339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PROPOSTE DI VALORE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RELAZIONI CON I CLIENTI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CANALI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00755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Soluzioni tecnologiche innovative che rispondono a specifiche esigenze del mercato.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User experience superiore rispetto alle alternative esistenti.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Prodotti personalizzabili e scalabili per diversi segmenti di clientela.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Forte attenzione alla sicurezza e alla privacy dei dati. 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Coinvolgimento personalizzato degli utenti attraverso social media e forum.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Canali di assistenza clienti come chat dal vivo e help desk.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Community di utenti per feedback, assistenza e sostegno.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Programmi di fidelizzazione per la fidelizzazione a lungo termine.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Vendita diretta online attraverso il sito web o l’app dell’azienda.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Reti di distribuzione partner per una più ampia copertura del mercato.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Social media e content marketing per consapevolezza e coinvolgimento.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Partecipazione a fiere tecnologiche e conferenze per il coinvolgimento diretto.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26652"/>
                  </a:ext>
                </a:extLst>
              </a:tr>
              <a:tr h="30485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SEGMENTI DI CLIENTELA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STRUTTURA DEI COSTI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FLUSSI DI ENTRATE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50375"/>
                  </a:ext>
                </a:extLst>
              </a:tr>
              <a:tr h="170944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Appassionati di tecnologia alla ricerca delle ultime innovazioni.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Aziende alla ricerca di soluzioni tecnologiche per migliorare le operazioni.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Early adopter interessati alle nuove tendenze tecnologiche.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Mercati industriali specifici che richiedono soluzioni tecnologiche su misura.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Spese di ricerca e sviluppo per l’innovazione continua.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Costi di marketing e vendita per acquisire e fidelizzare i clienti.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Costi operativi tra cui hosting, licenze e stipendi.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Spese di assistenza clienti per garantire la soddisfazione.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Vendita di prodotti software o hardware.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Modelli di abbonamento per prodotti o servizi SaaS.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Modelli freemium con funzionalità premium a pagamento.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Partnership e collaborazioni che generano 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ricavi da joint venture.</a:t>
                      </a:r>
                    </a:p>
                  </a:txBody>
                  <a:tcPr marL="46160" marR="36000" marT="512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2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747</TotalTime>
  <Words>558</Words>
  <Application>Microsoft Office PowerPoint</Application>
  <PresentationFormat>Widescreen</PresentationFormat>
  <Paragraphs>60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40</cp:revision>
  <dcterms:created xsi:type="dcterms:W3CDTF">2022-05-22T18:55:25Z</dcterms:created>
  <dcterms:modified xsi:type="dcterms:W3CDTF">2024-09-12T01:48:11Z</dcterms:modified>
</cp:coreProperties>
</file>