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62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8EB"/>
    <a:srgbClr val="0098C6"/>
    <a:srgbClr val="9CA58C"/>
    <a:srgbClr val="66BBCC"/>
    <a:srgbClr val="CBD6B5"/>
    <a:srgbClr val="EBD9B6"/>
    <a:srgbClr val="654105"/>
    <a:srgbClr val="7C5008"/>
    <a:srgbClr val="02B9F0"/>
    <a:srgbClr val="D5A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A5CDDE-BF40-4173-9555-603FBCEFCC6E}" v="16" dt="2024-04-18T10:32:58.0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92" autoAdjust="0"/>
    <p:restoredTop sz="86447"/>
  </p:normalViewPr>
  <p:slideViewPr>
    <p:cSldViewPr snapToGrid="0" snapToObjects="1">
      <p:cViewPr varScale="1">
        <p:scale>
          <a:sx n="149" d="100"/>
          <a:sy n="149" d="100"/>
        </p:scale>
        <p:origin x="120" y="89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7409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4985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it.smartsheet.com/try-it?trp=38106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truttura geometrica bianca astratta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6676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CANVAS PER IMPRESE SOCIALI DI ESEMPIO per PowerPoint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DA1273-9399-6D3B-581D-43B6CB212F8F}"/>
              </a:ext>
            </a:extLst>
          </p:cNvPr>
          <p:cNvSpPr txBox="1"/>
          <p:nvPr/>
        </p:nvSpPr>
        <p:spPr>
          <a:xfrm>
            <a:off x="387606" y="5894504"/>
            <a:ext cx="114167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Queste istruzioni ti guideranno nella creazione di un modello di business completo per la tua impresa sociale, allineando gli obiettivi sociali con pratiche aziendali sostenibili.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72360C-0911-9236-87D2-F8EB4F2955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912720" y="1315023"/>
            <a:ext cx="7881257" cy="39626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C3DFF57D-17D3-D606-1EB5-EAEFCF7F531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280170" y="361553"/>
            <a:ext cx="2513807" cy="49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408E4D12-FA71-DF25-BC26-A187B9813932}"/>
              </a:ext>
            </a:extLst>
          </p:cNvPr>
          <p:cNvSpPr txBox="1"/>
          <p:nvPr/>
        </p:nvSpPr>
        <p:spPr>
          <a:xfrm>
            <a:off x="161597" y="111009"/>
            <a:ext cx="118389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BUSINESS MODEL CANVAS PER IMPRESE SOCIALI DI ESEMPIO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14F63F6-B5B2-5F4B-D8C5-B58E6559D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769829"/>
              </p:ext>
            </p:extLst>
          </p:nvPr>
        </p:nvGraphicFramePr>
        <p:xfrm>
          <a:off x="237459" y="740665"/>
          <a:ext cx="11717081" cy="6034324"/>
        </p:xfrm>
        <a:graphic>
          <a:graphicData uri="http://schemas.openxmlformats.org/drawingml/2006/table">
            <a:tbl>
              <a:tblPr/>
              <a:tblGrid>
                <a:gridCol w="1357774">
                  <a:extLst>
                    <a:ext uri="{9D8B030D-6E8A-4147-A177-3AD203B41FA5}">
                      <a16:colId xmlns:a16="http://schemas.microsoft.com/office/drawing/2014/main" val="3982309880"/>
                    </a:ext>
                  </a:extLst>
                </a:gridCol>
                <a:gridCol w="2413819">
                  <a:extLst>
                    <a:ext uri="{9D8B030D-6E8A-4147-A177-3AD203B41FA5}">
                      <a16:colId xmlns:a16="http://schemas.microsoft.com/office/drawing/2014/main" val="2636693361"/>
                    </a:ext>
                  </a:extLst>
                </a:gridCol>
                <a:gridCol w="201151">
                  <a:extLst>
                    <a:ext uri="{9D8B030D-6E8A-4147-A177-3AD203B41FA5}">
                      <a16:colId xmlns:a16="http://schemas.microsoft.com/office/drawing/2014/main" val="1549476588"/>
                    </a:ext>
                  </a:extLst>
                </a:gridCol>
                <a:gridCol w="1357774">
                  <a:extLst>
                    <a:ext uri="{9D8B030D-6E8A-4147-A177-3AD203B41FA5}">
                      <a16:colId xmlns:a16="http://schemas.microsoft.com/office/drawing/2014/main" val="541588692"/>
                    </a:ext>
                  </a:extLst>
                </a:gridCol>
                <a:gridCol w="2413819">
                  <a:extLst>
                    <a:ext uri="{9D8B030D-6E8A-4147-A177-3AD203B41FA5}">
                      <a16:colId xmlns:a16="http://schemas.microsoft.com/office/drawing/2014/main" val="843944747"/>
                    </a:ext>
                  </a:extLst>
                </a:gridCol>
                <a:gridCol w="201151">
                  <a:extLst>
                    <a:ext uri="{9D8B030D-6E8A-4147-A177-3AD203B41FA5}">
                      <a16:colId xmlns:a16="http://schemas.microsoft.com/office/drawing/2014/main" val="3095958151"/>
                    </a:ext>
                  </a:extLst>
                </a:gridCol>
                <a:gridCol w="1357774">
                  <a:extLst>
                    <a:ext uri="{9D8B030D-6E8A-4147-A177-3AD203B41FA5}">
                      <a16:colId xmlns:a16="http://schemas.microsoft.com/office/drawing/2014/main" val="1836716549"/>
                    </a:ext>
                  </a:extLst>
                </a:gridCol>
                <a:gridCol w="2413819">
                  <a:extLst>
                    <a:ext uri="{9D8B030D-6E8A-4147-A177-3AD203B41FA5}">
                      <a16:colId xmlns:a16="http://schemas.microsoft.com/office/drawing/2014/main" val="255500001"/>
                    </a:ext>
                  </a:extLst>
                </a:gridCol>
              </a:tblGrid>
              <a:tr h="104338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1. PROBLEMA SOCIALE E SOLUZIONE</a:t>
                      </a:r>
                    </a:p>
                  </a:txBody>
                  <a:tcPr marL="52473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Problema</a:t>
                      </a:r>
                      <a:r>
                        <a:rPr lang="it-IT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: le aree urbane sono soggette a notevoli sfide in termini di riduzione delle emissioni di carbonio, perché il trasporto municipale dipende in gran parte da energie non rinnovabili.</a:t>
                      </a:r>
                    </a:p>
                    <a:p>
                      <a:pPr algn="l" fontAlgn="ctr"/>
                      <a:endParaRPr 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 rtl="0" fontAlgn="ctr"/>
                      <a:r>
                        <a:rPr lang="it-I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Soluzione</a:t>
                      </a:r>
                      <a:r>
                        <a:rPr lang="it-IT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: Positive Charge mira ad affrontare questo problema fornendo soluzioni di ricarica per veicoli elettrici (EV) ampiamente accessibili ed efficienti, incoraggiando il passaggio al trasporto elettrico.</a:t>
                      </a:r>
                    </a:p>
                  </a:txBody>
                  <a:tcPr marL="52473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799344"/>
                  </a:ext>
                </a:extLst>
              </a:tr>
              <a:tr h="15658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36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1601146"/>
                  </a:ext>
                </a:extLst>
              </a:tr>
              <a:tr h="104338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2. SEGMENTI DI CLIENTELA</a:t>
                      </a:r>
                    </a:p>
                  </a:txBody>
                  <a:tcPr marL="52473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I clienti principali </a:t>
                      </a:r>
                      <a:r>
                        <a:rPr lang="it-IT" sz="9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includono i proprietari di veicoli elettrici nelle aree urbane ed extraurbane. </a:t>
                      </a:r>
                    </a:p>
                    <a:p>
                      <a:pPr algn="l" rtl="0" fontAlgn="ctr"/>
                      <a:r>
                        <a:rPr lang="it-IT" sz="9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I clienti secondari </a:t>
                      </a:r>
                      <a:r>
                        <a:rPr lang="it-IT" sz="9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comprendono gli enti governativi locali che cercano di ridurre l’inquinamento urbano.</a:t>
                      </a:r>
                    </a:p>
                  </a:txBody>
                  <a:tcPr marL="52473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36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3. PROPOSTA DI VALORE</a:t>
                      </a:r>
                    </a:p>
                  </a:txBody>
                  <a:tcPr marL="52473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Offriamo </a:t>
                      </a:r>
                      <a:r>
                        <a:rPr lang="it-IT" sz="9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comode</a:t>
                      </a:r>
                      <a:r>
                        <a:rPr lang="it-IT" sz="9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9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stazioni</a:t>
                      </a:r>
                      <a:r>
                        <a:rPr lang="it-IT" sz="9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9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di ricarica rapida</a:t>
                      </a:r>
                      <a:r>
                        <a:rPr lang="it-IT" sz="9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 posizionate strategicamente in tutta la città, in modo da ridurre al minimo l’ansia da autonomia nei proprietari di veicoli elettrici.</a:t>
                      </a:r>
                    </a:p>
                    <a:p>
                      <a:pPr algn="l" rtl="0" fontAlgn="ctr"/>
                      <a:r>
                        <a:rPr lang="it-IT" sz="9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Offriamo servizi basati su abbonamento </a:t>
                      </a:r>
                      <a:r>
                        <a:rPr lang="it-IT" sz="9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it-IT" sz="9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opzioni premium </a:t>
                      </a:r>
                      <a:r>
                        <a:rPr lang="it-IT" sz="9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per velocità di ricarica più elevate.</a:t>
                      </a:r>
                    </a:p>
                  </a:txBody>
                  <a:tcPr marL="52473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36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4. ATTIVITÀ CHIAVE</a:t>
                      </a:r>
                    </a:p>
                  </a:txBody>
                  <a:tcPr marL="52473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rtl="0" fontAlgn="ctr">
                        <a:buFont typeface="+mj-lt"/>
                        <a:buAutoNum type="arabicPeriod"/>
                      </a:pPr>
                      <a:r>
                        <a:rPr lang="it-IT" sz="9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Installare e manutenere una rete di stazioni di ricarica per veicoli elettrici ad alta efficienza.</a:t>
                      </a:r>
                    </a:p>
                    <a:p>
                      <a:pPr marL="228600" indent="-228600" algn="l" rtl="0" fontAlgn="ctr">
                        <a:buFont typeface="+mj-lt"/>
                        <a:buAutoNum type="arabicPeriod"/>
                      </a:pPr>
                      <a:r>
                        <a:rPr lang="it-IT" sz="9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Sviluppare partnership con i rivenditori al fine di installare stazioni di ricarica.</a:t>
                      </a:r>
                    </a:p>
                    <a:p>
                      <a:pPr marL="228600" indent="-228600" algn="l" rtl="0" fontAlgn="ctr">
                        <a:buFont typeface="+mj-lt"/>
                        <a:buAutoNum type="arabicPeriod"/>
                      </a:pPr>
                      <a:r>
                        <a:rPr lang="it-IT" sz="9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Condurre attività di sensibilizzazione della comunità per promuovere l’adozione di veicoli elettrici.</a:t>
                      </a:r>
                    </a:p>
                  </a:txBody>
                  <a:tcPr marL="52473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286171"/>
                  </a:ext>
                </a:extLst>
              </a:tr>
              <a:tr h="156586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8787024"/>
                  </a:ext>
                </a:extLst>
              </a:tr>
              <a:tr h="104338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5. RISORSE CHIAVE</a:t>
                      </a:r>
                    </a:p>
                  </a:txBody>
                  <a:tcPr marL="52473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9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Abbiamo bisogno di un team di tecnici specializzati in impianti elettrici ad alta tensione e soluzioni di energia rinnovabile.</a:t>
                      </a:r>
                    </a:p>
                    <a:p>
                      <a:pPr algn="l" rtl="0" fontAlgn="b"/>
                      <a:r>
                        <a:rPr lang="it-IT" sz="9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Dobbiamo collaborare con i fornitori di energia per garantire un approvvigionamento affidabile di energia ecologica.</a:t>
                      </a:r>
                    </a:p>
                  </a:txBody>
                  <a:tcPr marL="52473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6. PARTNERSHIP CHIAVE</a:t>
                      </a:r>
                    </a:p>
                  </a:txBody>
                  <a:tcPr marL="52473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9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Collaboriamo con aziende locali e centri commerciali che possano ospitare stazioni di ricarica.</a:t>
                      </a:r>
                    </a:p>
                    <a:p>
                      <a:pPr algn="l" rtl="0" fontAlgn="b"/>
                      <a:r>
                        <a:rPr lang="it-IT" sz="9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Collaboriamo con i comuni per integrare le stazioni di ricarica nelle aree di trasporto pubbliche e ottenere il permesso per le installazioni.</a:t>
                      </a:r>
                    </a:p>
                  </a:txBody>
                  <a:tcPr marL="52473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7. CANALI</a:t>
                      </a:r>
                    </a:p>
                  </a:txBody>
                  <a:tcPr marL="52473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Sensibilizzare direttamente attraverso eventi locali e partnership con organizzazioni ecocompatibili.</a:t>
                      </a:r>
                    </a:p>
                    <a:p>
                      <a:pPr algn="l" rtl="0" fontAlgn="ctr"/>
                      <a:r>
                        <a:rPr lang="it-IT" sz="9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Campagne sui social media incentrate sui vantaggi e sulla convenienza ambientale.</a:t>
                      </a:r>
                    </a:p>
                  </a:txBody>
                  <a:tcPr marL="52473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517366"/>
                  </a:ext>
                </a:extLst>
              </a:tr>
              <a:tr h="156586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8249396"/>
                  </a:ext>
                </a:extLst>
              </a:tr>
              <a:tr h="104338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8. RELAZIONI CON I CLIENTI</a:t>
                      </a:r>
                    </a:p>
                  </a:txBody>
                  <a:tcPr marL="52473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889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Manterremo il coinvolgimento dei clienti attraverso un’app che consente agli utenti di trovare la stazione di ricarica </a:t>
                      </a:r>
                      <a:br>
                        <a:rPr lang="it-IT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it-IT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più vicina, prenotare uno slot di ricarica e gestire il proprio abbonamento. Offriremo assistenza ai clienti 24 ore su 24, 7 giorni </a:t>
                      </a:r>
                      <a:br>
                        <a:rPr lang="it-IT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it-IT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su 7.</a:t>
                      </a:r>
                    </a:p>
                  </a:txBody>
                  <a:tcPr marL="52473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889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36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9. FLUSSI DI ENTRATE</a:t>
                      </a:r>
                    </a:p>
                  </a:txBody>
                  <a:tcPr marL="52473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Generiamo entrate attraverso abbonamenti mensili che garantiscono agli utenti un accesso illimitato alla ricarica.</a:t>
                      </a:r>
                    </a:p>
                    <a:p>
                      <a:pPr algn="l" rtl="0" fontAlgn="ctr"/>
                      <a:r>
                        <a:rPr lang="it-IT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Generiamo anche entrate da servizi </a:t>
                      </a:r>
                      <a:br>
                        <a:rPr lang="it-IT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it-IT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pay-per-charge per utenti occasionali.</a:t>
                      </a:r>
                    </a:p>
                  </a:txBody>
                  <a:tcPr marL="52473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36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10. STRUTTURA DEI COSTI</a:t>
                      </a:r>
                    </a:p>
                  </a:txBody>
                  <a:tcPr marL="52473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I costi principali includono l’installazione </a:t>
                      </a:r>
                      <a:br>
                        <a:rPr lang="it-IT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it-IT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di stazioni di ricarica, la manutenzione, </a:t>
                      </a:r>
                      <a:br>
                        <a:rPr lang="it-IT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it-IT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lo sviluppo di software e il marketing.</a:t>
                      </a:r>
                    </a:p>
                    <a:p>
                      <a:pPr algn="l" rtl="0" fontAlgn="ctr"/>
                      <a:r>
                        <a:rPr lang="it-IT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I costi operativi sono in parte compensati da sovvenzioni governative e incentivi per la promozione di soluzioni energetiche verdi.</a:t>
                      </a:r>
                    </a:p>
                  </a:txBody>
                  <a:tcPr marL="52473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687480"/>
                  </a:ext>
                </a:extLst>
              </a:tr>
              <a:tr h="156586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717237"/>
                  </a:ext>
                </a:extLst>
              </a:tr>
              <a:tr h="104338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11. IMPATTO SOCIALE</a:t>
                      </a:r>
                    </a:p>
                  </a:txBody>
                  <a:tcPr marL="52473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rtl="0" fontAlgn="ctr"/>
                      <a:r>
                        <a:rPr lang="it-IT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Miriamo a ridurre le emissioni di carbonio urbane rendendo la ricarica dei veicoli elettrici più accessibile, accelerando così la transizione verso i veicoli elettrici.</a:t>
                      </a:r>
                    </a:p>
                    <a:p>
                      <a:pPr algn="l" rtl="0" fontAlgn="ctr"/>
                      <a:r>
                        <a:rPr lang="it-IT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Misuriamo il nostro impatto attraverso il numero di stazioni di ricarica che installiamo, l’aumento dell’utilizzo di veicoli elettrici nelle aree operative e la riduzione dei gas serra.</a:t>
                      </a:r>
                    </a:p>
                  </a:txBody>
                  <a:tcPr marL="52473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166442"/>
                  </a:ext>
                </a:extLst>
              </a:tr>
            </a:tbl>
          </a:graphicData>
        </a:graphic>
      </p:graphicFrame>
      <p:sp>
        <p:nvSpPr>
          <p:cNvPr id="12" name="Arrow: Down 11">
            <a:extLst>
              <a:ext uri="{FF2B5EF4-FFF2-40B4-BE49-F238E27FC236}">
                <a16:creationId xmlns:a16="http://schemas.microsoft.com/office/drawing/2014/main" id="{8DD3E53D-1FE3-0470-F68B-0E9ADCE48B51}"/>
              </a:ext>
            </a:extLst>
          </p:cNvPr>
          <p:cNvSpPr/>
          <p:nvPr/>
        </p:nvSpPr>
        <p:spPr>
          <a:xfrm>
            <a:off x="614807" y="1785239"/>
            <a:ext cx="276225" cy="40005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3A1EEAD3-97D4-4D3E-A71F-CF3349B6A78D}"/>
              </a:ext>
            </a:extLst>
          </p:cNvPr>
          <p:cNvSpPr/>
          <p:nvPr/>
        </p:nvSpPr>
        <p:spPr>
          <a:xfrm rot="16200000">
            <a:off x="4035299" y="1902426"/>
            <a:ext cx="276225" cy="33972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13513D69-1F35-4832-8021-80C105D6199F}"/>
              </a:ext>
            </a:extLst>
          </p:cNvPr>
          <p:cNvSpPr/>
          <p:nvPr/>
        </p:nvSpPr>
        <p:spPr>
          <a:xfrm rot="16200000">
            <a:off x="8010794" y="1902425"/>
            <a:ext cx="276225" cy="33972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0568736E-948C-BB98-44D6-81CF9FBDE6B6}"/>
              </a:ext>
            </a:extLst>
          </p:cNvPr>
          <p:cNvSpPr/>
          <p:nvPr/>
        </p:nvSpPr>
        <p:spPr>
          <a:xfrm rot="16200000">
            <a:off x="4035299" y="3293118"/>
            <a:ext cx="276225" cy="33972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02980E60-8A49-DB6F-E1B0-1139B56599D4}"/>
              </a:ext>
            </a:extLst>
          </p:cNvPr>
          <p:cNvSpPr/>
          <p:nvPr/>
        </p:nvSpPr>
        <p:spPr>
          <a:xfrm rot="16200000">
            <a:off x="8010794" y="3293117"/>
            <a:ext cx="276225" cy="33972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46A8C1EF-F8A3-4A19-0E6A-6DA669707BD2}"/>
              </a:ext>
            </a:extLst>
          </p:cNvPr>
          <p:cNvSpPr/>
          <p:nvPr/>
        </p:nvSpPr>
        <p:spPr>
          <a:xfrm rot="16200000">
            <a:off x="4035299" y="4493677"/>
            <a:ext cx="276225" cy="33972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604268AE-92D6-B4E4-564E-A908D13C12BD}"/>
              </a:ext>
            </a:extLst>
          </p:cNvPr>
          <p:cNvSpPr/>
          <p:nvPr/>
        </p:nvSpPr>
        <p:spPr>
          <a:xfrm rot="16200000">
            <a:off x="8010794" y="4493676"/>
            <a:ext cx="276225" cy="33972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57888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1101</TotalTime>
  <Words>639</Words>
  <Application>Microsoft Office PowerPoint</Application>
  <PresentationFormat>Widescreen</PresentationFormat>
  <Paragraphs>43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 Narrow</vt:lpstr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Alisa lin</cp:lastModifiedBy>
  <cp:revision>44</cp:revision>
  <dcterms:created xsi:type="dcterms:W3CDTF">2022-05-22T18:55:25Z</dcterms:created>
  <dcterms:modified xsi:type="dcterms:W3CDTF">2024-09-26T07:27:35Z</dcterms:modified>
</cp:coreProperties>
</file>