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408" r:id="rId2"/>
    <p:sldId id="409" r:id="rId3"/>
    <p:sldId id="410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5A"/>
    <a:srgbClr val="08808C"/>
    <a:srgbClr val="C05313"/>
    <a:srgbClr val="DA7F1B"/>
    <a:srgbClr val="6C8A8A"/>
    <a:srgbClr val="E4F4F6"/>
    <a:srgbClr val="84A6A6"/>
    <a:srgbClr val="CFE0E2"/>
    <a:srgbClr val="A9D3D1"/>
    <a:srgbClr val="8F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498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0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A9D3D1">
                <a:alpha val="79546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e astratte 3D con gradiente di colore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rgbClr val="CFE0E2">
                  <a:lumMod val="47000"/>
                  <a:lumOff val="53000"/>
                  <a:alpha val="62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6" y="282533"/>
            <a:ext cx="745009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di Gantt per scorecard bilanciata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3" y="1675440"/>
            <a:ext cx="4110922" cy="421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 organizzazioni e i team di progetto possono utilizzare questo modello per unire la supervisione strategica di una scorecard bilanciata con le funzionalità di monitoraggio del tempo di un diagramma di Gantt. Questo modello è ideale per rappresentare visivamente i progressi sui traguardi strategici in un periodo pluriennale, illustrando come gli obiettivi si sviluppano nel tempo da prospettive finanziarie, dei clienti, dei processi aziendali e di apprendimento e crescita.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7936" y="1677808"/>
            <a:ext cx="7154088" cy="4024174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0605"/>
            <a:ext cx="4170545" cy="8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57736"/>
              </p:ext>
            </p:extLst>
          </p:nvPr>
        </p:nvGraphicFramePr>
        <p:xfrm>
          <a:off x="820324" y="1168400"/>
          <a:ext cx="11168479" cy="545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535">
                  <a:extLst>
                    <a:ext uri="{9D8B030D-6E8A-4147-A177-3AD203B41FA5}">
                      <a16:colId xmlns:a16="http://schemas.microsoft.com/office/drawing/2014/main" val="3743801594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757429599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3586892182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2956234538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964900931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400691"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Progetti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KPI finanziario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Target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Progetto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Processi interni KPI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Target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Progetto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KPI cliente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Target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Progetto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Apprendimento e crescita KPI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Target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Progetto uno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11320" y="1642573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finanziario uno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09599A5-6208-5C29-8313-D36DC627633C}"/>
              </a:ext>
            </a:extLst>
          </p:cNvPr>
          <p:cNvSpPr/>
          <p:nvPr/>
        </p:nvSpPr>
        <p:spPr>
          <a:xfrm rot="16200000">
            <a:off x="-105021" y="1961356"/>
            <a:ext cx="1223719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>
                <a:latin typeface="Century Gothic" panose="020B0502020202020204" pitchFamily="34" charset="0"/>
              </a:rPr>
              <a:t>ASPETTO FINANZIARIO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EC894843-89B5-4EE4-251C-CAD8C2263C98}"/>
              </a:ext>
            </a:extLst>
          </p:cNvPr>
          <p:cNvSpPr/>
          <p:nvPr/>
        </p:nvSpPr>
        <p:spPr>
          <a:xfrm rot="16200000">
            <a:off x="-105021" y="3233900"/>
            <a:ext cx="1223719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 dirty="0">
                <a:latin typeface="Century Gothic" panose="020B0502020202020204" pitchFamily="34" charset="0"/>
              </a:rPr>
              <a:t>PROCESSI </a:t>
            </a:r>
            <a:br>
              <a:rPr lang="it-IT" sz="1100" dirty="0">
                <a:latin typeface="Century Gothic" panose="020B0502020202020204" pitchFamily="34" charset="0"/>
              </a:rPr>
            </a:br>
            <a:r>
              <a:rPr lang="it-IT" sz="1100" dirty="0">
                <a:latin typeface="Century Gothic" panose="020B0502020202020204" pitchFamily="34" charset="0"/>
              </a:rPr>
              <a:t>INTERNI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00451F3-15A8-EA81-5AA8-B4EBA187E0AC}"/>
              </a:ext>
            </a:extLst>
          </p:cNvPr>
          <p:cNvSpPr/>
          <p:nvPr/>
        </p:nvSpPr>
        <p:spPr>
          <a:xfrm rot="16200000">
            <a:off x="-105021" y="5778987"/>
            <a:ext cx="1223719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>
                <a:latin typeface="Century Gothic" panose="020B0502020202020204" pitchFamily="34" charset="0"/>
              </a:rPr>
              <a:t>APPRENDIMENTO </a:t>
            </a:r>
            <a:br>
              <a:rPr lang="en-US" sz="1100" dirty="0">
                <a:latin typeface="Century Gothic" panose="020B0502020202020204" pitchFamily="34" charset="0"/>
              </a:rPr>
            </a:br>
            <a:r>
              <a:rPr lang="it-IT" sz="1100">
                <a:latin typeface="Century Gothic" panose="020B0502020202020204" pitchFamily="34" charset="0"/>
              </a:rPr>
              <a:t>E CRESCITA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0C5C189-AE78-EA8E-34DB-B5A2086FCF5B}"/>
              </a:ext>
            </a:extLst>
          </p:cNvPr>
          <p:cNvSpPr/>
          <p:nvPr/>
        </p:nvSpPr>
        <p:spPr>
          <a:xfrm rot="16200000">
            <a:off x="-105021" y="4506444"/>
            <a:ext cx="1223719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 dirty="0"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054FB-6D5D-4FD1-5AA6-206C24B7DBF7}"/>
              </a:ext>
            </a:extLst>
          </p:cNvPr>
          <p:cNvSpPr txBox="1"/>
          <p:nvPr/>
        </p:nvSpPr>
        <p:spPr>
          <a:xfrm>
            <a:off x="735439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it-IT" sz="1700">
                <a:solidFill>
                  <a:srgbClr val="04525A"/>
                </a:solidFill>
                <a:latin typeface="Century Gothic" panose="020B0502020202020204" pitchFamily="34" charset="0"/>
              </a:rPr>
              <a:t>Testo della dichiarazione di 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0CA53-A197-300C-1852-2E0D39CAF083}"/>
              </a:ext>
            </a:extLst>
          </p:cNvPr>
          <p:cNvSpPr txBox="1"/>
          <p:nvPr/>
        </p:nvSpPr>
        <p:spPr>
          <a:xfrm>
            <a:off x="735439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spc="300">
                <a:solidFill>
                  <a:srgbClr val="04525A"/>
                </a:solidFill>
                <a:latin typeface="Courier" pitchFamily="2" charset="0"/>
              </a:rPr>
              <a:t>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4200-E901-7053-93F5-B132E492AE0A}"/>
              </a:ext>
            </a:extLst>
          </p:cNvPr>
          <p:cNvSpPr txBox="1"/>
          <p:nvPr/>
        </p:nvSpPr>
        <p:spPr>
          <a:xfrm>
            <a:off x="6702484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it-IT" sz="1700">
                <a:solidFill>
                  <a:schemeClr val="bg1"/>
                </a:solidFill>
                <a:latin typeface="Century Gothic" panose="020B0502020202020204" pitchFamily="34" charset="0"/>
              </a:rPr>
              <a:t>Testo della dichiarazione di visione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FD619-AB49-8C4D-A766-2E425805AE03}"/>
              </a:ext>
            </a:extLst>
          </p:cNvPr>
          <p:cNvSpPr txBox="1"/>
          <p:nvPr/>
        </p:nvSpPr>
        <p:spPr>
          <a:xfrm>
            <a:off x="6702484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spc="300">
                <a:solidFill>
                  <a:schemeClr val="bg1"/>
                </a:solidFill>
                <a:latin typeface="Courier" pitchFamily="2" charset="0"/>
              </a:rPr>
              <a:t>VISIONE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BF81D8-8DFD-FEA8-66E3-F647E05E8955}"/>
              </a:ext>
            </a:extLst>
          </p:cNvPr>
          <p:cNvSpPr/>
          <p:nvPr/>
        </p:nvSpPr>
        <p:spPr>
          <a:xfrm>
            <a:off x="1441304" y="2057070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finanziario due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716600-8D02-3FA6-F6FD-44864AF66D1F}"/>
              </a:ext>
            </a:extLst>
          </p:cNvPr>
          <p:cNvSpPr/>
          <p:nvPr/>
        </p:nvSpPr>
        <p:spPr>
          <a:xfrm>
            <a:off x="2168135" y="2471567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finanziario tre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F3BB43-1E11-5FCE-ABF1-0EB2A07291E2}"/>
              </a:ext>
            </a:extLst>
          </p:cNvPr>
          <p:cNvSpPr/>
          <p:nvPr/>
        </p:nvSpPr>
        <p:spPr>
          <a:xfrm>
            <a:off x="2168134" y="2894949"/>
            <a:ext cx="3397881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processi interni uno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6CC866B-33E6-DE13-5ABD-458E4628A094}"/>
              </a:ext>
            </a:extLst>
          </p:cNvPr>
          <p:cNvSpPr/>
          <p:nvPr/>
        </p:nvSpPr>
        <p:spPr>
          <a:xfrm>
            <a:off x="3352800" y="3309446"/>
            <a:ext cx="27432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processi interni due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DC41C3-A8BE-E2FE-901F-46640B305DE4}"/>
              </a:ext>
            </a:extLst>
          </p:cNvPr>
          <p:cNvSpPr/>
          <p:nvPr/>
        </p:nvSpPr>
        <p:spPr>
          <a:xfrm>
            <a:off x="3352799" y="3723943"/>
            <a:ext cx="3470031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processi interni tre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4F2122-DB0A-992B-98CE-18F29BDDD995}"/>
              </a:ext>
            </a:extLst>
          </p:cNvPr>
          <p:cNvSpPr/>
          <p:nvPr/>
        </p:nvSpPr>
        <p:spPr>
          <a:xfrm>
            <a:off x="911319" y="4163083"/>
            <a:ext cx="2089789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cliente uno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F07124-3676-F650-8B83-C9F6566E19F5}"/>
              </a:ext>
            </a:extLst>
          </p:cNvPr>
          <p:cNvSpPr/>
          <p:nvPr/>
        </p:nvSpPr>
        <p:spPr>
          <a:xfrm>
            <a:off x="2459399" y="4577580"/>
            <a:ext cx="27432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cliente due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A7AECC-6D06-BA16-4311-32966AC30872}"/>
              </a:ext>
            </a:extLst>
          </p:cNvPr>
          <p:cNvSpPr/>
          <p:nvPr/>
        </p:nvSpPr>
        <p:spPr>
          <a:xfrm>
            <a:off x="3352798" y="4992077"/>
            <a:ext cx="3470031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cliente tre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F21630-BD1E-5A06-CF97-A5A45FD61131}"/>
              </a:ext>
            </a:extLst>
          </p:cNvPr>
          <p:cNvSpPr/>
          <p:nvPr/>
        </p:nvSpPr>
        <p:spPr>
          <a:xfrm>
            <a:off x="911319" y="5431217"/>
            <a:ext cx="3545271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di apprendimento e crescita uno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481D8-923F-6E6B-D963-DACF07222B28}"/>
              </a:ext>
            </a:extLst>
          </p:cNvPr>
          <p:cNvSpPr/>
          <p:nvPr/>
        </p:nvSpPr>
        <p:spPr>
          <a:xfrm>
            <a:off x="1441303" y="5845714"/>
            <a:ext cx="5381526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Traguardo di apprendimento e crescita due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D3BDB1E-CA9B-6D27-4D4A-14BBC7B9BB58}"/>
              </a:ext>
            </a:extLst>
          </p:cNvPr>
          <p:cNvSpPr/>
          <p:nvPr/>
        </p:nvSpPr>
        <p:spPr>
          <a:xfrm>
            <a:off x="2168134" y="6260211"/>
            <a:ext cx="3397882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Traguardo di apprendimento e crescita tre</a:t>
            </a:r>
          </a:p>
        </p:txBody>
      </p:sp>
      <p:pic>
        <p:nvPicPr>
          <p:cNvPr id="28" name="Graphic 27" descr="Pennarello con riempimento a tinta unita">
            <a:extLst>
              <a:ext uri="{FF2B5EF4-FFF2-40B4-BE49-F238E27FC236}">
                <a16:creationId xmlns:a16="http://schemas.microsoft.com/office/drawing/2014/main" id="{0ACD5CAE-FA4E-C094-58C1-59AE23D6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9540" y="1540681"/>
            <a:ext cx="481342" cy="48134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2" name="Graphic 31" descr="Bandierina con riempimento a tinta unita">
            <a:extLst>
              <a:ext uri="{FF2B5EF4-FFF2-40B4-BE49-F238E27FC236}">
                <a16:creationId xmlns:a16="http://schemas.microsoft.com/office/drawing/2014/main" id="{83519BA8-B20A-28AC-00F6-DDFB63A2D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871" y="319935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6" name="Graphic 35" descr="Segnalibro con riempimento a tinta unita">
            <a:extLst>
              <a:ext uri="{FF2B5EF4-FFF2-40B4-BE49-F238E27FC236}">
                <a16:creationId xmlns:a16="http://schemas.microsoft.com/office/drawing/2014/main" id="{5981FF62-8F67-672E-F2B6-8591CAD43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9425" y="4495527"/>
            <a:ext cx="467814" cy="467814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8" name="Graphic 37" descr="Seme di quadri con riempimento a tinta unita">
            <a:extLst>
              <a:ext uri="{FF2B5EF4-FFF2-40B4-BE49-F238E27FC236}">
                <a16:creationId xmlns:a16="http://schemas.microsoft.com/office/drawing/2014/main" id="{6665AE72-97A1-4A6E-F50E-E76C0D400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4841" y="2368135"/>
            <a:ext cx="459722" cy="45972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40" name="Graphic 39" descr="Quadri con riempimento a tinta unita">
            <a:extLst>
              <a:ext uri="{FF2B5EF4-FFF2-40B4-BE49-F238E27FC236}">
                <a16:creationId xmlns:a16="http://schemas.microsoft.com/office/drawing/2014/main" id="{DD630F6A-9E2A-091C-2345-7CE33EC8F9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1077" y="5536128"/>
            <a:ext cx="447151" cy="44715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42" name="Graphic 41" descr="Mongolfiera con riempimento a tinta unita">
            <a:extLst>
              <a:ext uri="{FF2B5EF4-FFF2-40B4-BE49-F238E27FC236}">
                <a16:creationId xmlns:a16="http://schemas.microsoft.com/office/drawing/2014/main" id="{76C25AAF-060A-781B-A1C8-18BE03F78A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5859" y="6158343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73145"/>
              </p:ext>
            </p:extLst>
          </p:nvPr>
        </p:nvGraphicFramePr>
        <p:xfrm>
          <a:off x="820324" y="1013852"/>
          <a:ext cx="11168479" cy="5451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535">
                  <a:extLst>
                    <a:ext uri="{9D8B030D-6E8A-4147-A177-3AD203B41FA5}">
                      <a16:colId xmlns:a16="http://schemas.microsoft.com/office/drawing/2014/main" val="3743801594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757429599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3586892182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2956234538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964900931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400691"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Progetti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11319" y="1488025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09599A5-6208-5C29-8313-D36DC627633C}"/>
              </a:ext>
            </a:extLst>
          </p:cNvPr>
          <p:cNvSpPr/>
          <p:nvPr/>
        </p:nvSpPr>
        <p:spPr>
          <a:xfrm rot="16200000">
            <a:off x="-105021" y="1806808"/>
            <a:ext cx="1223719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 dirty="0">
                <a:latin typeface="Century Gothic" panose="020B0502020202020204" pitchFamily="34" charset="0"/>
              </a:rPr>
              <a:t>ASPETTO FINANZIARIO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EC894843-89B5-4EE4-251C-CAD8C2263C98}"/>
              </a:ext>
            </a:extLst>
          </p:cNvPr>
          <p:cNvSpPr/>
          <p:nvPr/>
        </p:nvSpPr>
        <p:spPr>
          <a:xfrm rot="16200000">
            <a:off x="-105021" y="3079352"/>
            <a:ext cx="1223719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 dirty="0">
                <a:latin typeface="Century Gothic" panose="020B0502020202020204" pitchFamily="34" charset="0"/>
              </a:rPr>
              <a:t>PROCESSI </a:t>
            </a:r>
            <a:br>
              <a:rPr lang="it-IT" sz="1100" dirty="0">
                <a:latin typeface="Century Gothic" panose="020B0502020202020204" pitchFamily="34" charset="0"/>
              </a:rPr>
            </a:br>
            <a:r>
              <a:rPr lang="it-IT" sz="1100" dirty="0">
                <a:latin typeface="Century Gothic" panose="020B0502020202020204" pitchFamily="34" charset="0"/>
              </a:rPr>
              <a:t>INTERNI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00451F3-15A8-EA81-5AA8-B4EBA187E0AC}"/>
              </a:ext>
            </a:extLst>
          </p:cNvPr>
          <p:cNvSpPr/>
          <p:nvPr/>
        </p:nvSpPr>
        <p:spPr>
          <a:xfrm rot="16200000">
            <a:off x="-105021" y="5624439"/>
            <a:ext cx="1223719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>
                <a:latin typeface="Century Gothic" panose="020B0502020202020204" pitchFamily="34" charset="0"/>
              </a:rPr>
              <a:t>APPRENDIMENTO </a:t>
            </a:r>
            <a:br>
              <a:rPr lang="en-US" sz="1100" dirty="0">
                <a:latin typeface="Century Gothic" panose="020B0502020202020204" pitchFamily="34" charset="0"/>
              </a:rPr>
            </a:br>
            <a:r>
              <a:rPr lang="it-IT" sz="1100">
                <a:latin typeface="Century Gothic" panose="020B0502020202020204" pitchFamily="34" charset="0"/>
              </a:rPr>
              <a:t>E CRESCITA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0C5C189-AE78-EA8E-34DB-B5A2086FCF5B}"/>
              </a:ext>
            </a:extLst>
          </p:cNvPr>
          <p:cNvSpPr/>
          <p:nvPr/>
        </p:nvSpPr>
        <p:spPr>
          <a:xfrm rot="16200000">
            <a:off x="-105021" y="4351896"/>
            <a:ext cx="1223719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100"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054FB-6D5D-4FD1-5AA6-206C24B7DBF7}"/>
              </a:ext>
            </a:extLst>
          </p:cNvPr>
          <p:cNvSpPr txBox="1"/>
          <p:nvPr/>
        </p:nvSpPr>
        <p:spPr>
          <a:xfrm>
            <a:off x="735439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it-IT" sz="1700">
                <a:solidFill>
                  <a:srgbClr val="04525A"/>
                </a:solidFill>
                <a:latin typeface="Century Gothic" panose="020B0502020202020204" pitchFamily="34" charset="0"/>
              </a:rPr>
              <a:t>Testo della dichiarazione di 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0CA53-A197-300C-1852-2E0D39CAF083}"/>
              </a:ext>
            </a:extLst>
          </p:cNvPr>
          <p:cNvSpPr txBox="1"/>
          <p:nvPr/>
        </p:nvSpPr>
        <p:spPr>
          <a:xfrm>
            <a:off x="735439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spc="300">
                <a:solidFill>
                  <a:srgbClr val="04525A"/>
                </a:solidFill>
                <a:latin typeface="Courier" pitchFamily="2" charset="0"/>
              </a:rPr>
              <a:t>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4200-E901-7053-93F5-B132E492AE0A}"/>
              </a:ext>
            </a:extLst>
          </p:cNvPr>
          <p:cNvSpPr txBox="1"/>
          <p:nvPr/>
        </p:nvSpPr>
        <p:spPr>
          <a:xfrm>
            <a:off x="6702484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it-IT" sz="1700">
                <a:solidFill>
                  <a:schemeClr val="bg1"/>
                </a:solidFill>
                <a:latin typeface="Century Gothic" panose="020B0502020202020204" pitchFamily="34" charset="0"/>
              </a:rPr>
              <a:t>Testo della dichiarazione di visione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FD619-AB49-8C4D-A766-2E425805AE03}"/>
              </a:ext>
            </a:extLst>
          </p:cNvPr>
          <p:cNvSpPr txBox="1"/>
          <p:nvPr/>
        </p:nvSpPr>
        <p:spPr>
          <a:xfrm>
            <a:off x="6702484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spc="300">
                <a:solidFill>
                  <a:schemeClr val="bg1"/>
                </a:solidFill>
                <a:latin typeface="Courier" pitchFamily="2" charset="0"/>
              </a:rPr>
              <a:t>VISIONE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BF81D8-8DFD-FEA8-66E3-F647E05E8955}"/>
              </a:ext>
            </a:extLst>
          </p:cNvPr>
          <p:cNvSpPr/>
          <p:nvPr/>
        </p:nvSpPr>
        <p:spPr>
          <a:xfrm>
            <a:off x="911319" y="1902522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716600-8D02-3FA6-F6FD-44864AF66D1F}"/>
              </a:ext>
            </a:extLst>
          </p:cNvPr>
          <p:cNvSpPr/>
          <p:nvPr/>
        </p:nvSpPr>
        <p:spPr>
          <a:xfrm>
            <a:off x="911319" y="2317019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F3BB43-1E11-5FCE-ABF1-0EB2A07291E2}"/>
              </a:ext>
            </a:extLst>
          </p:cNvPr>
          <p:cNvSpPr/>
          <p:nvPr/>
        </p:nvSpPr>
        <p:spPr>
          <a:xfrm>
            <a:off x="911318" y="2740401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6CC866B-33E6-DE13-5ABD-458E4628A094}"/>
              </a:ext>
            </a:extLst>
          </p:cNvPr>
          <p:cNvSpPr/>
          <p:nvPr/>
        </p:nvSpPr>
        <p:spPr>
          <a:xfrm>
            <a:off x="911319" y="3154898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DC41C3-A8BE-E2FE-901F-46640B305DE4}"/>
              </a:ext>
            </a:extLst>
          </p:cNvPr>
          <p:cNvSpPr/>
          <p:nvPr/>
        </p:nvSpPr>
        <p:spPr>
          <a:xfrm>
            <a:off x="911318" y="3569395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4F2122-DB0A-992B-98CE-18F29BDDD995}"/>
              </a:ext>
            </a:extLst>
          </p:cNvPr>
          <p:cNvSpPr/>
          <p:nvPr/>
        </p:nvSpPr>
        <p:spPr>
          <a:xfrm>
            <a:off x="911318" y="4008535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F07124-3676-F650-8B83-C9F6566E19F5}"/>
              </a:ext>
            </a:extLst>
          </p:cNvPr>
          <p:cNvSpPr/>
          <p:nvPr/>
        </p:nvSpPr>
        <p:spPr>
          <a:xfrm>
            <a:off x="911319" y="4423032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A7AECC-6D06-BA16-4311-32966AC30872}"/>
              </a:ext>
            </a:extLst>
          </p:cNvPr>
          <p:cNvSpPr/>
          <p:nvPr/>
        </p:nvSpPr>
        <p:spPr>
          <a:xfrm>
            <a:off x="911318" y="4837529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F21630-BD1E-5A06-CF97-A5A45FD61131}"/>
              </a:ext>
            </a:extLst>
          </p:cNvPr>
          <p:cNvSpPr/>
          <p:nvPr/>
        </p:nvSpPr>
        <p:spPr>
          <a:xfrm>
            <a:off x="911318" y="5276669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481D8-923F-6E6B-D963-DACF07222B28}"/>
              </a:ext>
            </a:extLst>
          </p:cNvPr>
          <p:cNvSpPr/>
          <p:nvPr/>
        </p:nvSpPr>
        <p:spPr>
          <a:xfrm>
            <a:off x="911319" y="5691166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D3BDB1E-CA9B-6D27-4D4A-14BBC7B9BB58}"/>
              </a:ext>
            </a:extLst>
          </p:cNvPr>
          <p:cNvSpPr/>
          <p:nvPr/>
        </p:nvSpPr>
        <p:spPr>
          <a:xfrm>
            <a:off x="911318" y="6105663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Pennarello con riempimento a tinta unita">
            <a:extLst>
              <a:ext uri="{FF2B5EF4-FFF2-40B4-BE49-F238E27FC236}">
                <a16:creationId xmlns:a16="http://schemas.microsoft.com/office/drawing/2014/main" id="{C6BB30C3-D175-5986-BC77-9BA70DEC4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5883" y="6509929"/>
            <a:ext cx="481342" cy="48134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29" name="Graphic 28" descr="Bandierina con riempimento a tinta unita">
            <a:extLst>
              <a:ext uri="{FF2B5EF4-FFF2-40B4-BE49-F238E27FC236}">
                <a16:creationId xmlns:a16="http://schemas.microsoft.com/office/drawing/2014/main" id="{EB36709D-6832-27C1-A427-4BC0FB750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7535" y="652200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0" name="Graphic 29" descr="Segnalibro con riempimento a tinta unita">
            <a:extLst>
              <a:ext uri="{FF2B5EF4-FFF2-40B4-BE49-F238E27FC236}">
                <a16:creationId xmlns:a16="http://schemas.microsoft.com/office/drawing/2014/main" id="{CE8A9280-410D-800C-73AE-478B54D71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0029" y="6516693"/>
            <a:ext cx="467814" cy="467814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1" name="Graphic 30" descr="Seme di quadri con riempimento a tinta unita">
            <a:extLst>
              <a:ext uri="{FF2B5EF4-FFF2-40B4-BE49-F238E27FC236}">
                <a16:creationId xmlns:a16="http://schemas.microsoft.com/office/drawing/2014/main" id="{ED409BBB-2964-9EAF-8E7F-DA2B8CA0B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2519" y="6520739"/>
            <a:ext cx="459722" cy="45972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2" name="Graphic 31" descr="Quadri con riempimento a tinta unita">
            <a:extLst>
              <a:ext uri="{FF2B5EF4-FFF2-40B4-BE49-F238E27FC236}">
                <a16:creationId xmlns:a16="http://schemas.microsoft.com/office/drawing/2014/main" id="{65E09741-293F-A77C-8BBD-B9B0A15A6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3135" y="6527025"/>
            <a:ext cx="447151" cy="44715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3" name="Graphic 32" descr="Mongolfiera con riempimento a tinta unita">
            <a:extLst>
              <a:ext uri="{FF2B5EF4-FFF2-40B4-BE49-F238E27FC236}">
                <a16:creationId xmlns:a16="http://schemas.microsoft.com/office/drawing/2014/main" id="{B5A65D73-E706-7021-0044-441C964736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389" y="652200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414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15320</TotalTime>
  <Words>316</Words>
  <Application>Microsoft Office PowerPoint</Application>
  <PresentationFormat>Widescreen</PresentationFormat>
  <Paragraphs>62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318</cp:revision>
  <cp:lastPrinted>2024-02-20T23:48:17Z</cp:lastPrinted>
  <dcterms:created xsi:type="dcterms:W3CDTF">2021-07-07T23:54:57Z</dcterms:created>
  <dcterms:modified xsi:type="dcterms:W3CDTF">2024-09-18T06:08:01Z</dcterms:modified>
</cp:coreProperties>
</file>