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9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201" d="100"/>
          <a:sy n="201" d="100"/>
        </p:scale>
        <p:origin x="192" y="45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8B0396C0-AB25-42AE-8044-BB3250C8ED2C}"/>
    <pc:docChg chg="modSld">
      <pc:chgData name="Bess Dunlevy" userId="dd4b9a8537dbe9d0" providerId="LiveId" clId="{8B0396C0-AB25-42AE-8044-BB3250C8ED2C}" dt="2024-04-18T10:34:54.645" v="21" actId="20577"/>
      <pc:docMkLst>
        <pc:docMk/>
      </pc:docMkLst>
      <pc:sldChg chg="modSp mod">
        <pc:chgData name="Bess Dunlevy" userId="dd4b9a8537dbe9d0" providerId="LiveId" clId="{8B0396C0-AB25-42AE-8044-BB3250C8ED2C}" dt="2024-04-18T10:34:48.744" v="13" actId="20577"/>
        <pc:sldMkLst>
          <pc:docMk/>
          <pc:sldMk cId="1508588292" sldId="342"/>
        </pc:sldMkLst>
        <pc:spChg chg="mod">
          <ac:chgData name="Bess Dunlevy" userId="dd4b9a8537dbe9d0" providerId="LiveId" clId="{8B0396C0-AB25-42AE-8044-BB3250C8ED2C}" dt="2024-04-18T10:34:48.744" v="13" actId="20577"/>
          <ac:spMkLst>
            <pc:docMk/>
            <pc:sldMk cId="1508588292" sldId="342"/>
            <ac:spMk id="33" creationId="{143A449B-AAB7-994A-92CE-8F48E2CA7DF6}"/>
          </ac:spMkLst>
        </pc:spChg>
      </pc:sldChg>
      <pc:sldChg chg="modSp mod">
        <pc:chgData name="Bess Dunlevy" userId="dd4b9a8537dbe9d0" providerId="LiveId" clId="{8B0396C0-AB25-42AE-8044-BB3250C8ED2C}" dt="2024-04-18T10:34:54.645" v="21" actId="20577"/>
        <pc:sldMkLst>
          <pc:docMk/>
          <pc:sldMk cId="2371534487" sldId="359"/>
        </pc:sldMkLst>
        <pc:spChg chg="mod">
          <ac:chgData name="Bess Dunlevy" userId="dd4b9a8537dbe9d0" providerId="LiveId" clId="{8B0396C0-AB25-42AE-8044-BB3250C8ED2C}" dt="2024-04-18T10:34:54.645" v="21" actId="20577"/>
          <ac:spMkLst>
            <pc:docMk/>
            <pc:sldMk cId="2371534487" sldId="359"/>
            <ac:spMk id="2" creationId="{9581E71F-60CC-93B7-53EC-65D40345ED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it.smartsheet.com/try-it?trp=3810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633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BUSINESS MODEL CANVAS PER E-COMMERCE DI ESEMPIO per PowerPoint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0FBF4-2D0B-1EAC-289F-8430DEBFC139}"/>
              </a:ext>
            </a:extLst>
          </p:cNvPr>
          <p:cNvSpPr txBox="1"/>
          <p:nvPr/>
        </p:nvSpPr>
        <p:spPr>
          <a:xfrm>
            <a:off x="496062" y="5870972"/>
            <a:ext cx="11144250" cy="66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kern="100">
                <a:solidFill>
                  <a:srgbClr val="59595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slide seguente fornisce una panoramica completa di un modello di business di e-commerce, evidenziando le considerazioni chiave per ogni sezione.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53ABD-6F52-0713-A629-CAF58362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83664" y="1683800"/>
            <a:ext cx="7772400" cy="3929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8141850F-A170-1A94-908D-F2FCE9B44C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63978" y="439565"/>
            <a:ext cx="2697929" cy="5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1E71F-60CC-93B7-53EC-65D40345EDA2}"/>
              </a:ext>
            </a:extLst>
          </p:cNvPr>
          <p:cNvSpPr txBox="1"/>
          <p:nvPr/>
        </p:nvSpPr>
        <p:spPr>
          <a:xfrm>
            <a:off x="161598" y="111009"/>
            <a:ext cx="11792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BUSINESS MODEL CANVAS PER E-COMMERCE DI ESEMPIO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4CB1EF-8782-8968-81B1-099A77D59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056683"/>
              </p:ext>
            </p:extLst>
          </p:nvPr>
        </p:nvGraphicFramePr>
        <p:xfrm>
          <a:off x="115878" y="713231"/>
          <a:ext cx="11914175" cy="5970142"/>
        </p:xfrm>
        <a:graphic>
          <a:graphicData uri="http://schemas.openxmlformats.org/drawingml/2006/table">
            <a:tbl>
              <a:tblPr/>
              <a:tblGrid>
                <a:gridCol w="2382835">
                  <a:extLst>
                    <a:ext uri="{9D8B030D-6E8A-4147-A177-3AD203B41FA5}">
                      <a16:colId xmlns:a16="http://schemas.microsoft.com/office/drawing/2014/main" val="3064371639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2430327320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4217024932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1182471311"/>
                    </a:ext>
                  </a:extLst>
                </a:gridCol>
                <a:gridCol w="2382835">
                  <a:extLst>
                    <a:ext uri="{9D8B030D-6E8A-4147-A177-3AD203B41FA5}">
                      <a16:colId xmlns:a16="http://schemas.microsoft.com/office/drawing/2014/main" val="4106390992"/>
                    </a:ext>
                  </a:extLst>
                </a:gridCol>
              </a:tblGrid>
              <a:tr h="50988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PARTNER CHIAVE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ATTIVITÀ CHIAVE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RISORSE CHIAVE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PROPOSTE DI VALORE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RELAZIONI CON I CLIENTI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80461"/>
                  </a:ext>
                </a:extLst>
              </a:tr>
              <a:tr h="15588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23541"/>
                  </a:ext>
                </a:extLst>
              </a:tr>
              <a:tr h="2319299"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Società di logistica e spedizione per consegne efficienti dei prodotti.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Fornitori e produttori per l’approvvigionamento dei prodotti.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Fornitori di gateway di pagamento per transazioni sicure.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Agenzie di marketing e pubblicità per aumentare la visibilità del marchio.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Partner tecnologici per lo sviluppo di siti web e app.</a:t>
                      </a:r>
                    </a:p>
                  </a:txBody>
                  <a:tcPr marL="45650" marR="3600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Gestione e ottimizzazione del sito web per garantire una navigazione agevole.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Evasione degli ordini e gestione dell’inventario per mantenere accurati i livelli delle scorte.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Servizio clienti e assistenza per risolvere problemi e richieste.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Campagne di marketing digitale per attirare e fidelizzare i clienti.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Analisi dei dati per gli approfondimenti sui clienti e il processo decisionale aziendale</a:t>
                      </a:r>
                    </a:p>
                  </a:txBody>
                  <a:tcPr marL="45650" marR="3600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Piattaforma e-commerce per ospitare il negozio online.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Database clienti per marketing e personalizzazione.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Inventario dei prodotti da vendere.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Strumenti di servizio clienti per la comunicazione (chat, e-mail, supporto telefonico).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Strumenti di marketing e SEO per aumentare la presenza online.</a:t>
                      </a:r>
                    </a:p>
                  </a:txBody>
                  <a:tcPr marL="45650" marR="3600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Fare comodamente acquisti da qualsiasi luogo, in qualsiasi momento.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Ampia gamma di prodotti con informazioni dettagliate e recensioni.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Prezzi competitivi con offerte e sconti.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Esperienza di acquisto personalizzata basata sui dati dei clienti.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Opzioni di consegna veloci e affidabili.</a:t>
                      </a:r>
                    </a:p>
                  </a:txBody>
                  <a:tcPr marL="45650" marR="3600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E-mail di marketing personalizzate per promozioni e aggiornamenti.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Programmi di fidelizzazione per premiare i clienti abituali.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Servizio clienti tempestivo su più canali.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Coinvolgimento della community attraverso i social media.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Politiche di reso e rimborso facili in modo da creare fiducia.</a:t>
                      </a:r>
                    </a:p>
                  </a:txBody>
                  <a:tcPr marL="45650" marR="3600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45063"/>
                  </a:ext>
                </a:extLst>
              </a:tr>
              <a:tr h="50988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CANALI</a:t>
                      </a:r>
                    </a:p>
                  </a:txBody>
                  <a:tcPr marL="45650" marR="36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SEGMENTI DI CLIENTELA</a:t>
                      </a:r>
                    </a:p>
                  </a:txBody>
                  <a:tcPr marL="45650" marR="36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STRUTTURA DEI COSTI</a:t>
                      </a:r>
                    </a:p>
                  </a:txBody>
                  <a:tcPr marL="45650" marR="36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FLUSSO DI ENTRATE</a:t>
                      </a:r>
                    </a:p>
                  </a:txBody>
                  <a:tcPr marL="45650" marR="36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283963"/>
                  </a:ext>
                </a:extLst>
              </a:tr>
              <a:tr h="15588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36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36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36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565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9365"/>
                  </a:ext>
                </a:extLst>
              </a:tr>
              <a:tr h="2319299"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Vetrina online come canale di vendita principale.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Piattaforme di social media per marketing e vendita diretta.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Invio di newsletter tramite e-mail per promozioni e coinvolgimento dei clienti.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 per dispositivi mobili per migliorare l’esperienza di acquisto.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Marketplace come Amazon o eBay per espandere la copertura.</a:t>
                      </a:r>
                    </a:p>
                  </a:txBody>
                  <a:tcPr marL="45650" marR="3600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Acquirenti sensibili al prezzo in cerca di offerte.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Persone alla ricerca di convenienza e che apprezzano fare acquisti in modo facile e veloce.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Clienti di nicchia interessati a specifiche categorie di prodotti.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Consumatori esperti di tecnologia che utilizzano dispositivi mobili per fare acquisti.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Clienti internazionali alla ricerca di prodotti non disponibili localmente.</a:t>
                      </a:r>
                    </a:p>
                  </a:txBody>
                  <a:tcPr marL="45650" marR="3600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Costi di hosting e piattaforma per il sito di e-commerce.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Costi di spedizione e gestione per l’evasione dell’ordine.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Spese di marketing e pubblicità per acquisire clienti.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Costi di inventario per lo stoccaggio dei prodotti.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Costi operativi del servizio clienti.</a:t>
                      </a:r>
                    </a:p>
                  </a:txBody>
                  <a:tcPr marL="45650" marR="3600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Vendita di prodotti come fonte primaria di entrate.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Servizi in abbonamento per funzionalità premium o abbonamenti.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Commissioni di marketing di affiliazione dalla direzione del traffico.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Entrate pubblicitarie derivanti dalla presentazione di marchi o prodotti.</a:t>
                      </a:r>
                    </a:p>
                    <a:p>
                      <a:pPr marL="228600" indent="-228600" algn="l" rtl="0" fontAlgn="t">
                        <a:buFont typeface="+mj-lt"/>
                        <a:buAutoNum type="arabicPeriod"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Cross-selling e upselling per aumentare il valore degli ordini.</a:t>
                      </a:r>
                    </a:p>
                  </a:txBody>
                  <a:tcPr marL="45650" marR="3600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169853"/>
                  </a:ext>
                </a:extLst>
              </a:tr>
            </a:tbl>
          </a:graphicData>
        </a:graphic>
      </p:graphicFrame>
      <p:pic>
        <p:nvPicPr>
          <p:cNvPr id="4" name="Graphic 2" descr="Immagine stretta di mano">
            <a:extLst>
              <a:ext uri="{FF2B5EF4-FFF2-40B4-BE49-F238E27FC236}">
                <a16:creationId xmlns:a16="http://schemas.microsoft.com/office/drawing/2014/main" id="{8DCB9C2D-FD57-37DA-26B9-B2FC4B1F3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4383" y="631849"/>
            <a:ext cx="655638" cy="657225"/>
          </a:xfrm>
          <a:prstGeom prst="rect">
            <a:avLst/>
          </a:prstGeom>
        </p:spPr>
      </p:pic>
      <p:pic>
        <p:nvPicPr>
          <p:cNvPr id="5" name="Graphic 4" descr="Immagine libretto">
            <a:extLst>
              <a:ext uri="{FF2B5EF4-FFF2-40B4-BE49-F238E27FC236}">
                <a16:creationId xmlns:a16="http://schemas.microsoft.com/office/drawing/2014/main" id="{734EA192-60AD-DC2C-ADB8-304BF5C7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2161" y="709622"/>
            <a:ext cx="523303" cy="525831"/>
          </a:xfrm>
          <a:prstGeom prst="rect">
            <a:avLst/>
          </a:prstGeom>
        </p:spPr>
      </p:pic>
      <p:pic>
        <p:nvPicPr>
          <p:cNvPr id="6" name="Graphic 20" descr="Immagine registro">
            <a:extLst>
              <a:ext uri="{FF2B5EF4-FFF2-40B4-BE49-F238E27FC236}">
                <a16:creationId xmlns:a16="http://schemas.microsoft.com/office/drawing/2014/main" id="{08A43385-A526-57EB-840E-DD6C115A55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15488" y="3757803"/>
            <a:ext cx="438422" cy="439661"/>
          </a:xfrm>
          <a:prstGeom prst="rect">
            <a:avLst/>
          </a:prstGeom>
        </p:spPr>
      </p:pic>
      <p:pic>
        <p:nvPicPr>
          <p:cNvPr id="7" name="Graphic 9" descr="Immagine pubblico target">
            <a:extLst>
              <a:ext uri="{FF2B5EF4-FFF2-40B4-BE49-F238E27FC236}">
                <a16:creationId xmlns:a16="http://schemas.microsoft.com/office/drawing/2014/main" id="{96CD1314-FB90-421D-949E-79301F9DEB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56679" y="752497"/>
            <a:ext cx="436798" cy="438098"/>
          </a:xfrm>
          <a:prstGeom prst="rect">
            <a:avLst/>
          </a:prstGeom>
        </p:spPr>
      </p:pic>
      <p:pic>
        <p:nvPicPr>
          <p:cNvPr id="8" name="Graphic 10" descr="Immagine elenco spuntato">
            <a:extLst>
              <a:ext uri="{FF2B5EF4-FFF2-40B4-BE49-F238E27FC236}">
                <a16:creationId xmlns:a16="http://schemas.microsoft.com/office/drawing/2014/main" id="{15135CE8-E34D-4A5C-807F-B9B000802C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72148" y="741691"/>
            <a:ext cx="426320" cy="427589"/>
          </a:xfrm>
          <a:prstGeom prst="rect">
            <a:avLst/>
          </a:prstGeom>
        </p:spPr>
      </p:pic>
      <p:pic>
        <p:nvPicPr>
          <p:cNvPr id="9" name="Graphic 11" descr="Immagine diagramma di flusso circolare">
            <a:extLst>
              <a:ext uri="{FF2B5EF4-FFF2-40B4-BE49-F238E27FC236}">
                <a16:creationId xmlns:a16="http://schemas.microsoft.com/office/drawing/2014/main" id="{C5F0FCA7-A5AD-472F-AD30-28EF906F6E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97111" y="687411"/>
            <a:ext cx="542925" cy="546100"/>
          </a:xfrm>
          <a:prstGeom prst="rect">
            <a:avLst/>
          </a:prstGeom>
        </p:spPr>
      </p:pic>
      <p:pic>
        <p:nvPicPr>
          <p:cNvPr id="10" name="Graphic 13" descr="Immagine puzzle">
            <a:extLst>
              <a:ext uri="{FF2B5EF4-FFF2-40B4-BE49-F238E27FC236}">
                <a16:creationId xmlns:a16="http://schemas.microsoft.com/office/drawing/2014/main" id="{8B2CF9E3-7307-40FC-A0DD-87A172AAAB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83988" y="3717188"/>
            <a:ext cx="483108" cy="484450"/>
          </a:xfrm>
          <a:prstGeom prst="rect">
            <a:avLst/>
          </a:prstGeom>
        </p:spPr>
      </p:pic>
      <p:pic>
        <p:nvPicPr>
          <p:cNvPr id="11" name="Graphic 15" descr="Immagine treno">
            <a:extLst>
              <a:ext uri="{FF2B5EF4-FFF2-40B4-BE49-F238E27FC236}">
                <a16:creationId xmlns:a16="http://schemas.microsoft.com/office/drawing/2014/main" id="{D729C8C0-BB70-470A-991F-A9A57098D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49273" y="3757803"/>
            <a:ext cx="401320" cy="403667"/>
          </a:xfrm>
          <a:prstGeom prst="rect">
            <a:avLst/>
          </a:prstGeom>
        </p:spPr>
      </p:pic>
      <p:pic>
        <p:nvPicPr>
          <p:cNvPr id="12" name="Graphic 17" descr="Immagine denaro">
            <a:extLst>
              <a:ext uri="{FF2B5EF4-FFF2-40B4-BE49-F238E27FC236}">
                <a16:creationId xmlns:a16="http://schemas.microsoft.com/office/drawing/2014/main" id="{DB3E746B-0C0B-4884-9954-3E66B1ADFE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29602" y="3701529"/>
            <a:ext cx="511134" cy="5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732</TotalTime>
  <Words>617</Words>
  <Application>Microsoft Office PowerPoint</Application>
  <PresentationFormat>Widescreen</PresentationFormat>
  <Paragraphs>71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40</cp:revision>
  <dcterms:created xsi:type="dcterms:W3CDTF">2022-05-22T18:55:25Z</dcterms:created>
  <dcterms:modified xsi:type="dcterms:W3CDTF">2024-09-12T02:15:12Z</dcterms:modified>
</cp:coreProperties>
</file>