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5"/>
  </p:notesMasterIdLst>
  <p:sldIdLst>
    <p:sldId id="408" r:id="rId2"/>
    <p:sldId id="417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C9E"/>
    <a:srgbClr val="8FEEE2"/>
    <a:srgbClr val="D6EEEC"/>
    <a:srgbClr val="D5A202"/>
    <a:srgbClr val="F7DE9C"/>
    <a:srgbClr val="E4F6F7"/>
    <a:srgbClr val="E8E9F4"/>
    <a:srgbClr val="001033"/>
    <a:srgbClr val="100300"/>
    <a:srgbClr val="C6D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17" autoAdjust="0"/>
    <p:restoredTop sz="96058"/>
  </p:normalViewPr>
  <p:slideViewPr>
    <p:cSldViewPr snapToGrid="0" snapToObjects="1">
      <p:cViewPr>
        <p:scale>
          <a:sx n="100" d="100"/>
          <a:sy n="100" d="100"/>
        </p:scale>
        <p:origin x="1002" y="26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8C815-44EA-5B9D-4E7D-9F038BA4F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8ECA00-7141-7B2C-05AD-B6F2CD13FB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F75E0-711D-2208-F02B-E787A584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F4B04-7DE5-CE59-4A09-A001A241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45D45-1C12-E1A4-2952-0BE3B2F51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457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75AF4-C262-7FD8-2C9E-D850B9674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24D241-41C2-15FA-EC2B-5E0D65A1F0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5BD1F-E093-B1FA-72F7-167A9CE7B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3205B-B51E-AFE7-CF00-B08BA1AB9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96464-AFAD-33B9-B94E-D10E8107D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76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551487-BC27-471F-7A44-3E7F2BC2E2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BD1260-B0A4-1961-DFCB-58BA62B59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A41B0-025C-99C0-4616-43A224E3A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FB588-0699-FE3F-2ECF-3D05056EB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CC8B1-F049-1E69-6C0B-FA9098EDC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40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27135-A323-F14F-A6CA-766D00458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66C32-B69C-B73D-7000-E78AF239C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2B461-E70C-2988-B343-CAE126E49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7FF5D-2177-DC50-93C7-64F6DDB4E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9B735-EEC0-53C8-ABFC-D1EA7CF02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70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BFD66-1D2A-828A-14DD-759CEDFC6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62F04-A527-0A93-5521-13CC3C705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B012F-2995-49D8-BBAC-BC5E84D24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E2AFF-C2F5-8B23-BFD0-434C93671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3A0E8-6DEF-E912-EAC7-81CE8574E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66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632D2-9630-F308-52D4-0B84B3910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0C87D-A0C9-F8BF-45A0-5F84932A5B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5BE7EE-ACA1-A353-7D1D-02724C2889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7FF5F-37B9-ADCE-C7AF-027BB1C37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B4FF8-6EA7-22C0-0029-650CFEE57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A74F7-8588-A699-5BF6-03F0E062E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53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11AC2-A991-FDDC-A1C6-C4D915F8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51F12-3C35-F6A4-98A6-0989BE945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6EE3F-CF67-8ADD-10F6-634D8615E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22D2E6-7E0C-083E-84E5-AA28115A14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F4EFF3-B5DD-36BC-9640-7E5D56CDD5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6CA9C9-0707-2EBD-90ED-3750E347A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1B3517-33B0-D9F9-B0F4-7DAFF9F35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A4D2A5-8B04-F461-64F7-7A7CCD348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3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C6AF4-5741-410A-2ECB-715FBDF7B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951C5D-5A57-5688-905D-98968BFD3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85A6C4-206B-FD80-D867-00CEB307C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2906EF-4C42-3530-140F-8C2F04449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11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DF8097-6C28-B041-6219-0E8433137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1AABC8-C506-E65C-9AA0-EF507744C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5292D-55D0-D75C-9810-D32439471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57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A9E89-33B0-72DC-391A-F6D74CDBC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79B61-A1FF-3818-D38C-909C908FC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A9C6DE-7DA9-5890-81D5-980EF20A4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00B7D1-0044-C67D-2B98-02457BD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EB185C-8F22-55C2-2F07-5284CF007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9F96EB-122E-CF28-33FB-08A0F6D3F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995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43105-2D59-CA6B-12B9-9AA86B649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CA637E-5EFF-5CC7-E8CF-FCF03C3874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7BA3E-850A-5A41-0E65-CD5840ECC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79C6C-C7C6-C1DB-9086-FA2439471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AEBC6-6F89-EB56-C1F2-FB5D9B9E1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0F6D7B-B671-2BD8-958B-FDA27E90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85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5170D0-9E3B-B0C8-6411-0C72FFBD8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5B3B5-6A42-F0F1-EBCF-D14529F96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3A06C-AA4D-65CC-F2BD-9498E3DB79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18081-D161-EC69-C1C9-6E3A99308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2E8B-5F4C-E37D-FB2A-9AAE4647CA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480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it.smartsheet.com/try-it?trp=38108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bg2">
                <a:lumMod val="90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de astratte 3D con gradiente di colore">
            <a:extLst>
              <a:ext uri="{FF2B5EF4-FFF2-40B4-BE49-F238E27FC236}">
                <a16:creationId xmlns:a16="http://schemas.microsoft.com/office/drawing/2014/main" id="{4D23AF0E-151A-F21F-F093-72BA762E99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grayscl/>
            <a:alphaModFix amt="23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69"/>
                    </a14:imgEffect>
                    <a14:imgEffect>
                      <a14:saturation sat="157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-2"/>
            <a:ext cx="12192000" cy="6858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68ABEF0-EBF3-6000-9FFA-85205D8768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3000">
                <a:schemeClr val="bg2">
                  <a:alpha val="64000"/>
                  <a:lumMod val="0"/>
                  <a:lumOff val="100000"/>
                </a:schemeClr>
              </a:gs>
              <a:gs pos="57000">
                <a:schemeClr val="bg2">
                  <a:alpha val="58774"/>
                </a:scheme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DBC8DA-32E0-BEA0-5780-166A54D97B2C}"/>
              </a:ext>
            </a:extLst>
          </p:cNvPr>
          <p:cNvSpPr txBox="1"/>
          <p:nvPr/>
        </p:nvSpPr>
        <p:spPr>
          <a:xfrm>
            <a:off x="249647" y="282533"/>
            <a:ext cx="6290301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rtl="0"/>
            <a:r>
              <a:rPr lang="it-IT" sz="3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di scorecard bilanciata di base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C1BCFF-B72F-37BA-FB19-3DF74CA08098}"/>
              </a:ext>
            </a:extLst>
          </p:cNvPr>
          <p:cNvSpPr txBox="1"/>
          <p:nvPr/>
        </p:nvSpPr>
        <p:spPr>
          <a:xfrm>
            <a:off x="293142" y="1366333"/>
            <a:ext cx="5031212" cy="5261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it-IT" sz="12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Quando utilizzare questo modello</a:t>
            </a:r>
            <a:r>
              <a:rPr lang="it-IT" sz="12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: i pianificatori strategici possono utilizzare questo modello di scorecard bilanciata per allineare le attività aziendali con la visione e gli obiettivi strategici più ampi. Questo modello è particolarmente utile per le organizzazioni che hanno bisogno di un approccio strutturato per gestire e misurare le prestazioni in aree aziendali chiave, da quella finanziaria all’apprendimento e alla crescita. Ad esempio, una startup che cerca di monitorare i parametri di crescita o un’azienda manifatturiera che desidera migliorare l’efficienza operativa potrebbero utilizzare questo framework per fissare target e iniziative chiari.</a:t>
            </a:r>
          </a:p>
          <a:p>
            <a:pPr algn="l" rtl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it-IT" sz="12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Caratteristiche degne di nota del modello</a:t>
            </a:r>
            <a:r>
              <a:rPr lang="it-IT" sz="12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: questo modello elenca i traguardi e le misure strategiche insieme a una proiezione quinquennale per i target e le iniziative corrispondenti per la pianificazione a lungo termine. Il modello mostra come i target progrediscono nel tempo, come la crescita annuale delle vendite o l’acquisizione di nuovi clienti, consentendo alle aziende di adattare le proprie strategie in base alle necessità. </a:t>
            </a:r>
            <a:br>
              <a:rPr lang="it-IT" sz="12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r>
              <a:rPr lang="it-IT" sz="120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Il design semplice integra i parametri finanziari e dei clienti con traguardi interni e di innovazione, rendendolo completo e facile da interpretare.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FB169E-26DF-1212-E4EF-420ABDB332D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29871" y="1588885"/>
            <a:ext cx="6542629" cy="3680228"/>
          </a:xfrm>
          <a:prstGeom prst="rect">
            <a:avLst/>
          </a:prstGeom>
          <a:effectLst>
            <a:outerShdw blurRad="101157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hlinkClick r:id="rId5"/>
            <a:extLst>
              <a:ext uri="{FF2B5EF4-FFF2-40B4-BE49-F238E27FC236}">
                <a16:creationId xmlns:a16="http://schemas.microsoft.com/office/drawing/2014/main" id="{9BAB831A-F102-DDC5-7497-9C20C77AA69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699738" y="310605"/>
            <a:ext cx="4170545" cy="82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78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Onde astratte 3D con gradiente di colore">
            <a:extLst>
              <a:ext uri="{FF2B5EF4-FFF2-40B4-BE49-F238E27FC236}">
                <a16:creationId xmlns:a16="http://schemas.microsoft.com/office/drawing/2014/main" id="{39DE8B31-63FF-D83B-C6AD-82BF829B28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grayscl/>
            <a:alphaModFix amt="5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469"/>
                    </a14:imgEffect>
                    <a14:imgEffect>
                      <a14:saturation sat="157000"/>
                    </a14:imgEffect>
                    <a14:imgEffect>
                      <a14:brightnessContrast brigh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8126" y="0"/>
            <a:ext cx="12208252" cy="6867144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6929D4C-8128-1AA2-8D12-09D03D8E2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998996"/>
              </p:ext>
            </p:extLst>
          </p:nvPr>
        </p:nvGraphicFramePr>
        <p:xfrm>
          <a:off x="820324" y="685944"/>
          <a:ext cx="11091672" cy="58786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4368">
                  <a:extLst>
                    <a:ext uri="{9D8B030D-6E8A-4147-A177-3AD203B41FA5}">
                      <a16:colId xmlns:a16="http://schemas.microsoft.com/office/drawing/2014/main" val="4190651750"/>
                    </a:ext>
                  </a:extLst>
                </a:gridCol>
                <a:gridCol w="1947672">
                  <a:extLst>
                    <a:ext uri="{9D8B030D-6E8A-4147-A177-3AD203B41FA5}">
                      <a16:colId xmlns:a16="http://schemas.microsoft.com/office/drawing/2014/main" val="2419315493"/>
                    </a:ext>
                  </a:extLst>
                </a:gridCol>
                <a:gridCol w="850392">
                  <a:extLst>
                    <a:ext uri="{9D8B030D-6E8A-4147-A177-3AD203B41FA5}">
                      <a16:colId xmlns:a16="http://schemas.microsoft.com/office/drawing/2014/main" val="1885434010"/>
                    </a:ext>
                  </a:extLst>
                </a:gridCol>
                <a:gridCol w="850392">
                  <a:extLst>
                    <a:ext uri="{9D8B030D-6E8A-4147-A177-3AD203B41FA5}">
                      <a16:colId xmlns:a16="http://schemas.microsoft.com/office/drawing/2014/main" val="540134992"/>
                    </a:ext>
                  </a:extLst>
                </a:gridCol>
                <a:gridCol w="850392">
                  <a:extLst>
                    <a:ext uri="{9D8B030D-6E8A-4147-A177-3AD203B41FA5}">
                      <a16:colId xmlns:a16="http://schemas.microsoft.com/office/drawing/2014/main" val="1243384112"/>
                    </a:ext>
                  </a:extLst>
                </a:gridCol>
                <a:gridCol w="850392">
                  <a:extLst>
                    <a:ext uri="{9D8B030D-6E8A-4147-A177-3AD203B41FA5}">
                      <a16:colId xmlns:a16="http://schemas.microsoft.com/office/drawing/2014/main" val="1303351150"/>
                    </a:ext>
                  </a:extLst>
                </a:gridCol>
                <a:gridCol w="850392">
                  <a:extLst>
                    <a:ext uri="{9D8B030D-6E8A-4147-A177-3AD203B41FA5}">
                      <a16:colId xmlns:a16="http://schemas.microsoft.com/office/drawing/2014/main" val="4270164160"/>
                    </a:ext>
                  </a:extLst>
                </a:gridCol>
                <a:gridCol w="1947672">
                  <a:extLst>
                    <a:ext uri="{9D8B030D-6E8A-4147-A177-3AD203B41FA5}">
                      <a16:colId xmlns:a16="http://schemas.microsoft.com/office/drawing/2014/main" val="1287570184"/>
                    </a:ext>
                  </a:extLst>
                </a:gridCol>
              </a:tblGrid>
              <a:tr h="1305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TRAGUARDI STRATEGICI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MISURE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Anno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Anno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Anno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Anno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Anno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INIZIATIVE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664918"/>
                  </a:ext>
                </a:extLst>
              </a:tr>
              <a:tr h="461948"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347401"/>
                  </a:ext>
                </a:extLst>
              </a:tr>
              <a:tr h="461948"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7F4E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7F4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7F4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7F4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7F4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7F4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7F4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7F4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918185"/>
                  </a:ext>
                </a:extLst>
              </a:tr>
              <a:tr h="461948"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082683"/>
                  </a:ext>
                </a:extLst>
              </a:tr>
              <a:tr h="461948"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58624"/>
                  </a:ext>
                </a:extLst>
              </a:tr>
              <a:tr h="461948"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2F0EC">
                        <a:alpha val="4699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2F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2F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2F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2F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2F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2F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2F0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553986"/>
                  </a:ext>
                </a:extLst>
              </a:tr>
              <a:tr h="461948"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486615"/>
                  </a:ext>
                </a:extLst>
              </a:tr>
              <a:tr h="461948"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77462"/>
                  </a:ext>
                </a:extLst>
              </a:tr>
              <a:tr h="461948"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6EFFB"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6EF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6EF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6EF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6EF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6EF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6EF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6EF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716715"/>
                  </a:ext>
                </a:extLst>
              </a:tr>
              <a:tr h="461948"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061347"/>
                  </a:ext>
                </a:extLst>
              </a:tr>
              <a:tr h="461948"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644298"/>
                  </a:ext>
                </a:extLst>
              </a:tr>
              <a:tr h="461948"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F6F7">
                        <a:alpha val="5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F6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F6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F6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F6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F6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F6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4F6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716744"/>
                  </a:ext>
                </a:extLst>
              </a:tr>
              <a:tr h="461948"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50" b="0" i="0" u="none" strike="noStrike" spc="0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82880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113361"/>
                  </a:ext>
                </a:extLst>
              </a:tr>
            </a:tbl>
          </a:graphicData>
        </a:graphic>
      </p:graphicFrame>
      <p:sp>
        <p:nvSpPr>
          <p:cNvPr id="14" name="Round Same Side Corner Rectangle 13">
            <a:extLst>
              <a:ext uri="{FF2B5EF4-FFF2-40B4-BE49-F238E27FC236}">
                <a16:creationId xmlns:a16="http://schemas.microsoft.com/office/drawing/2014/main" id="{12D152F1-20C8-C575-2505-825CAD8DA366}"/>
              </a:ext>
            </a:extLst>
          </p:cNvPr>
          <p:cNvSpPr/>
          <p:nvPr/>
        </p:nvSpPr>
        <p:spPr>
          <a:xfrm rot="16200000">
            <a:off x="-156896" y="1437160"/>
            <a:ext cx="1353313" cy="502920"/>
          </a:xfrm>
          <a:prstGeom prst="round2SameRect">
            <a:avLst/>
          </a:prstGeom>
          <a:solidFill>
            <a:srgbClr val="C6DE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it-IT" sz="1200">
                <a:solidFill>
                  <a:schemeClr val="tx1"/>
                </a:solidFill>
                <a:latin typeface="Century Gothic" panose="020B0502020202020204" pitchFamily="34" charset="0"/>
              </a:rPr>
              <a:t>ASPETTO FINANZIARIO</a:t>
            </a:r>
          </a:p>
        </p:txBody>
      </p:sp>
      <p:sp>
        <p:nvSpPr>
          <p:cNvPr id="16" name="Round Same Side Corner Rectangle 15">
            <a:extLst>
              <a:ext uri="{FF2B5EF4-FFF2-40B4-BE49-F238E27FC236}">
                <a16:creationId xmlns:a16="http://schemas.microsoft.com/office/drawing/2014/main" id="{F6386F03-F14C-934A-9E66-ADB78EE794ED}"/>
              </a:ext>
            </a:extLst>
          </p:cNvPr>
          <p:cNvSpPr/>
          <p:nvPr/>
        </p:nvSpPr>
        <p:spPr>
          <a:xfrm rot="16200000">
            <a:off x="-156896" y="2833623"/>
            <a:ext cx="1353313" cy="502920"/>
          </a:xfrm>
          <a:prstGeom prst="round2SameRect">
            <a:avLst/>
          </a:prstGeom>
          <a:solidFill>
            <a:srgbClr val="B3E1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it-IT" sz="1200">
                <a:solidFill>
                  <a:schemeClr val="tx1"/>
                </a:solidFill>
                <a:latin typeface="Century Gothic" panose="020B0502020202020204" pitchFamily="34" charset="0"/>
              </a:rPr>
              <a:t>CLIENTE</a:t>
            </a:r>
          </a:p>
        </p:txBody>
      </p:sp>
      <p:sp>
        <p:nvSpPr>
          <p:cNvPr id="17" name="Round Same Side Corner Rectangle 16">
            <a:extLst>
              <a:ext uri="{FF2B5EF4-FFF2-40B4-BE49-F238E27FC236}">
                <a16:creationId xmlns:a16="http://schemas.microsoft.com/office/drawing/2014/main" id="{29BD7184-81F4-9D38-791B-95F5B23235E4}"/>
              </a:ext>
            </a:extLst>
          </p:cNvPr>
          <p:cNvSpPr/>
          <p:nvPr/>
        </p:nvSpPr>
        <p:spPr>
          <a:xfrm rot="16200000">
            <a:off x="-156896" y="5626548"/>
            <a:ext cx="1353313" cy="502920"/>
          </a:xfrm>
          <a:prstGeom prst="round2SameRect">
            <a:avLst/>
          </a:prstGeom>
          <a:solidFill>
            <a:srgbClr val="C4E5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it-IT" sz="1200">
                <a:solidFill>
                  <a:schemeClr val="tx1"/>
                </a:solidFill>
                <a:latin typeface="Century Gothic" panose="020B0502020202020204" pitchFamily="34" charset="0"/>
              </a:rPr>
              <a:t>APPRENDIMENTO </a:t>
            </a:r>
            <a:br>
              <a:rPr lang="en-US" sz="12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it-IT" sz="1200">
                <a:solidFill>
                  <a:schemeClr val="tx1"/>
                </a:solidFill>
                <a:latin typeface="Century Gothic" panose="020B0502020202020204" pitchFamily="34" charset="0"/>
              </a:rPr>
              <a:t>E CRESCITA</a:t>
            </a:r>
          </a:p>
        </p:txBody>
      </p:sp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B54FB5BA-79B9-C6C1-4ED7-39C92F443E59}"/>
              </a:ext>
            </a:extLst>
          </p:cNvPr>
          <p:cNvSpPr/>
          <p:nvPr/>
        </p:nvSpPr>
        <p:spPr>
          <a:xfrm rot="16200000">
            <a:off x="-156896" y="4230086"/>
            <a:ext cx="1353313" cy="502920"/>
          </a:xfrm>
          <a:prstGeom prst="round2SameRect">
            <a:avLst/>
          </a:prstGeom>
          <a:solidFill>
            <a:srgbClr val="C9D3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it-IT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PROCESSI </a:t>
            </a:r>
            <a:br>
              <a:rPr lang="it-IT" sz="12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it-IT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INTERNI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184FB3-8477-0FA7-8C5D-FA2321BC1AEE}"/>
              </a:ext>
            </a:extLst>
          </p:cNvPr>
          <p:cNvSpPr txBox="1"/>
          <p:nvPr/>
        </p:nvSpPr>
        <p:spPr>
          <a:xfrm>
            <a:off x="99889" y="50584"/>
            <a:ext cx="5996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32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Courier" pitchFamily="2" charset="0"/>
              </a:rPr>
              <a:t>Scorecard bilanciata</a:t>
            </a:r>
          </a:p>
        </p:txBody>
      </p:sp>
      <p:sp>
        <p:nvSpPr>
          <p:cNvPr id="2" name="Round Same Side Corner Rectangle 1">
            <a:extLst>
              <a:ext uri="{FF2B5EF4-FFF2-40B4-BE49-F238E27FC236}">
                <a16:creationId xmlns:a16="http://schemas.microsoft.com/office/drawing/2014/main" id="{DEA2B4EF-BA5E-485D-7502-C81F6389238B}"/>
              </a:ext>
            </a:extLst>
          </p:cNvPr>
          <p:cNvSpPr/>
          <p:nvPr/>
        </p:nvSpPr>
        <p:spPr>
          <a:xfrm>
            <a:off x="6096000" y="293400"/>
            <a:ext cx="3765630" cy="341959"/>
          </a:xfrm>
          <a:prstGeom prst="round2Same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it-IT" sz="1600" dirty="0">
                <a:latin typeface="Century Gothic" panose="020B0502020202020204" pitchFamily="34" charset="0"/>
              </a:rPr>
              <a:t>TARGET</a:t>
            </a:r>
          </a:p>
        </p:txBody>
      </p:sp>
    </p:spTree>
    <p:extLst>
      <p:ext uri="{BB962C8B-B14F-4D97-AF65-F5344CB8AC3E}">
        <p14:creationId xmlns:p14="http://schemas.microsoft.com/office/powerpoint/2010/main" val="1760702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628705"/>
              </p:ext>
            </p:extLst>
          </p:nvPr>
        </p:nvGraphicFramePr>
        <p:xfrm>
          <a:off x="787790" y="1050352"/>
          <a:ext cx="10753181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53181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15555</TotalTime>
  <Words>318</Words>
  <Application>Microsoft Office PowerPoint</Application>
  <PresentationFormat>Widescreen</PresentationFormat>
  <Paragraphs>21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Century Gothic</vt:lpstr>
      <vt:lpstr>Courier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Ricky Nan</cp:lastModifiedBy>
  <cp:revision>327</cp:revision>
  <cp:lastPrinted>2024-02-20T23:48:17Z</cp:lastPrinted>
  <dcterms:created xsi:type="dcterms:W3CDTF">2021-07-07T23:54:57Z</dcterms:created>
  <dcterms:modified xsi:type="dcterms:W3CDTF">2024-09-18T08:44:29Z</dcterms:modified>
</cp:coreProperties>
</file>