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B1C5D-4377-44FA-9A1A-EC80FAF4C4DF}" v="8" dt="2024-06-06T00:02:03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16" d="100"/>
          <a:sy n="116" d="100"/>
        </p:scale>
        <p:origin x="102" y="202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FAB1C5D-4377-44FA-9A1A-EC80FAF4C4DF}"/>
    <pc:docChg chg="undo custSel modSld">
      <pc:chgData name="Bess Dunlevy" userId="dd4b9a8537dbe9d0" providerId="LiveId" clId="{5FAB1C5D-4377-44FA-9A1A-EC80FAF4C4DF}" dt="2024-06-06T00:02:03.729" v="103"/>
      <pc:docMkLst>
        <pc:docMk/>
      </pc:docMkLst>
      <pc:sldChg chg="addSp delSp modSp mod">
        <pc:chgData name="Bess Dunlevy" userId="dd4b9a8537dbe9d0" providerId="LiveId" clId="{5FAB1C5D-4377-44FA-9A1A-EC80FAF4C4DF}" dt="2024-06-06T00:02:03.729" v="103"/>
        <pc:sldMkLst>
          <pc:docMk/>
          <pc:sldMk cId="1508588292" sldId="342"/>
        </pc:sldMkLst>
        <pc:spChg chg="mod">
          <ac:chgData name="Bess Dunlevy" userId="dd4b9a8537dbe9d0" providerId="LiveId" clId="{5FAB1C5D-4377-44FA-9A1A-EC80FAF4C4DF}" dt="2024-06-05T23:59:19.038" v="57" actId="1076"/>
          <ac:spMkLst>
            <pc:docMk/>
            <pc:sldMk cId="1508588292" sldId="342"/>
            <ac:spMk id="3" creationId="{1A76DB7C-FE3B-1B81-FE80-5048FEDFD2B4}"/>
          </ac:spMkLst>
        </pc:spChg>
        <pc:spChg chg="add mod">
          <ac:chgData name="Bess Dunlevy" userId="dd4b9a8537dbe9d0" providerId="LiveId" clId="{5FAB1C5D-4377-44FA-9A1A-EC80FAF4C4DF}" dt="2024-06-05T23:59:42.632" v="61" actId="1076"/>
          <ac:spMkLst>
            <pc:docMk/>
            <pc:sldMk cId="1508588292" sldId="342"/>
            <ac:spMk id="6" creationId="{9089BB73-827B-B27D-6B16-FE387637ACC0}"/>
          </ac:spMkLst>
        </pc:spChg>
        <pc:spChg chg="mod">
          <ac:chgData name="Bess Dunlevy" userId="dd4b9a8537dbe9d0" providerId="LiveId" clId="{5FAB1C5D-4377-44FA-9A1A-EC80FAF4C4DF}" dt="2024-06-05T23:58:22.201" v="48" actId="20577"/>
          <ac:spMkLst>
            <pc:docMk/>
            <pc:sldMk cId="1508588292" sldId="342"/>
            <ac:spMk id="33" creationId="{143A449B-AAB7-994A-92CE-8F48E2CA7DF6}"/>
          </ac:spMkLst>
        </pc:spChg>
        <pc:graphicFrameChg chg="add mod modGraphic">
          <ac:chgData name="Bess Dunlevy" userId="dd4b9a8537dbe9d0" providerId="LiveId" clId="{5FAB1C5D-4377-44FA-9A1A-EC80FAF4C4DF}" dt="2024-06-05T23:59:50.682" v="63" actId="14100"/>
          <ac:graphicFrameMkLst>
            <pc:docMk/>
            <pc:sldMk cId="1508588292" sldId="342"/>
            <ac:graphicFrameMk id="5" creationId="{9D67C4F9-B9ED-1907-641C-8994FA946E4F}"/>
          </ac:graphicFrameMkLst>
        </pc:graphicFrameChg>
        <pc:graphicFrameChg chg="del">
          <ac:chgData name="Bess Dunlevy" userId="dd4b9a8537dbe9d0" providerId="LiveId" clId="{5FAB1C5D-4377-44FA-9A1A-EC80FAF4C4DF}" dt="2024-06-05T23:58:48.491" v="52" actId="21"/>
          <ac:graphicFrameMkLst>
            <pc:docMk/>
            <pc:sldMk cId="1508588292" sldId="342"/>
            <ac:graphicFrameMk id="11" creationId="{7A2610DA-5BB8-0728-BDAA-5736C7FDD5FA}"/>
          </ac:graphicFrameMkLst>
        </pc:graphicFrameChg>
        <pc:picChg chg="del">
          <ac:chgData name="Bess Dunlevy" userId="dd4b9a8537dbe9d0" providerId="LiveId" clId="{5FAB1C5D-4377-44FA-9A1A-EC80FAF4C4DF}" dt="2024-06-05T23:58:24.864" v="49" actId="478"/>
          <ac:picMkLst>
            <pc:docMk/>
            <pc:sldMk cId="1508588292" sldId="342"/>
            <ac:picMk id="2" creationId="{2B1FD5C8-2A15-2D02-CB4B-22430253B1E1}"/>
          </ac:picMkLst>
        </pc:picChg>
        <pc:picChg chg="add del mod">
          <ac:chgData name="Bess Dunlevy" userId="dd4b9a8537dbe9d0" providerId="LiveId" clId="{5FAB1C5D-4377-44FA-9A1A-EC80FAF4C4DF}" dt="2024-06-06T00:01:17.307" v="72" actId="478"/>
          <ac:picMkLst>
            <pc:docMk/>
            <pc:sldMk cId="1508588292" sldId="342"/>
            <ac:picMk id="8" creationId="{CC576820-72D8-2284-17CB-E112C7C6821F}"/>
          </ac:picMkLst>
        </pc:picChg>
        <pc:picChg chg="add mod ord">
          <ac:chgData name="Bess Dunlevy" userId="dd4b9a8537dbe9d0" providerId="LiveId" clId="{5FAB1C5D-4377-44FA-9A1A-EC80FAF4C4DF}" dt="2024-06-06T00:02:03.729" v="103"/>
          <ac:picMkLst>
            <pc:docMk/>
            <pc:sldMk cId="1508588292" sldId="342"/>
            <ac:picMk id="10" creationId="{61F45D65-CB4D-1E50-D6DA-930A1B07E768}"/>
          </ac:picMkLst>
        </pc:picChg>
      </pc:sldChg>
      <pc:sldChg chg="addSp delSp modSp mod">
        <pc:chgData name="Bess Dunlevy" userId="dd4b9a8537dbe9d0" providerId="LiveId" clId="{5FAB1C5D-4377-44FA-9A1A-EC80FAF4C4DF}" dt="2024-06-06T00:00:37.071" v="70" actId="255"/>
        <pc:sldMkLst>
          <pc:docMk/>
          <pc:sldMk cId="2096331201" sldId="343"/>
        </pc:sldMkLst>
        <pc:graphicFrameChg chg="add mod modGraphic">
          <ac:chgData name="Bess Dunlevy" userId="dd4b9a8537dbe9d0" providerId="LiveId" clId="{5FAB1C5D-4377-44FA-9A1A-EC80FAF4C4DF}" dt="2024-06-06T00:00:37.071" v="70" actId="255"/>
          <ac:graphicFrameMkLst>
            <pc:docMk/>
            <pc:sldMk cId="2096331201" sldId="343"/>
            <ac:graphicFrameMk id="2" creationId="{00014B60-3D13-9BD7-47CC-111BDDCB0F67}"/>
          </ac:graphicFrameMkLst>
        </pc:graphicFrameChg>
        <pc:graphicFrameChg chg="del">
          <ac:chgData name="Bess Dunlevy" userId="dd4b9a8537dbe9d0" providerId="LiveId" clId="{5FAB1C5D-4377-44FA-9A1A-EC80FAF4C4DF}" dt="2024-06-05T23:59:58.678" v="64" actId="478"/>
          <ac:graphicFrameMkLst>
            <pc:docMk/>
            <pc:sldMk cId="2096331201" sldId="343"/>
            <ac:graphicFrameMk id="4" creationId="{70E2C020-EF02-EE35-D9E3-8884FFCB4A2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it.smartsheet.com/try-it?trp=3750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fondo beige strutturato">
            <a:extLst>
              <a:ext uri="{FF2B5EF4-FFF2-40B4-BE49-F238E27FC236}">
                <a16:creationId xmlns:a16="http://schemas.microsoft.com/office/drawing/2014/main" id="{61F45D65-CB4D-1E50-D6DA-930A1B07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5985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aziendale strategico di 5 anni - Esempio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6DB7C-FE3B-1B81-FE80-5048FEDFD2B4}"/>
              </a:ext>
            </a:extLst>
          </p:cNvPr>
          <p:cNvSpPr txBox="1"/>
          <p:nvPr/>
        </p:nvSpPr>
        <p:spPr>
          <a:xfrm>
            <a:off x="570931" y="5966434"/>
            <a:ext cx="11050138" cy="669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Questo piano aziendale strategico di 5 anni instrada “Positive Charge” su un percorso verso la leadership del settore, l’innovazione e la sostenibilità, affrontando punti quali crescita finanziaria, posizionamento sul mercato, coinvolgimento della comunità, eccellenza operativa, partnership strategiche e innovazione tecnologica.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7C4F9-B9ED-1907-641C-8994FA94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89599"/>
              </p:ext>
            </p:extLst>
          </p:nvPr>
        </p:nvGraphicFramePr>
        <p:xfrm>
          <a:off x="394635" y="2472531"/>
          <a:ext cx="11385667" cy="3057525"/>
        </p:xfrm>
        <a:graphic>
          <a:graphicData uri="http://schemas.openxmlformats.org/drawingml/2006/table">
            <a:tbl>
              <a:tblPr firstRow="1" firstCol="1" bandRow="1"/>
              <a:tblGrid>
                <a:gridCol w="1348677">
                  <a:extLst>
                    <a:ext uri="{9D8B030D-6E8A-4147-A177-3AD203B41FA5}">
                      <a16:colId xmlns:a16="http://schemas.microsoft.com/office/drawing/2014/main" val="3726708494"/>
                    </a:ext>
                  </a:extLst>
                </a:gridCol>
                <a:gridCol w="4400943">
                  <a:extLst>
                    <a:ext uri="{9D8B030D-6E8A-4147-A177-3AD203B41FA5}">
                      <a16:colId xmlns:a16="http://schemas.microsoft.com/office/drawing/2014/main" val="131943471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val="2140866724"/>
                    </a:ext>
                  </a:extLst>
                </a:gridCol>
                <a:gridCol w="4429337">
                  <a:extLst>
                    <a:ext uri="{9D8B030D-6E8A-4147-A177-3AD203B41FA5}">
                      <a16:colId xmlns:a16="http://schemas.microsoft.com/office/drawing/2014/main" val="278224868"/>
                    </a:ext>
                  </a:extLst>
                </a:gridCol>
              </a:tblGrid>
              <a:tr h="3057525">
                <a:tc>
                  <a:txBody>
                    <a:bodyPr/>
                    <a:lstStyle/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MISSION</a:t>
                      </a:r>
                    </a:p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Dichiarazione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 Positive Charge, la nostra mission è accelerare la transizione del mondo verso il trasporto sostenibile. Forniamo soluzioni di ricarica per veicoli elettrici (EV) e servizi logistici affidabili, convenienti e innovativi, migliorando l’esperienza legata al possesso di veicoli elettrici.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Il nostro impegno per la sostenibilità ci spinge a migliorare ed espandere continuamente la nostra infrastruttura, garantendo l’accessibilità per tutti i conducenti di veicoli elettrici e contribuendo a un pianeta più pulito e più verde.</a:t>
                      </a:r>
                    </a:p>
                  </a:txBody>
                  <a:tcPr marR="73025" marT="91440" marB="18415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VISIONE</a:t>
                      </a:r>
                    </a:p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Dichiarazione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 nostra visione è quella di diventare il leader globale nel settore della ricarica dei veicoli elettrici, stabilendo lo standard per l’innovazione, la soddisfazione del cliente e la gestione ambientale.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Entro il 20XX, Positive Charge mira a creare la rete di ricarica più estesa e tecnologicamente avanzata, promuovendo una mobilità continuativa e sostenibile in tutto il mondo.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Immaginiamo un futuro in cui il trasporto elettrico sia la norma, alimentato da energia rinnovabile e accessibile a tutti, ovunque.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716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89BB73-827B-B27D-6B16-FE387637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99" y="1375006"/>
            <a:ext cx="10942202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5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POSITIVE CHARGE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PIANO STRATEGICO DI 5 ANNI 20XX–20XX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014B60-3D13-9BD7-47CC-111BDDCB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780206"/>
              </p:ext>
            </p:extLst>
          </p:nvPr>
        </p:nvGraphicFramePr>
        <p:xfrm>
          <a:off x="96660" y="154005"/>
          <a:ext cx="11998679" cy="6564429"/>
        </p:xfrm>
        <a:graphic>
          <a:graphicData uri="http://schemas.openxmlformats.org/drawingml/2006/table">
            <a:tbl>
              <a:tblPr/>
              <a:tblGrid>
                <a:gridCol w="1363909">
                  <a:extLst>
                    <a:ext uri="{9D8B030D-6E8A-4147-A177-3AD203B41FA5}">
                      <a16:colId xmlns:a16="http://schemas.microsoft.com/office/drawing/2014/main" val="352530803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760962202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1517133239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3297691526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998321740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570455119"/>
                    </a:ext>
                  </a:extLst>
                </a:gridCol>
              </a:tblGrid>
              <a:tr h="3337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1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2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3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4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5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40699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ASPETTO FINANZIARIO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Gettare le fondamenta: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raggiungere 5 milioni di dollari di entrate espandendo la rete di ricarica del 15%. Assicurarsi 2 milioni di dollari in finanziamenti per aggiornamenti ed espansioni tecnologiche.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Crescita ed espansione: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aumentare le entrate del 20%, concentrandosi sulle aree urbane ad alta domanda.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Consolidamento e redditività: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raggiungere un fatturato di 15 milioni di dollari grazie a partnership strategiche e diversificazione dei servizi.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Leadership di mercato: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raggiungere 25 milioni di dollari di fatturato introducendo soluzioni di ricarica innovative. Espandersi a livello internazionale, iniziando con progetti pilota in Europa e in Asia.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Sostenibilità e innovazione: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superare i </a:t>
                      </a:r>
                      <a:b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 milioni di dollari di fatturato guidando pratiche sostenibili e integrazione delle energie rinnovabili. Investire il 10% dei profitti in ricerca e sviluppo per le tecnologie di ricarica EV di ultima generazione.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5037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MARKETING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Notorietà del marchio: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lanciare una campagna di marketing digitale completa per aumentare la visibilità del marchio. Stabilire partnership con i produttori di veicoli elettrici per opportunità di co-marketing.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Ridurre i costi operativi del 5% attraverso miglioramenti dell’efficienza. 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Ottenere un margine di profitto del 15% ottimizzando le operazioni e la gestione dei costi.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Espansione e diversificazione: 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entrare in nuovi mercati con strategie di marketing mirate per i consumatori locali.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Diversificare gli sforzi di marketing per includere segmenti B2B, concentrandosi sulle società di logistica.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Leadership del marchio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posizionare Positive Charge come leader di pensiero nell’innovazione della ricarica dei veicoli elettrici attraverso conferenze e pubblicazioni del settore. Rafforzare la fedeltà al marchio evidenziando le iniziative di sostenibilità e le storie di successo dei clienti.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7500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COINVOLGIMENTO DELLA COMUNITÀ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Creazione di relazioni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collaborare con i governi locali e le organizzazioni della comunità su progetti di infrastrutture per veicoli elettrici. Sponsorizzare eventi ambientali e di sostenibilità locali.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Penetrazione del mercato: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introdurre programmi di fidelizzazione e incentivi per gli utenti frequenti. Organizzare eventi di sensibilizzazione e sostenibilità sui veicoli elettrici per educare e coinvolgere i potenziali clienti.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Coinvolgimento dei clienti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sfruttare i social media e il feedback dei clienti per migliorare la user experience. Implementare programmi di passaparola per aumentare la base di utenti. 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Espansione dell’impatto: collaborare con organizzazioni no profit per progetti di impatto ambientale più ampio. Aumentare il coinvolgimento attraverso progetti artistici presso le stazioni di ricarica guidati dalla comunità.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Legacy e leadership: 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guidare le iniziative della comunità sulle energie rinnovabili e la sostenibilità, stabilendo gli standard del settore.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Stabilire centri Positive Charge nella comunità per formare e innovare le città più grandi. 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1694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OPERAZIONI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Sviluppo dell’infrastruttura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distribuire 200 nuove stazioni di ricarica in posizioni strategiche chiave. Implementare sistemi di manutenzione e monitoraggio all’avanguardia per un’elevata affidabilità.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Programmi comunitari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avviare programmi educativi nelle scuole e nelle comunità sui veicoli elettrici e sulla sostenibilità ambientale. Avviare un programma di sovvenzioni per le imprese locali per installare stazioni di ricarica per EV.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Feedback e adattamento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creare un comitato consultivo della comunità per raccogliere feedback sulle posizioni e i servizi delle stazioni di ricarica. Implementare miglioramenti e funzionalità di accessibilità suggeriti dalla comunità.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Espansione dell’impatto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collaborare con organizzazioni no profit per progetti con un impatto ambientale più ampio. Aumentare il coinvolgimento attraverso progetti artistici presso le stazioni di ricarica guidati dalla comunità.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Operazioni a lungo termine: raggiungere la piena efficienza operativa con analisi basata sull’intelligenza artificiale e integrazione dell’IoT. Assicurarsi che tutte le operazioni siano alimentate al 100% da energia rinnovabile, in linea con gli obiettivi di sostenibilità.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9051"/>
                  </a:ext>
                </a:extLst>
              </a:tr>
              <a:tr h="1037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PARTNERSHIP STRATEGICHE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Fondazione e allineamento: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stabilire partnership con produttori di veicoli elettrici e aziende locali per aumentare l’accessibilità delle stazioni di ricarica.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Espansione e sinergia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revisione annuale dell’efficacia della partnership e dell’allineamento strategico, con l’obiettivo di espandersi in nuovi mercati e tecnologie, migliorando l’offerta di servizi e la presenza sul mercato.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1030"/>
                  </a:ext>
                </a:extLst>
              </a:tr>
              <a:tr h="1037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SVILUPPO TECNOLOGICO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Ricerca e sviluppo: 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investire in ricerca e sviluppo per tecnologie di ricarica più veloci e migliori design dell’interfaccia utente</a:t>
                      </a:r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Implementazione e innovazione: 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implementare nuove tecnologie e funzionalità, concentrandosi sulla comodità per il cliente e sulla sostenibilità ambientale, garantendo che Positive Charge rimanga al passo con i progressi tecnologici nel settore della ricarica dei veicoli elettrici.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64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1038</TotalTime>
  <Words>1097</Words>
  <Application>Microsoft Office PowerPoint</Application>
  <PresentationFormat>Widescreen</PresentationFormat>
  <Paragraphs>52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43</cp:revision>
  <dcterms:created xsi:type="dcterms:W3CDTF">2022-05-22T18:55:25Z</dcterms:created>
  <dcterms:modified xsi:type="dcterms:W3CDTF">2024-09-24T14:00:54Z</dcterms:modified>
</cp:coreProperties>
</file>